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2"/>
  </p:notesMasterIdLst>
  <p:sldIdLst>
    <p:sldId id="256" r:id="rId2"/>
    <p:sldId id="257" r:id="rId3"/>
    <p:sldId id="258" r:id="rId4"/>
    <p:sldId id="431" r:id="rId5"/>
    <p:sldId id="564" r:id="rId6"/>
    <p:sldId id="612" r:id="rId7"/>
    <p:sldId id="603" r:id="rId8"/>
    <p:sldId id="606" r:id="rId9"/>
    <p:sldId id="607" r:id="rId10"/>
    <p:sldId id="600" r:id="rId11"/>
    <p:sldId id="609" r:id="rId12"/>
    <p:sldId id="610" r:id="rId13"/>
    <p:sldId id="548" r:id="rId14"/>
    <p:sldId id="549" r:id="rId15"/>
    <p:sldId id="571" r:id="rId16"/>
    <p:sldId id="572" r:id="rId17"/>
    <p:sldId id="451" r:id="rId18"/>
    <p:sldId id="265" r:id="rId19"/>
    <p:sldId id="576" r:id="rId20"/>
    <p:sldId id="511" r:id="rId21"/>
    <p:sldId id="407" r:id="rId22"/>
    <p:sldId id="577" r:id="rId23"/>
    <p:sldId id="596" r:id="rId24"/>
    <p:sldId id="579" r:id="rId25"/>
    <p:sldId id="598" r:id="rId26"/>
    <p:sldId id="484" r:id="rId27"/>
    <p:sldId id="580" r:id="rId28"/>
    <p:sldId id="597" r:id="rId29"/>
    <p:sldId id="602" r:id="rId30"/>
    <p:sldId id="480" r:id="rId31"/>
    <p:sldId id="272" r:id="rId32"/>
    <p:sldId id="618" r:id="rId33"/>
    <p:sldId id="619" r:id="rId34"/>
    <p:sldId id="620" r:id="rId35"/>
    <p:sldId id="627" r:id="rId36"/>
    <p:sldId id="621" r:id="rId37"/>
    <p:sldId id="622" r:id="rId38"/>
    <p:sldId id="623" r:id="rId39"/>
    <p:sldId id="625" r:id="rId40"/>
    <p:sldId id="457" r:id="rId41"/>
    <p:sldId id="470" r:id="rId42"/>
    <p:sldId id="554" r:id="rId43"/>
    <p:sldId id="477" r:id="rId44"/>
    <p:sldId id="582" r:id="rId45"/>
    <p:sldId id="263" r:id="rId46"/>
    <p:sldId id="456" r:id="rId47"/>
    <p:sldId id="584" r:id="rId48"/>
    <p:sldId id="468" r:id="rId49"/>
    <p:sldId id="426" r:id="rId50"/>
    <p:sldId id="472" r:id="rId51"/>
    <p:sldId id="473" r:id="rId52"/>
    <p:sldId id="273" r:id="rId53"/>
    <p:sldId id="525" r:id="rId54"/>
    <p:sldId id="294" r:id="rId55"/>
    <p:sldId id="517" r:id="rId56"/>
    <p:sldId id="521" r:id="rId57"/>
    <p:sldId id="474" r:id="rId58"/>
    <p:sldId id="479" r:id="rId59"/>
    <p:sldId id="293" r:id="rId60"/>
    <p:sldId id="524" r:id="rId61"/>
    <p:sldId id="523" r:id="rId62"/>
    <p:sldId id="561" r:id="rId63"/>
    <p:sldId id="560" r:id="rId64"/>
    <p:sldId id="444" r:id="rId65"/>
    <p:sldId id="588" r:id="rId66"/>
    <p:sldId id="526" r:id="rId67"/>
    <p:sldId id="410" r:id="rId68"/>
    <p:sldId id="529" r:id="rId69"/>
    <p:sldId id="527" r:id="rId70"/>
    <p:sldId id="614" r:id="rId71"/>
    <p:sldId id="528" r:id="rId72"/>
    <p:sldId id="446" r:id="rId73"/>
    <p:sldId id="288" r:id="rId74"/>
    <p:sldId id="628" r:id="rId75"/>
    <p:sldId id="629" r:id="rId76"/>
    <p:sldId id="630" r:id="rId77"/>
    <p:sldId id="631" r:id="rId78"/>
    <p:sldId id="632" r:id="rId79"/>
    <p:sldId id="633" r:id="rId80"/>
    <p:sldId id="634" r:id="rId81"/>
    <p:sldId id="492" r:id="rId82"/>
    <p:sldId id="530" r:id="rId83"/>
    <p:sldId id="594" r:id="rId84"/>
    <p:sldId id="298" r:id="rId85"/>
    <p:sldId id="297" r:id="rId86"/>
    <p:sldId id="532" r:id="rId87"/>
    <p:sldId id="542" r:id="rId88"/>
    <p:sldId id="354" r:id="rId89"/>
    <p:sldId id="496" r:id="rId90"/>
    <p:sldId id="635"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7002A"/>
    <a:srgbClr val="090038"/>
    <a:srgbClr val="060026"/>
    <a:srgbClr val="090034"/>
    <a:srgbClr val="0000CC"/>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58" autoAdjust="0"/>
    <p:restoredTop sz="94629" autoAdjust="0"/>
  </p:normalViewPr>
  <p:slideViewPr>
    <p:cSldViewPr snapToGrid="0" showGuides="1">
      <p:cViewPr varScale="1">
        <p:scale>
          <a:sx n="109" d="100"/>
          <a:sy n="109" d="100"/>
        </p:scale>
        <p:origin x="-1260" y="-72"/>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notesViewPr>
    <p:cSldViewPr snapToGrid="0" showGuides="1">
      <p:cViewPr varScale="1">
        <p:scale>
          <a:sx n="38" d="100"/>
          <a:sy n="38" d="100"/>
        </p:scale>
        <p:origin x="-154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288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US"/>
          </a:p>
        </p:txBody>
      </p:sp>
      <p:sp>
        <p:nvSpPr>
          <p:cNvPr id="9421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88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US"/>
          </a:p>
        </p:txBody>
      </p:sp>
      <p:sp>
        <p:nvSpPr>
          <p:cNvPr id="288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63FC70D9-D8E8-406D-ABC0-F00D133F25BA}" type="slidenum">
              <a:rPr lang="en-US"/>
              <a:pPr>
                <a:defRPr/>
              </a:pPr>
              <a:t>‹#›</a:t>
            </a:fld>
            <a:endParaRPr lang="en-US"/>
          </a:p>
        </p:txBody>
      </p:sp>
    </p:spTree>
    <p:extLst>
      <p:ext uri="{BB962C8B-B14F-4D97-AF65-F5344CB8AC3E}">
        <p14:creationId xmlns:p14="http://schemas.microsoft.com/office/powerpoint/2010/main" val="39944296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F3E0897-55EE-4F9F-B90E-767F3FA0A800}" type="slidenum">
              <a:rPr lang="en-US" altLang="en-US" smtClean="0"/>
              <a:pPr eaLnBrk="1" hangingPunct="1">
                <a:spcBef>
                  <a:spcPct val="0"/>
                </a:spcBef>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Rot="1" noChangeArrowheads="1" noTextEdit="1"/>
          </p:cNvSpPr>
          <p:nvPr>
            <p:ph type="sldImg"/>
          </p:nvPr>
        </p:nvSpPr>
        <p:spPr>
          <a:ln/>
        </p:spPr>
      </p:sp>
      <p:sp>
        <p:nvSpPr>
          <p:cNvPr id="10445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Rot="1" noChangeArrowheads="1" noTextEdit="1"/>
          </p:cNvSpPr>
          <p:nvPr>
            <p:ph type="sldImg"/>
          </p:nvPr>
        </p:nvSpPr>
        <p:spPr>
          <a:ln/>
        </p:spPr>
      </p:sp>
      <p:sp>
        <p:nvSpPr>
          <p:cNvPr id="10547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6F21074-B2F5-4BD6-B7BF-3F7A2DDCF2EF}" type="slidenum">
              <a:rPr lang="en-US" altLang="en-US" smtClean="0"/>
              <a:pPr eaLnBrk="1" hangingPunct="1">
                <a:spcBef>
                  <a:spcPct val="0"/>
                </a:spcBef>
              </a:pPr>
              <a:t>42</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4366CC9-2292-47B9-9F76-749153C74215}" type="slidenum">
              <a:rPr lang="en-US" altLang="en-US" smtClean="0"/>
              <a:pPr eaLnBrk="1" hangingPunct="1">
                <a:spcBef>
                  <a:spcPct val="0"/>
                </a:spcBef>
              </a:pPr>
              <a:t>44</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Rot="1" noChangeArrowheads="1" noTextEdit="1"/>
          </p:cNvSpPr>
          <p:nvPr>
            <p:ph type="sldImg"/>
          </p:nvPr>
        </p:nvSpPr>
        <p:spPr>
          <a:ln/>
        </p:spPr>
      </p:sp>
      <p:sp>
        <p:nvSpPr>
          <p:cNvPr id="10854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136A579-ED3C-429C-947B-8C63D1C99859}" type="slidenum">
              <a:rPr lang="en-US" altLang="en-US" smtClean="0"/>
              <a:pPr eaLnBrk="1" hangingPunct="1">
                <a:spcBef>
                  <a:spcPct val="0"/>
                </a:spcBef>
              </a:pPr>
              <a:t>47</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Rot="1" noChangeArrowheads="1" noTextEdit="1"/>
          </p:cNvSpPr>
          <p:nvPr>
            <p:ph type="sldImg"/>
          </p:nvPr>
        </p:nvSpPr>
        <p:spPr>
          <a:ln/>
        </p:spPr>
      </p:sp>
      <p:sp>
        <p:nvSpPr>
          <p:cNvPr id="11059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C3B9ABB-CD49-47EB-A18D-7A53802213D2}" type="slidenum">
              <a:rPr lang="en-US" altLang="en-US" smtClean="0"/>
              <a:pPr eaLnBrk="1" hangingPunct="1">
                <a:spcBef>
                  <a:spcPct val="0"/>
                </a:spcBef>
              </a:pPr>
              <a:t>49</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Rot="1" noChangeArrowheads="1" noTextEdit="1"/>
          </p:cNvSpPr>
          <p:nvPr>
            <p:ph type="sldImg"/>
          </p:nvPr>
        </p:nvSpPr>
        <p:spPr>
          <a:ln/>
        </p:spPr>
      </p:sp>
      <p:sp>
        <p:nvSpPr>
          <p:cNvPr id="11264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D18B314-4C4C-4C58-8F94-411A5D7C3343}" type="slidenum">
              <a:rPr lang="en-US" altLang="en-US" smtClean="0"/>
              <a:pPr eaLnBrk="1" hangingPunct="1">
                <a:spcBef>
                  <a:spcPct val="0"/>
                </a:spcBef>
              </a:pPr>
              <a:t>52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8983EF-F43E-4DBD-9F59-57D5E5A4AE18}" type="slidenum">
              <a:rPr lang="en-US" altLang="en-US" smtClean="0"/>
              <a:pPr eaLnBrk="1" hangingPunct="1">
                <a:spcBef>
                  <a:spcPct val="0"/>
                </a:spcBef>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AF20ED2-D051-46E5-A6E5-DBA2613A9882}" type="slidenum">
              <a:rPr lang="en-US" altLang="en-US" smtClean="0"/>
              <a:pPr eaLnBrk="1" hangingPunct="1">
                <a:spcBef>
                  <a:spcPct val="0"/>
                </a:spcBef>
              </a:pPr>
              <a:t>53</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Rot="1" noChangeArrowheads="1" noTextEdit="1"/>
          </p:cNvSpPr>
          <p:nvPr>
            <p:ph type="sldImg"/>
          </p:nvPr>
        </p:nvSpPr>
        <p:spPr>
          <a:ln/>
        </p:spPr>
      </p:sp>
      <p:sp>
        <p:nvSpPr>
          <p:cNvPr id="11571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Rot="1" noChangeArrowheads="1" noTextEdit="1"/>
          </p:cNvSpPr>
          <p:nvPr>
            <p:ph type="sldImg"/>
          </p:nvPr>
        </p:nvSpPr>
        <p:spPr>
          <a:ln/>
        </p:spPr>
      </p:sp>
      <p:sp>
        <p:nvSpPr>
          <p:cNvPr id="11673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Rot="1" noChangeArrowheads="1" noTextEdit="1"/>
          </p:cNvSpPr>
          <p:nvPr>
            <p:ph type="sldImg"/>
          </p:nvPr>
        </p:nvSpPr>
        <p:spPr>
          <a:ln/>
        </p:spPr>
      </p:sp>
      <p:sp>
        <p:nvSpPr>
          <p:cNvPr id="11776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Rot="1" noChangeArrowheads="1" noTextEdit="1"/>
          </p:cNvSpPr>
          <p:nvPr>
            <p:ph type="sldImg"/>
          </p:nvPr>
        </p:nvSpPr>
        <p:spPr>
          <a:ln/>
        </p:spPr>
      </p:sp>
      <p:sp>
        <p:nvSpPr>
          <p:cNvPr id="11878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Rot="1" noChangeArrowheads="1" noTextEdit="1"/>
          </p:cNvSpPr>
          <p:nvPr>
            <p:ph type="sldImg"/>
          </p:nvPr>
        </p:nvSpPr>
        <p:spPr>
          <a:ln/>
        </p:spPr>
      </p:sp>
      <p:sp>
        <p:nvSpPr>
          <p:cNvPr id="11981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Rot="1" noChangeArrowheads="1" noTextEdit="1"/>
          </p:cNvSpPr>
          <p:nvPr>
            <p:ph type="sldImg"/>
          </p:nvPr>
        </p:nvSpPr>
        <p:spPr>
          <a:ln/>
        </p:spPr>
      </p:sp>
      <p:sp>
        <p:nvSpPr>
          <p:cNvPr id="12083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Rot="1" noChangeArrowheads="1" noTextEdit="1"/>
          </p:cNvSpPr>
          <p:nvPr>
            <p:ph type="sldImg"/>
          </p:nvPr>
        </p:nvSpPr>
        <p:spPr>
          <a:ln/>
        </p:spPr>
      </p:sp>
      <p:sp>
        <p:nvSpPr>
          <p:cNvPr id="12185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Rot="1" noChangeArrowheads="1" noTextEdit="1"/>
          </p:cNvSpPr>
          <p:nvPr>
            <p:ph type="sldImg"/>
          </p:nvPr>
        </p:nvSpPr>
        <p:spPr>
          <a:ln/>
        </p:spPr>
      </p:sp>
      <p:sp>
        <p:nvSpPr>
          <p:cNvPr id="12288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Rot="1" noChangeArrowheads="1" noTextEdit="1"/>
          </p:cNvSpPr>
          <p:nvPr>
            <p:ph type="sldImg"/>
          </p:nvPr>
        </p:nvSpPr>
        <p:spPr>
          <a:ln/>
        </p:spPr>
      </p:sp>
      <p:sp>
        <p:nvSpPr>
          <p:cNvPr id="123907"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65E063E-8FF3-4EA9-8AAB-9FF9CE988F1C}" type="slidenum">
              <a:rPr lang="en-US" altLang="en-US" smtClean="0"/>
              <a:pPr eaLnBrk="1" hangingPunct="1">
                <a:spcBef>
                  <a:spcPct val="0"/>
                </a:spcBef>
              </a:pPr>
              <a:t>11</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Rot="1" noChangeArrowheads="1" noTextEdit="1"/>
          </p:cNvSpPr>
          <p:nvPr>
            <p:ph type="sldImg"/>
          </p:nvPr>
        </p:nvSpPr>
        <p:spPr>
          <a:ln/>
        </p:spPr>
      </p:sp>
      <p:sp>
        <p:nvSpPr>
          <p:cNvPr id="12493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Rot="1" noChangeArrowheads="1" noTextEdit="1"/>
          </p:cNvSpPr>
          <p:nvPr>
            <p:ph type="sldImg"/>
          </p:nvPr>
        </p:nvSpPr>
        <p:spPr>
          <a:ln/>
        </p:spPr>
      </p:sp>
      <p:sp>
        <p:nvSpPr>
          <p:cNvPr id="1259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Rot="1" noChangeArrowheads="1" noTextEdit="1"/>
          </p:cNvSpPr>
          <p:nvPr>
            <p:ph type="sldImg"/>
          </p:nvPr>
        </p:nvSpPr>
        <p:spPr>
          <a:ln/>
        </p:spPr>
      </p:sp>
      <p:sp>
        <p:nvSpPr>
          <p:cNvPr id="12697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DD87CC-D89E-4C6C-A5D1-F907D2033112}" type="slidenum">
              <a:rPr lang="en-US" altLang="en-US" smtClean="0"/>
              <a:pPr eaLnBrk="1" hangingPunct="1">
                <a:spcBef>
                  <a:spcPct val="0"/>
                </a:spcBef>
              </a:pPr>
              <a:t>12</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ED7DDA-B48E-4446-B9C4-2DEE792D7A8A}" type="slidenum">
              <a:rPr lang="en-US" altLang="en-US" smtClean="0"/>
              <a:pPr eaLnBrk="1" hangingPunct="1">
                <a:spcBef>
                  <a:spcPct val="0"/>
                </a:spcBef>
              </a:pPr>
              <a:t>15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Rot="1" noChangeArrowheads="1" noTextEdit="1"/>
          </p:cNvSpPr>
          <p:nvPr>
            <p:ph type="sldImg"/>
          </p:nvPr>
        </p:nvSpPr>
        <p:spPr>
          <a:ln/>
        </p:spPr>
      </p:sp>
      <p:sp>
        <p:nvSpPr>
          <p:cNvPr id="100355"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Rot="1" noChangeArrowheads="1" noTextEdit="1"/>
          </p:cNvSpPr>
          <p:nvPr>
            <p:ph type="sldImg"/>
          </p:nvPr>
        </p:nvSpPr>
        <p:spPr>
          <a:ln/>
        </p:spPr>
      </p:sp>
      <p:sp>
        <p:nvSpPr>
          <p:cNvPr id="101379"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Rot="1" noChangeArrowheads="1" noTextEdit="1"/>
          </p:cNvSpPr>
          <p:nvPr>
            <p:ph type="sldImg"/>
          </p:nvPr>
        </p:nvSpPr>
        <p:spPr>
          <a:ln/>
        </p:spPr>
      </p:sp>
      <p:sp>
        <p:nvSpPr>
          <p:cNvPr id="102403"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733C9A-E332-46DE-A16E-A9E480BBA90A}" type="slidenum">
              <a:rPr lang="en-US" altLang="en-US" smtClean="0"/>
              <a:pPr eaLnBrk="1" hangingPunct="1">
                <a:spcBef>
                  <a:spcPct val="0"/>
                </a:spcBef>
              </a:pPr>
              <a:t>27</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885030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35287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037843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9951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104966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224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18546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3673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958057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882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45727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484960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7224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2" name="Rectangle 8"/>
          <p:cNvSpPr>
            <a:spLocks noChangeArrowheads="1"/>
          </p:cNvSpPr>
          <p:nvPr userDrawn="1"/>
        </p:nvSpPr>
        <p:spPr bwMode="auto">
          <a:xfrm>
            <a:off x="7239000" y="6629400"/>
            <a:ext cx="1905000" cy="381000"/>
          </a:xfrm>
          <a:prstGeom prst="rect">
            <a:avLst/>
          </a:prstGeom>
          <a:noFill/>
          <a:ln w="9525">
            <a:noFill/>
            <a:miter lim="800000"/>
            <a:headEnd/>
            <a:tailEnd/>
          </a:ln>
          <a:effectLst/>
        </p:spPr>
        <p:txBody>
          <a:bodyPr/>
          <a:lstStyle>
            <a:lvl1pPr eaLnBrk="0" hangingPunct="0">
              <a:defRPr sz="3600" b="1">
                <a:solidFill>
                  <a:schemeClr val="bg1"/>
                </a:solidFill>
                <a:latin typeface="Arial Narrow" pitchFamily="34" charset="0"/>
              </a:defRPr>
            </a:lvl1pPr>
            <a:lvl2pPr marL="742950" indent="-285750" eaLnBrk="0" hangingPunct="0">
              <a:defRPr sz="3600" b="1">
                <a:solidFill>
                  <a:schemeClr val="bg1"/>
                </a:solidFill>
                <a:latin typeface="Arial Narrow" pitchFamily="34" charset="0"/>
              </a:defRPr>
            </a:lvl2pPr>
            <a:lvl3pPr marL="1143000" indent="-228600" eaLnBrk="0" hangingPunct="0">
              <a:defRPr sz="3600" b="1">
                <a:solidFill>
                  <a:schemeClr val="bg1"/>
                </a:solidFill>
                <a:latin typeface="Arial Narrow" pitchFamily="34" charset="0"/>
              </a:defRPr>
            </a:lvl3pPr>
            <a:lvl4pPr marL="1600200" indent="-228600" eaLnBrk="0" hangingPunct="0">
              <a:defRPr sz="3600" b="1">
                <a:solidFill>
                  <a:schemeClr val="bg1"/>
                </a:solidFill>
                <a:latin typeface="Arial Narrow" pitchFamily="34" charset="0"/>
              </a:defRPr>
            </a:lvl4pPr>
            <a:lvl5pPr marL="2057400" indent="-228600" eaLnBrk="0" hangingPunct="0">
              <a:defRPr sz="3600" b="1">
                <a:solidFill>
                  <a:schemeClr val="bg1"/>
                </a:solidFill>
                <a:latin typeface="Arial Narrow" pitchFamily="34" charset="0"/>
              </a:defRPr>
            </a:lvl5pPr>
            <a:lvl6pPr marL="2514600" indent="-228600" eaLnBrk="0" fontAlgn="base" hangingPunct="0">
              <a:spcBef>
                <a:spcPct val="0"/>
              </a:spcBef>
              <a:spcAft>
                <a:spcPct val="0"/>
              </a:spcAft>
              <a:defRPr sz="3600" b="1">
                <a:solidFill>
                  <a:schemeClr val="bg1"/>
                </a:solidFill>
                <a:latin typeface="Arial Narrow" pitchFamily="34" charset="0"/>
              </a:defRPr>
            </a:lvl6pPr>
            <a:lvl7pPr marL="2971800" indent="-228600" eaLnBrk="0" fontAlgn="base" hangingPunct="0">
              <a:spcBef>
                <a:spcPct val="0"/>
              </a:spcBef>
              <a:spcAft>
                <a:spcPct val="0"/>
              </a:spcAft>
              <a:defRPr sz="3600" b="1">
                <a:solidFill>
                  <a:schemeClr val="bg1"/>
                </a:solidFill>
                <a:latin typeface="Arial Narrow" pitchFamily="34" charset="0"/>
              </a:defRPr>
            </a:lvl7pPr>
            <a:lvl8pPr marL="3429000" indent="-228600" eaLnBrk="0" fontAlgn="base" hangingPunct="0">
              <a:spcBef>
                <a:spcPct val="0"/>
              </a:spcBef>
              <a:spcAft>
                <a:spcPct val="0"/>
              </a:spcAft>
              <a:defRPr sz="3600" b="1">
                <a:solidFill>
                  <a:schemeClr val="bg1"/>
                </a:solidFill>
                <a:latin typeface="Arial Narrow" pitchFamily="34" charset="0"/>
              </a:defRPr>
            </a:lvl8pPr>
            <a:lvl9pPr marL="3886200" indent="-228600" eaLnBrk="0" fontAlgn="base" hangingPunct="0">
              <a:spcBef>
                <a:spcPct val="0"/>
              </a:spcBef>
              <a:spcAft>
                <a:spcPct val="0"/>
              </a:spcAft>
              <a:defRPr sz="3600" b="1">
                <a:solidFill>
                  <a:schemeClr val="bg1"/>
                </a:solidFill>
                <a:latin typeface="Arial Narrow" pitchFamily="34" charset="0"/>
              </a:defRPr>
            </a:lvl9pPr>
          </a:lstStyle>
          <a:p>
            <a:pPr algn="r" eaLnBrk="1" hangingPunct="1">
              <a:defRPr/>
            </a:pPr>
            <a:r>
              <a:rPr lang="en-US" altLang="en-US" sz="1000" b="0" smtClean="0">
                <a:solidFill>
                  <a:srgbClr val="DDDDDD"/>
                </a:solidFill>
                <a:latin typeface="Arial" charset="0"/>
              </a:rPr>
              <a:t>6-</a:t>
            </a:r>
            <a:fld id="{13F8A0A3-596C-43AF-AEE2-B296E781B4E8}" type="slidenum">
              <a:rPr lang="en-US" altLang="en-US" sz="1000" b="0" smtClean="0">
                <a:solidFill>
                  <a:srgbClr val="DDDDDD"/>
                </a:solidFill>
                <a:latin typeface="Arial" charset="0"/>
              </a:rPr>
              <a:pPr algn="r" eaLnBrk="1" hangingPunct="1">
                <a:defRPr/>
              </a:pPr>
              <a:t>‹#›</a:t>
            </a:fld>
            <a:r>
              <a:rPr lang="en-US" altLang="en-US" sz="1000" b="0" smtClean="0">
                <a:solidFill>
                  <a:srgbClr val="DDDDDD"/>
                </a:solidFill>
                <a:latin typeface="Arial" charset="0"/>
              </a:rPr>
              <a:t>-S290-EP</a:t>
            </a:r>
          </a:p>
        </p:txBody>
      </p:sp>
      <p:sp>
        <p:nvSpPr>
          <p:cNvPr id="1029" name="Text Box 8"/>
          <p:cNvSpPr txBox="1">
            <a:spLocks noChangeArrowheads="1"/>
          </p:cNvSpPr>
          <p:nvPr userDrawn="1"/>
        </p:nvSpPr>
        <p:spPr bwMode="auto">
          <a:xfrm>
            <a:off x="128588" y="6465888"/>
            <a:ext cx="854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DDDDDD"/>
                </a:solidFill>
                <a:latin typeface="Times New Roman" pitchFamily="18" charset="0"/>
              </a:rPr>
              <a:t>Unit 6</a:t>
            </a:r>
          </a:p>
        </p:txBody>
      </p:sp>
      <p:sp>
        <p:nvSpPr>
          <p:cNvPr id="1030" name="Text Box 9"/>
          <p:cNvSpPr txBox="1">
            <a:spLocks noChangeArrowheads="1"/>
          </p:cNvSpPr>
          <p:nvPr userDrawn="1"/>
        </p:nvSpPr>
        <p:spPr bwMode="auto">
          <a:xfrm>
            <a:off x="1214438" y="6591300"/>
            <a:ext cx="6946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1400" b="1">
                <a:solidFill>
                  <a:srgbClr val="DDDDDD"/>
                </a:solidFill>
                <a:latin typeface="Times New Roman" pitchFamily="18" charset="0"/>
              </a:rPr>
              <a:t>Atmospheric Stability</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b="1">
          <a:solidFill>
            <a:srgbClr val="000066"/>
          </a:solidFill>
          <a:latin typeface="+mj-lt"/>
          <a:ea typeface="+mj-ea"/>
          <a:cs typeface="+mj-cs"/>
        </a:defRPr>
      </a:lvl1pPr>
      <a:lvl2pPr algn="ctr" rtl="0" eaLnBrk="0" fontAlgn="base" hangingPunct="0">
        <a:spcBef>
          <a:spcPct val="0"/>
        </a:spcBef>
        <a:spcAft>
          <a:spcPct val="0"/>
        </a:spcAft>
        <a:defRPr sz="4000" b="1">
          <a:solidFill>
            <a:srgbClr val="000066"/>
          </a:solidFill>
          <a:latin typeface="Verdana" pitchFamily="34" charset="0"/>
        </a:defRPr>
      </a:lvl2pPr>
      <a:lvl3pPr algn="ctr" rtl="0" eaLnBrk="0" fontAlgn="base" hangingPunct="0">
        <a:spcBef>
          <a:spcPct val="0"/>
        </a:spcBef>
        <a:spcAft>
          <a:spcPct val="0"/>
        </a:spcAft>
        <a:defRPr sz="4000" b="1">
          <a:solidFill>
            <a:srgbClr val="000066"/>
          </a:solidFill>
          <a:latin typeface="Verdana" pitchFamily="34" charset="0"/>
        </a:defRPr>
      </a:lvl3pPr>
      <a:lvl4pPr algn="ctr" rtl="0" eaLnBrk="0" fontAlgn="base" hangingPunct="0">
        <a:spcBef>
          <a:spcPct val="0"/>
        </a:spcBef>
        <a:spcAft>
          <a:spcPct val="0"/>
        </a:spcAft>
        <a:defRPr sz="4000" b="1">
          <a:solidFill>
            <a:srgbClr val="000066"/>
          </a:solidFill>
          <a:latin typeface="Verdana" pitchFamily="34" charset="0"/>
        </a:defRPr>
      </a:lvl4pPr>
      <a:lvl5pPr algn="ctr" rtl="0" eaLnBrk="0" fontAlgn="base" hangingPunct="0">
        <a:spcBef>
          <a:spcPct val="0"/>
        </a:spcBef>
        <a:spcAft>
          <a:spcPct val="0"/>
        </a:spcAft>
        <a:defRPr sz="4000" b="1">
          <a:solidFill>
            <a:srgbClr val="000066"/>
          </a:solidFill>
          <a:latin typeface="Verdana" pitchFamily="34" charset="0"/>
        </a:defRPr>
      </a:lvl5pPr>
      <a:lvl6pPr marL="457200" algn="ctr" rtl="0" fontAlgn="base">
        <a:spcBef>
          <a:spcPct val="0"/>
        </a:spcBef>
        <a:spcAft>
          <a:spcPct val="0"/>
        </a:spcAft>
        <a:defRPr sz="4000" b="1">
          <a:solidFill>
            <a:srgbClr val="000066"/>
          </a:solidFill>
          <a:latin typeface="Verdana" pitchFamily="34" charset="0"/>
        </a:defRPr>
      </a:lvl6pPr>
      <a:lvl7pPr marL="914400" algn="ctr" rtl="0" fontAlgn="base">
        <a:spcBef>
          <a:spcPct val="0"/>
        </a:spcBef>
        <a:spcAft>
          <a:spcPct val="0"/>
        </a:spcAft>
        <a:defRPr sz="4000" b="1">
          <a:solidFill>
            <a:srgbClr val="000066"/>
          </a:solidFill>
          <a:latin typeface="Verdana" pitchFamily="34" charset="0"/>
        </a:defRPr>
      </a:lvl7pPr>
      <a:lvl8pPr marL="1371600" algn="ctr" rtl="0" fontAlgn="base">
        <a:spcBef>
          <a:spcPct val="0"/>
        </a:spcBef>
        <a:spcAft>
          <a:spcPct val="0"/>
        </a:spcAft>
        <a:defRPr sz="4000" b="1">
          <a:solidFill>
            <a:srgbClr val="000066"/>
          </a:solidFill>
          <a:latin typeface="Verdana" pitchFamily="34" charset="0"/>
        </a:defRPr>
      </a:lvl8pPr>
      <a:lvl9pPr marL="1828800" algn="ctr" rtl="0" fontAlgn="base">
        <a:spcBef>
          <a:spcPct val="0"/>
        </a:spcBef>
        <a:spcAft>
          <a:spcPct val="0"/>
        </a:spcAft>
        <a:defRPr sz="4000" b="1">
          <a:solidFill>
            <a:srgbClr val="000066"/>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0" y="2270125"/>
            <a:ext cx="9144000"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6000" b="1"/>
              <a:t>Unit 6</a:t>
            </a:r>
          </a:p>
          <a:p>
            <a:pPr algn="ctr" eaLnBrk="1" hangingPunct="1"/>
            <a:r>
              <a:rPr lang="en-US" altLang="en-US" sz="5800" b="1">
                <a:solidFill>
                  <a:srgbClr val="000066"/>
                </a:solidFill>
              </a:rPr>
              <a:t>Atmospheric Stability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5638800" y="1524000"/>
            <a:ext cx="3200400" cy="393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Often when referring to air in motion, we represent it in small units or volumes called </a:t>
            </a:r>
          </a:p>
          <a:p>
            <a:pPr algn="ctr" eaLnBrk="1" hangingPunct="1">
              <a:spcBef>
                <a:spcPct val="0"/>
              </a:spcBef>
              <a:buFontTx/>
              <a:buNone/>
            </a:pPr>
            <a:r>
              <a:rPr lang="en-US" altLang="en-US" sz="3600" b="1">
                <a:solidFill>
                  <a:schemeClr val="accent2"/>
                </a:solidFill>
                <a:latin typeface="Arial Narrow" pitchFamily="34" charset="0"/>
              </a:rPr>
              <a:t>air parcels.</a:t>
            </a:r>
            <a:r>
              <a:rPr lang="en-US" altLang="en-US" sz="3600" b="1">
                <a:latin typeface="Arial Narrow" pitchFamily="34" charset="0"/>
              </a:rPr>
              <a:t>  </a:t>
            </a:r>
          </a:p>
        </p:txBody>
      </p:sp>
      <p:pic>
        <p:nvPicPr>
          <p:cNvPr id="484372" name="Picture 20" descr="Air Parcel 2"/>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457200" y="1143000"/>
            <a:ext cx="852488" cy="895350"/>
          </a:xfrm>
          <a:noFill/>
        </p:spPr>
      </p:pic>
      <p:pic>
        <p:nvPicPr>
          <p:cNvPr id="484374" name="Picture 22" descr="Air Parcel 2"/>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362200" y="2408238"/>
            <a:ext cx="725488" cy="762000"/>
          </a:xfrm>
          <a:noFill/>
        </p:spPr>
      </p:pic>
      <p:pic>
        <p:nvPicPr>
          <p:cNvPr id="484377" name="Picture 25" descr="Air Parcel 2"/>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1447800" y="4999038"/>
            <a:ext cx="801688" cy="841375"/>
          </a:xfrm>
          <a:noFill/>
        </p:spPr>
      </p:pic>
      <p:pic>
        <p:nvPicPr>
          <p:cNvPr id="484380" name="Picture 28" descr="Air Parcel 2"/>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352800" y="4084638"/>
            <a:ext cx="871538" cy="914400"/>
          </a:xfrm>
          <a:noFill/>
        </p:spPr>
      </p:pic>
      <p:pic>
        <p:nvPicPr>
          <p:cNvPr id="484383" name="Picture 31" descr="Air Parcel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52600"/>
            <a:ext cx="8715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4385" name="AutoShape 33"/>
          <p:cNvSpPr>
            <a:spLocks noChangeArrowheads="1"/>
          </p:cNvSpPr>
          <p:nvPr/>
        </p:nvSpPr>
        <p:spPr bwMode="auto">
          <a:xfrm>
            <a:off x="609600" y="2286000"/>
            <a:ext cx="457200" cy="3124200"/>
          </a:xfrm>
          <a:prstGeom prst="downArrow">
            <a:avLst>
              <a:gd name="adj1" fmla="val 50000"/>
              <a:gd name="adj2" fmla="val 170833"/>
            </a:avLst>
          </a:pr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
        <p:nvSpPr>
          <p:cNvPr id="484386" name="AutoShape 34"/>
          <p:cNvSpPr>
            <a:spLocks noChangeArrowheads="1"/>
          </p:cNvSpPr>
          <p:nvPr/>
        </p:nvSpPr>
        <p:spPr bwMode="auto">
          <a:xfrm>
            <a:off x="1600200" y="1752600"/>
            <a:ext cx="457200" cy="2895600"/>
          </a:xfrm>
          <a:prstGeom prst="upArrow">
            <a:avLst>
              <a:gd name="adj1" fmla="val 50000"/>
              <a:gd name="adj2" fmla="val 158333"/>
            </a:avLst>
          </a:pr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
        <p:nvSpPr>
          <p:cNvPr id="484387" name="AutoShape 35"/>
          <p:cNvSpPr>
            <a:spLocks noChangeArrowheads="1"/>
          </p:cNvSpPr>
          <p:nvPr/>
        </p:nvSpPr>
        <p:spPr bwMode="auto">
          <a:xfrm>
            <a:off x="2514600" y="3200400"/>
            <a:ext cx="457200" cy="2971800"/>
          </a:xfrm>
          <a:prstGeom prst="downArrow">
            <a:avLst>
              <a:gd name="adj1" fmla="val 50000"/>
              <a:gd name="adj2" fmla="val 162500"/>
            </a:avLst>
          </a:pr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
        <p:nvSpPr>
          <p:cNvPr id="484388" name="AutoShape 36"/>
          <p:cNvSpPr>
            <a:spLocks noChangeArrowheads="1"/>
          </p:cNvSpPr>
          <p:nvPr/>
        </p:nvSpPr>
        <p:spPr bwMode="auto">
          <a:xfrm>
            <a:off x="3505200" y="1524000"/>
            <a:ext cx="457200" cy="2209800"/>
          </a:xfrm>
          <a:prstGeom prst="upArrow">
            <a:avLst>
              <a:gd name="adj1" fmla="val 50000"/>
              <a:gd name="adj2" fmla="val 120833"/>
            </a:avLst>
          </a:pr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
        <p:nvSpPr>
          <p:cNvPr id="484389" name="AutoShape 37"/>
          <p:cNvSpPr>
            <a:spLocks noChangeArrowheads="1"/>
          </p:cNvSpPr>
          <p:nvPr/>
        </p:nvSpPr>
        <p:spPr bwMode="auto">
          <a:xfrm>
            <a:off x="4572000" y="2743200"/>
            <a:ext cx="457200" cy="3352800"/>
          </a:xfrm>
          <a:prstGeom prst="downArrow">
            <a:avLst>
              <a:gd name="adj1" fmla="val 50000"/>
              <a:gd name="adj2" fmla="val 183333"/>
            </a:avLst>
          </a:pr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84372"/>
                                        </p:tgtEl>
                                        <p:attrNameLst>
                                          <p:attrName>style.visibility</p:attrName>
                                        </p:attrNameLst>
                                      </p:cBhvr>
                                      <p:to>
                                        <p:strVal val="visible"/>
                                      </p:to>
                                    </p:set>
                                    <p:animEffect transition="in" filter="dissolve">
                                      <p:cBhvr>
                                        <p:cTn id="7" dur="500"/>
                                        <p:tgtEl>
                                          <p:spTgt spid="484372"/>
                                        </p:tgtEl>
                                      </p:cBhvr>
                                    </p:animEffect>
                                  </p:childTnLst>
                                </p:cTn>
                              </p:par>
                              <p:par>
                                <p:cTn id="8" presetID="9" presetClass="entr" presetSubtype="0" fill="hold" nodeType="withEffect">
                                  <p:stCondLst>
                                    <p:cond delay="0"/>
                                  </p:stCondLst>
                                  <p:childTnLst>
                                    <p:set>
                                      <p:cBhvr>
                                        <p:cTn id="9" dur="1" fill="hold">
                                          <p:stCondLst>
                                            <p:cond delay="0"/>
                                          </p:stCondLst>
                                        </p:cTn>
                                        <p:tgtEl>
                                          <p:spTgt spid="484377"/>
                                        </p:tgtEl>
                                        <p:attrNameLst>
                                          <p:attrName>style.visibility</p:attrName>
                                        </p:attrNameLst>
                                      </p:cBhvr>
                                      <p:to>
                                        <p:strVal val="visible"/>
                                      </p:to>
                                    </p:set>
                                    <p:animEffect transition="in" filter="dissolve">
                                      <p:cBhvr>
                                        <p:cTn id="10" dur="500"/>
                                        <p:tgtEl>
                                          <p:spTgt spid="484377"/>
                                        </p:tgtEl>
                                      </p:cBhvr>
                                    </p:animEffect>
                                  </p:childTnLst>
                                </p:cTn>
                              </p:par>
                              <p:par>
                                <p:cTn id="11" presetID="9" presetClass="entr" presetSubtype="0" fill="hold" nodeType="withEffect">
                                  <p:stCondLst>
                                    <p:cond delay="0"/>
                                  </p:stCondLst>
                                  <p:childTnLst>
                                    <p:set>
                                      <p:cBhvr>
                                        <p:cTn id="12" dur="1" fill="hold">
                                          <p:stCondLst>
                                            <p:cond delay="0"/>
                                          </p:stCondLst>
                                        </p:cTn>
                                        <p:tgtEl>
                                          <p:spTgt spid="484374"/>
                                        </p:tgtEl>
                                        <p:attrNameLst>
                                          <p:attrName>style.visibility</p:attrName>
                                        </p:attrNameLst>
                                      </p:cBhvr>
                                      <p:to>
                                        <p:strVal val="visible"/>
                                      </p:to>
                                    </p:set>
                                    <p:animEffect transition="in" filter="dissolve">
                                      <p:cBhvr>
                                        <p:cTn id="13" dur="500"/>
                                        <p:tgtEl>
                                          <p:spTgt spid="484374"/>
                                        </p:tgtEl>
                                      </p:cBhvr>
                                    </p:animEffect>
                                  </p:childTnLst>
                                </p:cTn>
                              </p:par>
                              <p:par>
                                <p:cTn id="14" presetID="9" presetClass="entr" presetSubtype="0" fill="hold" nodeType="withEffect">
                                  <p:stCondLst>
                                    <p:cond delay="0"/>
                                  </p:stCondLst>
                                  <p:childTnLst>
                                    <p:set>
                                      <p:cBhvr>
                                        <p:cTn id="15" dur="1" fill="hold">
                                          <p:stCondLst>
                                            <p:cond delay="0"/>
                                          </p:stCondLst>
                                        </p:cTn>
                                        <p:tgtEl>
                                          <p:spTgt spid="484380"/>
                                        </p:tgtEl>
                                        <p:attrNameLst>
                                          <p:attrName>style.visibility</p:attrName>
                                        </p:attrNameLst>
                                      </p:cBhvr>
                                      <p:to>
                                        <p:strVal val="visible"/>
                                      </p:to>
                                    </p:set>
                                    <p:animEffect transition="in" filter="dissolve">
                                      <p:cBhvr>
                                        <p:cTn id="16" dur="500"/>
                                        <p:tgtEl>
                                          <p:spTgt spid="484380"/>
                                        </p:tgtEl>
                                      </p:cBhvr>
                                    </p:animEffect>
                                  </p:childTnLst>
                                </p:cTn>
                              </p:par>
                              <p:par>
                                <p:cTn id="17" presetID="9" presetClass="entr" presetSubtype="0" fill="hold" nodeType="withEffect">
                                  <p:stCondLst>
                                    <p:cond delay="0"/>
                                  </p:stCondLst>
                                  <p:childTnLst>
                                    <p:set>
                                      <p:cBhvr>
                                        <p:cTn id="18" dur="1" fill="hold">
                                          <p:stCondLst>
                                            <p:cond delay="0"/>
                                          </p:stCondLst>
                                        </p:cTn>
                                        <p:tgtEl>
                                          <p:spTgt spid="484383"/>
                                        </p:tgtEl>
                                        <p:attrNameLst>
                                          <p:attrName>style.visibility</p:attrName>
                                        </p:attrNameLst>
                                      </p:cBhvr>
                                      <p:to>
                                        <p:strVal val="visible"/>
                                      </p:to>
                                    </p:set>
                                    <p:animEffect transition="in" filter="dissolve">
                                      <p:cBhvr>
                                        <p:cTn id="19" dur="500"/>
                                        <p:tgtEl>
                                          <p:spTgt spid="48438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484385"/>
                                        </p:tgtEl>
                                        <p:attrNameLst>
                                          <p:attrName>style.visibility</p:attrName>
                                        </p:attrNameLst>
                                      </p:cBhvr>
                                      <p:to>
                                        <p:strVal val="visible"/>
                                      </p:to>
                                    </p:set>
                                    <p:animEffect transition="in" filter="wipe(up)">
                                      <p:cBhvr>
                                        <p:cTn id="22" dur="500"/>
                                        <p:tgtEl>
                                          <p:spTgt spid="484385"/>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84387"/>
                                        </p:tgtEl>
                                        <p:attrNameLst>
                                          <p:attrName>style.visibility</p:attrName>
                                        </p:attrNameLst>
                                      </p:cBhvr>
                                      <p:to>
                                        <p:strVal val="visible"/>
                                      </p:to>
                                    </p:set>
                                    <p:animEffect transition="in" filter="wipe(up)">
                                      <p:cBhvr>
                                        <p:cTn id="25" dur="500"/>
                                        <p:tgtEl>
                                          <p:spTgt spid="48438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84389"/>
                                        </p:tgtEl>
                                        <p:attrNameLst>
                                          <p:attrName>style.visibility</p:attrName>
                                        </p:attrNameLst>
                                      </p:cBhvr>
                                      <p:to>
                                        <p:strVal val="visible"/>
                                      </p:to>
                                    </p:set>
                                    <p:animEffect transition="in" filter="wipe(up)">
                                      <p:cBhvr>
                                        <p:cTn id="28" dur="500"/>
                                        <p:tgtEl>
                                          <p:spTgt spid="48438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84388"/>
                                        </p:tgtEl>
                                        <p:attrNameLst>
                                          <p:attrName>style.visibility</p:attrName>
                                        </p:attrNameLst>
                                      </p:cBhvr>
                                      <p:to>
                                        <p:strVal val="visible"/>
                                      </p:to>
                                    </p:set>
                                    <p:animEffect transition="in" filter="wipe(down)">
                                      <p:cBhvr>
                                        <p:cTn id="31" dur="500"/>
                                        <p:tgtEl>
                                          <p:spTgt spid="48438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4386"/>
                                        </p:tgtEl>
                                        <p:attrNameLst>
                                          <p:attrName>style.visibility</p:attrName>
                                        </p:attrNameLst>
                                      </p:cBhvr>
                                      <p:to>
                                        <p:strVal val="visible"/>
                                      </p:to>
                                    </p:set>
                                    <p:animEffect transition="in" filter="wipe(down)">
                                      <p:cBhvr>
                                        <p:cTn id="34" dur="500"/>
                                        <p:tgtEl>
                                          <p:spTgt spid="484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85" grpId="0" animBg="1"/>
      <p:bldP spid="484386" grpId="0" animBg="1"/>
      <p:bldP spid="484387" grpId="0" animBg="1"/>
      <p:bldP spid="484388" grpId="0" animBg="1"/>
      <p:bldP spid="4843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ChangeArrowheads="1"/>
          </p:cNvSpPr>
          <p:nvPr/>
        </p:nvSpPr>
        <p:spPr bwMode="auto">
          <a:xfrm>
            <a:off x="3886200" y="1285875"/>
            <a:ext cx="4495800" cy="453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anchor="ctr">
            <a:spAutoFit/>
          </a:bodyPr>
          <a:lstStyle>
            <a:lvl1pPr eaLnBrk="0" hangingPunct="0">
              <a:spcBef>
                <a:spcPct val="20000"/>
              </a:spcBef>
              <a:buChar char="•"/>
              <a:tabLst>
                <a:tab pos="4572000" algn="l"/>
                <a:tab pos="4622800" algn="l"/>
                <a:tab pos="5943600" algn="r"/>
              </a:tabLst>
              <a:defRPr sz="3200">
                <a:solidFill>
                  <a:schemeClr val="tx1"/>
                </a:solidFill>
                <a:latin typeface="Arial" charset="0"/>
              </a:defRPr>
            </a:lvl1pPr>
            <a:lvl2pPr marL="742950" indent="-285750" eaLnBrk="0" hangingPunct="0">
              <a:spcBef>
                <a:spcPct val="20000"/>
              </a:spcBef>
              <a:buChar char="–"/>
              <a:tabLst>
                <a:tab pos="4572000" algn="l"/>
                <a:tab pos="4622800" algn="l"/>
                <a:tab pos="5943600" algn="r"/>
              </a:tabLst>
              <a:defRPr sz="2800">
                <a:solidFill>
                  <a:schemeClr val="tx1"/>
                </a:solidFill>
                <a:latin typeface="Arial" charset="0"/>
              </a:defRPr>
            </a:lvl2pPr>
            <a:lvl3pPr marL="1143000" indent="-228600" eaLnBrk="0" hangingPunct="0">
              <a:spcBef>
                <a:spcPct val="20000"/>
              </a:spcBef>
              <a:buChar char="•"/>
              <a:tabLst>
                <a:tab pos="4572000" algn="l"/>
                <a:tab pos="4622800" algn="l"/>
                <a:tab pos="5943600" algn="r"/>
              </a:tabLst>
              <a:defRPr sz="2400">
                <a:solidFill>
                  <a:schemeClr val="tx1"/>
                </a:solidFill>
                <a:latin typeface="Arial" charset="0"/>
              </a:defRPr>
            </a:lvl3pPr>
            <a:lvl4pPr marL="1600200" indent="-228600" eaLnBrk="0" hangingPunct="0">
              <a:spcBef>
                <a:spcPct val="20000"/>
              </a:spcBef>
              <a:buChar char="–"/>
              <a:tabLst>
                <a:tab pos="4572000" algn="l"/>
                <a:tab pos="4622800" algn="l"/>
                <a:tab pos="5943600" algn="r"/>
              </a:tabLst>
              <a:defRPr sz="2000">
                <a:solidFill>
                  <a:schemeClr val="tx1"/>
                </a:solidFill>
                <a:latin typeface="Arial" charset="0"/>
              </a:defRPr>
            </a:lvl4pPr>
            <a:lvl5pPr marL="2057400" indent="-228600" eaLnBrk="0" hangingPunct="0">
              <a:spcBef>
                <a:spcPct val="20000"/>
              </a:spcBef>
              <a:buChar char="»"/>
              <a:tabLst>
                <a:tab pos="4572000" algn="l"/>
                <a:tab pos="4622800" algn="l"/>
                <a:tab pos="5943600" algn="r"/>
              </a:tabLst>
              <a:defRPr sz="2000">
                <a:solidFill>
                  <a:schemeClr val="tx1"/>
                </a:solidFill>
                <a:latin typeface="Arial" charset="0"/>
              </a:defRPr>
            </a:lvl5pPr>
            <a:lvl6pPr marL="25146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6pPr>
            <a:lvl7pPr marL="29718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7pPr>
            <a:lvl8pPr marL="34290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8pPr>
            <a:lvl9pPr marL="38862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9pPr>
          </a:lstStyle>
          <a:p>
            <a:pPr algn="ctr" eaLnBrk="1" hangingPunct="1">
              <a:lnSpc>
                <a:spcPct val="90000"/>
              </a:lnSpc>
              <a:spcBef>
                <a:spcPct val="0"/>
              </a:spcBef>
              <a:buFontTx/>
              <a:buNone/>
            </a:pPr>
            <a:r>
              <a:rPr lang="en-US" altLang="en-US" sz="3600">
                <a:latin typeface="Arial Narrow" pitchFamily="34" charset="0"/>
              </a:rPr>
              <a:t>An air parcel is a volume of air, large enough to contain a great number of molecules, but small enough so that its energy (heat) and mass (air molecules) are nearly uniform within is boundaries.</a:t>
            </a:r>
            <a:r>
              <a:rPr lang="en-US" altLang="en-US" sz="3600" b="1">
                <a:latin typeface="Arial Narrow" pitchFamily="34" charset="0"/>
              </a:rPr>
              <a:t>      </a:t>
            </a:r>
          </a:p>
        </p:txBody>
      </p:sp>
      <p:sp>
        <p:nvSpPr>
          <p:cNvPr id="12291" name="Text Box 7"/>
          <p:cNvSpPr txBox="1">
            <a:spLocks noChangeArrowheads="1"/>
          </p:cNvSpPr>
          <p:nvPr/>
        </p:nvSpPr>
        <p:spPr bwMode="auto">
          <a:xfrm>
            <a:off x="671513" y="919163"/>
            <a:ext cx="2738437"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solidFill>
                  <a:schemeClr val="accent2"/>
                </a:solidFill>
                <a:latin typeface="Arial Narrow" pitchFamily="34" charset="0"/>
              </a:rPr>
              <a:t>Air Parcel</a:t>
            </a:r>
          </a:p>
        </p:txBody>
      </p:sp>
      <p:pic>
        <p:nvPicPr>
          <p:cNvPr id="12292" name="Picture 9" descr="Air Parcel 2"/>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81000" y="2057400"/>
            <a:ext cx="3267075" cy="3429000"/>
          </a:xfr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Air Parcel 2"/>
          <p:cNvPicPr preferRelativeResize="0">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295400" y="1524000"/>
            <a:ext cx="2044700" cy="2146300"/>
          </a:xfrm>
          <a:noFill/>
          <a:ln>
            <a:solidFill>
              <a:srgbClr val="FF0000"/>
            </a:solidFill>
            <a:miter lim="800000"/>
            <a:headEnd/>
            <a:tailEnd/>
          </a:ln>
        </p:spPr>
      </p:pic>
      <p:pic>
        <p:nvPicPr>
          <p:cNvPr id="13315" name="Picture 6" descr="Air Parcel 2"/>
          <p:cNvPicPr preferRelativeResize="0">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28800" y="4770438"/>
            <a:ext cx="1101725" cy="1155700"/>
          </a:xfrm>
          <a:noFill/>
          <a:ln>
            <a:solidFill>
              <a:srgbClr val="FF0000"/>
            </a:solidFill>
            <a:miter lim="800000"/>
            <a:headEnd/>
            <a:tailEnd/>
          </a:ln>
        </p:spPr>
      </p:pic>
      <p:sp>
        <p:nvSpPr>
          <p:cNvPr id="526345" name="Line 9"/>
          <p:cNvSpPr>
            <a:spLocks noChangeShapeType="1"/>
          </p:cNvSpPr>
          <p:nvPr/>
        </p:nvSpPr>
        <p:spPr bwMode="auto">
          <a:xfrm flipV="1">
            <a:off x="2209800" y="58674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46" name="Line 10"/>
          <p:cNvSpPr>
            <a:spLocks noChangeShapeType="1"/>
          </p:cNvSpPr>
          <p:nvPr/>
        </p:nvSpPr>
        <p:spPr bwMode="auto">
          <a:xfrm flipV="1">
            <a:off x="2514600" y="1066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47" name="Line 11"/>
          <p:cNvSpPr>
            <a:spLocks noChangeShapeType="1"/>
          </p:cNvSpPr>
          <p:nvPr/>
        </p:nvSpPr>
        <p:spPr bwMode="auto">
          <a:xfrm flipV="1">
            <a:off x="2819400" y="1066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48" name="Line 12"/>
          <p:cNvSpPr>
            <a:spLocks noChangeShapeType="1"/>
          </p:cNvSpPr>
          <p:nvPr/>
        </p:nvSpPr>
        <p:spPr bwMode="auto">
          <a:xfrm flipV="1">
            <a:off x="3124200" y="1066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49" name="Line 13"/>
          <p:cNvSpPr>
            <a:spLocks noChangeShapeType="1"/>
          </p:cNvSpPr>
          <p:nvPr/>
        </p:nvSpPr>
        <p:spPr bwMode="auto">
          <a:xfrm flipV="1">
            <a:off x="3352800" y="1143000"/>
            <a:ext cx="2286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0" name="Line 14"/>
          <p:cNvSpPr>
            <a:spLocks noChangeShapeType="1"/>
          </p:cNvSpPr>
          <p:nvPr/>
        </p:nvSpPr>
        <p:spPr bwMode="auto">
          <a:xfrm flipV="1">
            <a:off x="1981200" y="58674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1" name="Line 15"/>
          <p:cNvSpPr>
            <a:spLocks noChangeShapeType="1"/>
          </p:cNvSpPr>
          <p:nvPr/>
        </p:nvSpPr>
        <p:spPr bwMode="auto">
          <a:xfrm flipV="1">
            <a:off x="3429000" y="17526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2" name="Line 16"/>
          <p:cNvSpPr>
            <a:spLocks noChangeShapeType="1"/>
          </p:cNvSpPr>
          <p:nvPr/>
        </p:nvSpPr>
        <p:spPr bwMode="auto">
          <a:xfrm flipV="1">
            <a:off x="2438400" y="58674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3" name="Line 17"/>
          <p:cNvSpPr>
            <a:spLocks noChangeShapeType="1"/>
          </p:cNvSpPr>
          <p:nvPr/>
        </p:nvSpPr>
        <p:spPr bwMode="auto">
          <a:xfrm flipV="1">
            <a:off x="2743200" y="58674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5" name="Line 19"/>
          <p:cNvSpPr>
            <a:spLocks noChangeShapeType="1"/>
          </p:cNvSpPr>
          <p:nvPr/>
        </p:nvSpPr>
        <p:spPr bwMode="auto">
          <a:xfrm flipH="1" flipV="1">
            <a:off x="2971800" y="5791200"/>
            <a:ext cx="2286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6" name="Line 20"/>
          <p:cNvSpPr>
            <a:spLocks noChangeShapeType="1"/>
          </p:cNvSpPr>
          <p:nvPr/>
        </p:nvSpPr>
        <p:spPr bwMode="auto">
          <a:xfrm flipV="1">
            <a:off x="1524000" y="5867400"/>
            <a:ext cx="2286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7" name="Line 21"/>
          <p:cNvSpPr>
            <a:spLocks noChangeShapeType="1"/>
          </p:cNvSpPr>
          <p:nvPr/>
        </p:nvSpPr>
        <p:spPr bwMode="auto">
          <a:xfrm>
            <a:off x="2743200" y="41910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8" name="Line 22"/>
          <p:cNvSpPr>
            <a:spLocks noChangeShapeType="1"/>
          </p:cNvSpPr>
          <p:nvPr/>
        </p:nvSpPr>
        <p:spPr bwMode="auto">
          <a:xfrm>
            <a:off x="2514600" y="41910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59" name="Line 23"/>
          <p:cNvSpPr>
            <a:spLocks noChangeShapeType="1"/>
          </p:cNvSpPr>
          <p:nvPr/>
        </p:nvSpPr>
        <p:spPr bwMode="auto">
          <a:xfrm flipV="1">
            <a:off x="1371600" y="53340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0" name="Line 24"/>
          <p:cNvSpPr>
            <a:spLocks noChangeShapeType="1"/>
          </p:cNvSpPr>
          <p:nvPr/>
        </p:nvSpPr>
        <p:spPr bwMode="auto">
          <a:xfrm>
            <a:off x="2286000" y="41910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1" name="Line 25"/>
          <p:cNvSpPr>
            <a:spLocks noChangeShapeType="1"/>
          </p:cNvSpPr>
          <p:nvPr/>
        </p:nvSpPr>
        <p:spPr bwMode="auto">
          <a:xfrm>
            <a:off x="2057400" y="41910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2" name="Line 26"/>
          <p:cNvSpPr>
            <a:spLocks noChangeShapeType="1"/>
          </p:cNvSpPr>
          <p:nvPr/>
        </p:nvSpPr>
        <p:spPr bwMode="auto">
          <a:xfrm>
            <a:off x="1676400" y="4267200"/>
            <a:ext cx="1524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3" name="Line 27"/>
          <p:cNvSpPr>
            <a:spLocks noChangeShapeType="1"/>
          </p:cNvSpPr>
          <p:nvPr/>
        </p:nvSpPr>
        <p:spPr bwMode="auto">
          <a:xfrm flipH="1" flipV="1">
            <a:off x="838200" y="16764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4" name="Line 28"/>
          <p:cNvSpPr>
            <a:spLocks noChangeShapeType="1"/>
          </p:cNvSpPr>
          <p:nvPr/>
        </p:nvSpPr>
        <p:spPr bwMode="auto">
          <a:xfrm flipH="1" flipV="1">
            <a:off x="3048000" y="56388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5" name="Line 29"/>
          <p:cNvSpPr>
            <a:spLocks noChangeShapeType="1"/>
          </p:cNvSpPr>
          <p:nvPr/>
        </p:nvSpPr>
        <p:spPr bwMode="auto">
          <a:xfrm>
            <a:off x="1524000" y="3733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6" name="Line 30"/>
          <p:cNvSpPr>
            <a:spLocks noChangeShapeType="1"/>
          </p:cNvSpPr>
          <p:nvPr/>
        </p:nvSpPr>
        <p:spPr bwMode="auto">
          <a:xfrm flipV="1">
            <a:off x="2209800" y="1066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7" name="Line 31"/>
          <p:cNvSpPr>
            <a:spLocks noChangeShapeType="1"/>
          </p:cNvSpPr>
          <p:nvPr/>
        </p:nvSpPr>
        <p:spPr bwMode="auto">
          <a:xfrm flipV="1">
            <a:off x="1905000" y="1066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68" name="Line 32"/>
          <p:cNvSpPr>
            <a:spLocks noChangeShapeType="1"/>
          </p:cNvSpPr>
          <p:nvPr/>
        </p:nvSpPr>
        <p:spPr bwMode="auto">
          <a:xfrm flipV="1">
            <a:off x="1600200" y="1066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0" name="Line 34"/>
          <p:cNvSpPr>
            <a:spLocks noChangeShapeType="1"/>
          </p:cNvSpPr>
          <p:nvPr/>
        </p:nvSpPr>
        <p:spPr bwMode="auto">
          <a:xfrm flipV="1">
            <a:off x="3429000" y="20574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1" name="Line 35"/>
          <p:cNvSpPr>
            <a:spLocks noChangeShapeType="1"/>
          </p:cNvSpPr>
          <p:nvPr/>
        </p:nvSpPr>
        <p:spPr bwMode="auto">
          <a:xfrm flipV="1">
            <a:off x="3429000" y="23622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2" name="Line 36"/>
          <p:cNvSpPr>
            <a:spLocks noChangeShapeType="1"/>
          </p:cNvSpPr>
          <p:nvPr/>
        </p:nvSpPr>
        <p:spPr bwMode="auto">
          <a:xfrm flipV="1">
            <a:off x="3429000" y="26670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3" name="Line 37"/>
          <p:cNvSpPr>
            <a:spLocks noChangeShapeType="1"/>
          </p:cNvSpPr>
          <p:nvPr/>
        </p:nvSpPr>
        <p:spPr bwMode="auto">
          <a:xfrm flipV="1">
            <a:off x="3429000" y="29718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4" name="Line 38"/>
          <p:cNvSpPr>
            <a:spLocks noChangeShapeType="1"/>
          </p:cNvSpPr>
          <p:nvPr/>
        </p:nvSpPr>
        <p:spPr bwMode="auto">
          <a:xfrm flipV="1">
            <a:off x="3429000" y="32004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5" name="Line 39"/>
          <p:cNvSpPr>
            <a:spLocks noChangeShapeType="1"/>
          </p:cNvSpPr>
          <p:nvPr/>
        </p:nvSpPr>
        <p:spPr bwMode="auto">
          <a:xfrm>
            <a:off x="3429000" y="3733800"/>
            <a:ext cx="2286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6" name="Line 40"/>
          <p:cNvSpPr>
            <a:spLocks noChangeShapeType="1"/>
          </p:cNvSpPr>
          <p:nvPr/>
        </p:nvSpPr>
        <p:spPr bwMode="auto">
          <a:xfrm flipH="1" flipV="1">
            <a:off x="3048000" y="51054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7" name="Line 41"/>
          <p:cNvSpPr>
            <a:spLocks noChangeShapeType="1"/>
          </p:cNvSpPr>
          <p:nvPr/>
        </p:nvSpPr>
        <p:spPr bwMode="auto">
          <a:xfrm flipH="1" flipV="1">
            <a:off x="3048000" y="54102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8" name="Line 42"/>
          <p:cNvSpPr>
            <a:spLocks noChangeShapeType="1"/>
          </p:cNvSpPr>
          <p:nvPr/>
        </p:nvSpPr>
        <p:spPr bwMode="auto">
          <a:xfrm flipH="1" flipV="1">
            <a:off x="3048000" y="4800600"/>
            <a:ext cx="3048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79" name="Line 43"/>
          <p:cNvSpPr>
            <a:spLocks noChangeShapeType="1"/>
          </p:cNvSpPr>
          <p:nvPr/>
        </p:nvSpPr>
        <p:spPr bwMode="auto">
          <a:xfrm flipH="1">
            <a:off x="2971800" y="4343400"/>
            <a:ext cx="228600" cy="228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0" name="Line 44"/>
          <p:cNvSpPr>
            <a:spLocks noChangeShapeType="1"/>
          </p:cNvSpPr>
          <p:nvPr/>
        </p:nvSpPr>
        <p:spPr bwMode="auto">
          <a:xfrm flipV="1">
            <a:off x="1371600" y="56388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1" name="Line 45"/>
          <p:cNvSpPr>
            <a:spLocks noChangeShapeType="1"/>
          </p:cNvSpPr>
          <p:nvPr/>
        </p:nvSpPr>
        <p:spPr bwMode="auto">
          <a:xfrm flipV="1">
            <a:off x="1371600" y="51054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2" name="Line 46"/>
          <p:cNvSpPr>
            <a:spLocks noChangeShapeType="1"/>
          </p:cNvSpPr>
          <p:nvPr/>
        </p:nvSpPr>
        <p:spPr bwMode="auto">
          <a:xfrm flipV="1">
            <a:off x="1371600" y="48006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3" name="Line 47"/>
          <p:cNvSpPr>
            <a:spLocks noChangeShapeType="1"/>
          </p:cNvSpPr>
          <p:nvPr/>
        </p:nvSpPr>
        <p:spPr bwMode="auto">
          <a:xfrm>
            <a:off x="1828800" y="3733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4" name="Line 48"/>
          <p:cNvSpPr>
            <a:spLocks noChangeShapeType="1"/>
          </p:cNvSpPr>
          <p:nvPr/>
        </p:nvSpPr>
        <p:spPr bwMode="auto">
          <a:xfrm>
            <a:off x="2209800" y="3733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5" name="Line 49"/>
          <p:cNvSpPr>
            <a:spLocks noChangeShapeType="1"/>
          </p:cNvSpPr>
          <p:nvPr/>
        </p:nvSpPr>
        <p:spPr bwMode="auto">
          <a:xfrm>
            <a:off x="2514600" y="3733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6" name="Line 50"/>
          <p:cNvSpPr>
            <a:spLocks noChangeShapeType="1"/>
          </p:cNvSpPr>
          <p:nvPr/>
        </p:nvSpPr>
        <p:spPr bwMode="auto">
          <a:xfrm>
            <a:off x="2819400" y="3733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7" name="Line 51"/>
          <p:cNvSpPr>
            <a:spLocks noChangeShapeType="1"/>
          </p:cNvSpPr>
          <p:nvPr/>
        </p:nvSpPr>
        <p:spPr bwMode="auto">
          <a:xfrm>
            <a:off x="3124200" y="3733800"/>
            <a:ext cx="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8" name="Line 52"/>
          <p:cNvSpPr>
            <a:spLocks noChangeShapeType="1"/>
          </p:cNvSpPr>
          <p:nvPr/>
        </p:nvSpPr>
        <p:spPr bwMode="auto">
          <a:xfrm flipH="1">
            <a:off x="990600" y="3733800"/>
            <a:ext cx="3048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89" name="Line 53"/>
          <p:cNvSpPr>
            <a:spLocks noChangeShapeType="1"/>
          </p:cNvSpPr>
          <p:nvPr/>
        </p:nvSpPr>
        <p:spPr bwMode="auto">
          <a:xfrm flipH="1" flipV="1">
            <a:off x="838200" y="19812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90" name="Line 54"/>
          <p:cNvSpPr>
            <a:spLocks noChangeShapeType="1"/>
          </p:cNvSpPr>
          <p:nvPr/>
        </p:nvSpPr>
        <p:spPr bwMode="auto">
          <a:xfrm flipH="1" flipV="1">
            <a:off x="838200" y="22860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91" name="Line 55"/>
          <p:cNvSpPr>
            <a:spLocks noChangeShapeType="1"/>
          </p:cNvSpPr>
          <p:nvPr/>
        </p:nvSpPr>
        <p:spPr bwMode="auto">
          <a:xfrm flipH="1" flipV="1">
            <a:off x="838200" y="25908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92" name="Line 56"/>
          <p:cNvSpPr>
            <a:spLocks noChangeShapeType="1"/>
          </p:cNvSpPr>
          <p:nvPr/>
        </p:nvSpPr>
        <p:spPr bwMode="auto">
          <a:xfrm flipH="1" flipV="1">
            <a:off x="838200" y="28956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93" name="Line 57"/>
          <p:cNvSpPr>
            <a:spLocks noChangeShapeType="1"/>
          </p:cNvSpPr>
          <p:nvPr/>
        </p:nvSpPr>
        <p:spPr bwMode="auto">
          <a:xfrm flipH="1" flipV="1">
            <a:off x="838200" y="32004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94" name="Line 58"/>
          <p:cNvSpPr>
            <a:spLocks noChangeShapeType="1"/>
          </p:cNvSpPr>
          <p:nvPr/>
        </p:nvSpPr>
        <p:spPr bwMode="auto">
          <a:xfrm flipH="1" flipV="1">
            <a:off x="838200" y="35052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526395" name="Line 59"/>
          <p:cNvSpPr>
            <a:spLocks noChangeShapeType="1"/>
          </p:cNvSpPr>
          <p:nvPr/>
        </p:nvSpPr>
        <p:spPr bwMode="auto">
          <a:xfrm flipV="1">
            <a:off x="3429000" y="3505200"/>
            <a:ext cx="381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
        <p:nvSpPr>
          <p:cNvPr id="13365" name="Rectangle 60"/>
          <p:cNvSpPr>
            <a:spLocks noChangeArrowheads="1"/>
          </p:cNvSpPr>
          <p:nvPr/>
        </p:nvSpPr>
        <p:spPr bwMode="auto">
          <a:xfrm>
            <a:off x="3962400" y="1143000"/>
            <a:ext cx="5181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nchor="ctr">
            <a:spAutoFit/>
          </a:bodyPr>
          <a:lstStyle>
            <a:lvl1pPr eaLnBrk="0" hangingPunct="0">
              <a:spcBef>
                <a:spcPct val="20000"/>
              </a:spcBef>
              <a:buChar char="•"/>
              <a:tabLst>
                <a:tab pos="4572000" algn="l"/>
                <a:tab pos="4622800" algn="l"/>
                <a:tab pos="5943600" algn="r"/>
              </a:tabLst>
              <a:defRPr sz="3200">
                <a:solidFill>
                  <a:schemeClr val="tx1"/>
                </a:solidFill>
                <a:latin typeface="Arial" charset="0"/>
              </a:defRPr>
            </a:lvl1pPr>
            <a:lvl2pPr marL="742950" indent="-285750" eaLnBrk="0" hangingPunct="0">
              <a:spcBef>
                <a:spcPct val="20000"/>
              </a:spcBef>
              <a:buChar char="–"/>
              <a:tabLst>
                <a:tab pos="4572000" algn="l"/>
                <a:tab pos="4622800" algn="l"/>
                <a:tab pos="5943600" algn="r"/>
              </a:tabLst>
              <a:defRPr sz="2800">
                <a:solidFill>
                  <a:schemeClr val="tx1"/>
                </a:solidFill>
                <a:latin typeface="Arial" charset="0"/>
              </a:defRPr>
            </a:lvl2pPr>
            <a:lvl3pPr marL="1143000" indent="-228600" eaLnBrk="0" hangingPunct="0">
              <a:spcBef>
                <a:spcPct val="20000"/>
              </a:spcBef>
              <a:buChar char="•"/>
              <a:tabLst>
                <a:tab pos="4572000" algn="l"/>
                <a:tab pos="4622800" algn="l"/>
                <a:tab pos="5943600" algn="r"/>
              </a:tabLst>
              <a:defRPr sz="2400">
                <a:solidFill>
                  <a:schemeClr val="tx1"/>
                </a:solidFill>
                <a:latin typeface="Arial" charset="0"/>
              </a:defRPr>
            </a:lvl3pPr>
            <a:lvl4pPr marL="1600200" indent="-228600" eaLnBrk="0" hangingPunct="0">
              <a:spcBef>
                <a:spcPct val="20000"/>
              </a:spcBef>
              <a:buChar char="–"/>
              <a:tabLst>
                <a:tab pos="4572000" algn="l"/>
                <a:tab pos="4622800" algn="l"/>
                <a:tab pos="5943600" algn="r"/>
              </a:tabLst>
              <a:defRPr sz="2000">
                <a:solidFill>
                  <a:schemeClr val="tx1"/>
                </a:solidFill>
                <a:latin typeface="Arial" charset="0"/>
              </a:defRPr>
            </a:lvl4pPr>
            <a:lvl5pPr marL="2057400" indent="-228600" eaLnBrk="0" hangingPunct="0">
              <a:spcBef>
                <a:spcPct val="20000"/>
              </a:spcBef>
              <a:buChar char="»"/>
              <a:tabLst>
                <a:tab pos="4572000" algn="l"/>
                <a:tab pos="4622800" algn="l"/>
                <a:tab pos="5943600" algn="r"/>
              </a:tabLst>
              <a:defRPr sz="2000">
                <a:solidFill>
                  <a:schemeClr val="tx1"/>
                </a:solidFill>
                <a:latin typeface="Arial" charset="0"/>
              </a:defRPr>
            </a:lvl5pPr>
            <a:lvl6pPr marL="25146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6pPr>
            <a:lvl7pPr marL="29718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7pPr>
            <a:lvl8pPr marL="34290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8pPr>
            <a:lvl9pPr marL="3886200" indent="-228600" eaLnBrk="0" fontAlgn="base" hangingPunct="0">
              <a:spcBef>
                <a:spcPct val="20000"/>
              </a:spcBef>
              <a:spcAft>
                <a:spcPct val="0"/>
              </a:spcAft>
              <a:buChar char="»"/>
              <a:tabLst>
                <a:tab pos="4572000" algn="l"/>
                <a:tab pos="4622800" algn="l"/>
                <a:tab pos="5943600" algn="r"/>
              </a:tabLst>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Air parcels</a:t>
            </a:r>
          </a:p>
          <a:p>
            <a:pPr algn="ctr" eaLnBrk="1" hangingPunct="1">
              <a:spcBef>
                <a:spcPct val="0"/>
              </a:spcBef>
              <a:buFontTx/>
              <a:buNone/>
            </a:pPr>
            <a:r>
              <a:rPr lang="en-US" altLang="en-US" b="1" u="sng">
                <a:latin typeface="Arial Narrow" pitchFamily="34" charset="0"/>
              </a:rPr>
              <a:t>expand</a:t>
            </a:r>
            <a:r>
              <a:rPr lang="en-US" altLang="en-US" b="1">
                <a:latin typeface="Arial Narrow" pitchFamily="34" charset="0"/>
              </a:rPr>
              <a:t> and </a:t>
            </a:r>
            <a:r>
              <a:rPr lang="en-US" altLang="en-US" b="1" u="sng">
                <a:latin typeface="Arial Narrow" pitchFamily="34" charset="0"/>
              </a:rPr>
              <a:t>contract</a:t>
            </a:r>
            <a:r>
              <a:rPr lang="en-US" altLang="en-US" b="1">
                <a:latin typeface="Arial Narrow" pitchFamily="34" charset="0"/>
              </a:rPr>
              <a:t> freely, </a:t>
            </a:r>
          </a:p>
          <a:p>
            <a:pPr algn="ctr" eaLnBrk="1" hangingPunct="1">
              <a:spcBef>
                <a:spcPct val="0"/>
              </a:spcBef>
              <a:buFontTx/>
              <a:buNone/>
            </a:pPr>
            <a:r>
              <a:rPr lang="en-US" altLang="en-US" b="1">
                <a:latin typeface="Arial Narrow" pitchFamily="34" charset="0"/>
              </a:rPr>
              <a:t>but neither heat nor outside air </a:t>
            </a:r>
          </a:p>
          <a:p>
            <a:pPr algn="ctr" eaLnBrk="1" hangingPunct="1">
              <a:spcBef>
                <a:spcPct val="0"/>
              </a:spcBef>
              <a:buFontTx/>
              <a:buNone/>
            </a:pPr>
            <a:r>
              <a:rPr lang="en-US" altLang="en-US" b="1">
                <a:latin typeface="Arial Narrow" pitchFamily="34" charset="0"/>
              </a:rPr>
              <a:t>is able to mix with air inside; making an air parcel </a:t>
            </a:r>
          </a:p>
          <a:p>
            <a:pPr algn="ctr" eaLnBrk="1" hangingPunct="1">
              <a:spcBef>
                <a:spcPct val="0"/>
              </a:spcBef>
              <a:buFontTx/>
              <a:buNone/>
            </a:pPr>
            <a:r>
              <a:rPr lang="en-US" altLang="en-US" b="1">
                <a:latin typeface="Arial Narrow" pitchFamily="34" charset="0"/>
              </a:rPr>
              <a:t>a </a:t>
            </a:r>
            <a:r>
              <a:rPr lang="en-US" altLang="en-US" b="1" u="sng">
                <a:latin typeface="Arial Narrow" pitchFamily="34" charset="0"/>
              </a:rPr>
              <a:t>sealed container</a:t>
            </a:r>
            <a:r>
              <a:rPr lang="en-US" altLang="en-US" b="1">
                <a:latin typeface="Arial Narrow" pitchFamily="34" charset="0"/>
              </a:rPr>
              <a:t>. </a:t>
            </a:r>
          </a:p>
          <a:p>
            <a:pPr algn="ctr" eaLnBrk="1" hangingPunct="1">
              <a:spcBef>
                <a:spcPct val="0"/>
              </a:spcBef>
              <a:buFontTx/>
              <a:buNone/>
            </a:pPr>
            <a:endParaRPr lang="en-US" altLang="en-US" b="1">
              <a:latin typeface="Arial Narrow" pitchFamily="34" charset="0"/>
            </a:endParaRPr>
          </a:p>
          <a:p>
            <a:pPr algn="ctr" eaLnBrk="1" hangingPunct="1">
              <a:lnSpc>
                <a:spcPct val="90000"/>
              </a:lnSpc>
              <a:spcBef>
                <a:spcPct val="0"/>
              </a:spcBef>
              <a:buFontTx/>
              <a:buNone/>
            </a:pPr>
            <a:r>
              <a:rPr lang="en-US" altLang="en-US" b="1">
                <a:latin typeface="Arial Narrow" pitchFamily="34" charset="0"/>
              </a:rPr>
              <a:t>Air parcels are commonly portrayed as 3-dimensional cubes or spheres.</a:t>
            </a:r>
            <a:r>
              <a:rPr lang="en-US" altLang="en-US" sz="3600" b="1">
                <a:latin typeface="Arial Narrow" pitchFamily="34" charset="0"/>
              </a:rPr>
              <a:t>         </a:t>
            </a:r>
          </a:p>
        </p:txBody>
      </p:sp>
      <p:sp>
        <p:nvSpPr>
          <p:cNvPr id="13366" name="Text Box 62"/>
          <p:cNvSpPr txBox="1">
            <a:spLocks noChangeArrowheads="1"/>
          </p:cNvSpPr>
          <p:nvPr/>
        </p:nvSpPr>
        <p:spPr bwMode="auto">
          <a:xfrm>
            <a:off x="304800" y="533400"/>
            <a:ext cx="40386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accent2"/>
                </a:solidFill>
                <a:latin typeface="Arial Narrow" pitchFamily="34" charset="0"/>
              </a:rPr>
              <a:t>Air Parcel</a:t>
            </a:r>
          </a:p>
        </p:txBody>
      </p:sp>
      <p:sp>
        <p:nvSpPr>
          <p:cNvPr id="526399" name="Line 63"/>
          <p:cNvSpPr>
            <a:spLocks noChangeShapeType="1"/>
          </p:cNvSpPr>
          <p:nvPr/>
        </p:nvSpPr>
        <p:spPr bwMode="auto">
          <a:xfrm flipH="1" flipV="1">
            <a:off x="1066800" y="1143000"/>
            <a:ext cx="2286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53882" dir="2700000" algn="ctr" rotWithShape="0">
                    <a:schemeClr val="tx1"/>
                  </a:outerShdw>
                </a:effectLst>
              </a14:hiddenEffects>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26349"/>
                                        </p:tgtEl>
                                        <p:attrNameLst>
                                          <p:attrName>style.visibility</p:attrName>
                                        </p:attrNameLst>
                                      </p:cBhvr>
                                      <p:to>
                                        <p:strVal val="visible"/>
                                      </p:to>
                                    </p:set>
                                    <p:animEffect transition="in" filter="dissolve">
                                      <p:cBhvr>
                                        <p:cTn id="7" dur="500"/>
                                        <p:tgtEl>
                                          <p:spTgt spid="52634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6375"/>
                                        </p:tgtEl>
                                        <p:attrNameLst>
                                          <p:attrName>style.visibility</p:attrName>
                                        </p:attrNameLst>
                                      </p:cBhvr>
                                      <p:to>
                                        <p:strVal val="visible"/>
                                      </p:to>
                                    </p:set>
                                    <p:animEffect transition="in" filter="dissolve">
                                      <p:cBhvr>
                                        <p:cTn id="10" dur="500"/>
                                        <p:tgtEl>
                                          <p:spTgt spid="52637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26388"/>
                                        </p:tgtEl>
                                        <p:attrNameLst>
                                          <p:attrName>style.visibility</p:attrName>
                                        </p:attrNameLst>
                                      </p:cBhvr>
                                      <p:to>
                                        <p:strVal val="visible"/>
                                      </p:to>
                                    </p:set>
                                    <p:animEffect transition="in" filter="dissolve">
                                      <p:cBhvr>
                                        <p:cTn id="13" dur="500"/>
                                        <p:tgtEl>
                                          <p:spTgt spid="52638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26362"/>
                                        </p:tgtEl>
                                        <p:attrNameLst>
                                          <p:attrName>style.visibility</p:attrName>
                                        </p:attrNameLst>
                                      </p:cBhvr>
                                      <p:to>
                                        <p:strVal val="visible"/>
                                      </p:to>
                                    </p:set>
                                    <p:animEffect transition="in" filter="dissolve">
                                      <p:cBhvr>
                                        <p:cTn id="16" dur="500"/>
                                        <p:tgtEl>
                                          <p:spTgt spid="52636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26379"/>
                                        </p:tgtEl>
                                        <p:attrNameLst>
                                          <p:attrName>style.visibility</p:attrName>
                                        </p:attrNameLst>
                                      </p:cBhvr>
                                      <p:to>
                                        <p:strVal val="visible"/>
                                      </p:to>
                                    </p:set>
                                    <p:animEffect transition="in" filter="dissolve">
                                      <p:cBhvr>
                                        <p:cTn id="19" dur="500"/>
                                        <p:tgtEl>
                                          <p:spTgt spid="52637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26355"/>
                                        </p:tgtEl>
                                        <p:attrNameLst>
                                          <p:attrName>style.visibility</p:attrName>
                                        </p:attrNameLst>
                                      </p:cBhvr>
                                      <p:to>
                                        <p:strVal val="visible"/>
                                      </p:to>
                                    </p:set>
                                    <p:animEffect transition="in" filter="dissolve">
                                      <p:cBhvr>
                                        <p:cTn id="22" dur="500"/>
                                        <p:tgtEl>
                                          <p:spTgt spid="52635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26356"/>
                                        </p:tgtEl>
                                        <p:attrNameLst>
                                          <p:attrName>style.visibility</p:attrName>
                                        </p:attrNameLst>
                                      </p:cBhvr>
                                      <p:to>
                                        <p:strVal val="visible"/>
                                      </p:to>
                                    </p:set>
                                    <p:animEffect transition="in" filter="dissolve">
                                      <p:cBhvr>
                                        <p:cTn id="25" dur="500"/>
                                        <p:tgtEl>
                                          <p:spTgt spid="52635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26368"/>
                                        </p:tgtEl>
                                        <p:attrNameLst>
                                          <p:attrName>style.visibility</p:attrName>
                                        </p:attrNameLst>
                                      </p:cBhvr>
                                      <p:to>
                                        <p:strVal val="visible"/>
                                      </p:to>
                                    </p:set>
                                    <p:animEffect transition="in" filter="dissolve">
                                      <p:cBhvr>
                                        <p:cTn id="28" dur="500"/>
                                        <p:tgtEl>
                                          <p:spTgt spid="52636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26367"/>
                                        </p:tgtEl>
                                        <p:attrNameLst>
                                          <p:attrName>style.visibility</p:attrName>
                                        </p:attrNameLst>
                                      </p:cBhvr>
                                      <p:to>
                                        <p:strVal val="visible"/>
                                      </p:to>
                                    </p:set>
                                    <p:animEffect transition="in" filter="dissolve">
                                      <p:cBhvr>
                                        <p:cTn id="31" dur="500"/>
                                        <p:tgtEl>
                                          <p:spTgt spid="52636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26366"/>
                                        </p:tgtEl>
                                        <p:attrNameLst>
                                          <p:attrName>style.visibility</p:attrName>
                                        </p:attrNameLst>
                                      </p:cBhvr>
                                      <p:to>
                                        <p:strVal val="visible"/>
                                      </p:to>
                                    </p:set>
                                    <p:animEffect transition="in" filter="dissolve">
                                      <p:cBhvr>
                                        <p:cTn id="34" dur="500"/>
                                        <p:tgtEl>
                                          <p:spTgt spid="52636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26346"/>
                                        </p:tgtEl>
                                        <p:attrNameLst>
                                          <p:attrName>style.visibility</p:attrName>
                                        </p:attrNameLst>
                                      </p:cBhvr>
                                      <p:to>
                                        <p:strVal val="visible"/>
                                      </p:to>
                                    </p:set>
                                    <p:animEffect transition="in" filter="dissolve">
                                      <p:cBhvr>
                                        <p:cTn id="37" dur="500"/>
                                        <p:tgtEl>
                                          <p:spTgt spid="52634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26347"/>
                                        </p:tgtEl>
                                        <p:attrNameLst>
                                          <p:attrName>style.visibility</p:attrName>
                                        </p:attrNameLst>
                                      </p:cBhvr>
                                      <p:to>
                                        <p:strVal val="visible"/>
                                      </p:to>
                                    </p:set>
                                    <p:animEffect transition="in" filter="dissolve">
                                      <p:cBhvr>
                                        <p:cTn id="40" dur="500"/>
                                        <p:tgtEl>
                                          <p:spTgt spid="52634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26348"/>
                                        </p:tgtEl>
                                        <p:attrNameLst>
                                          <p:attrName>style.visibility</p:attrName>
                                        </p:attrNameLst>
                                      </p:cBhvr>
                                      <p:to>
                                        <p:strVal val="visible"/>
                                      </p:to>
                                    </p:set>
                                    <p:animEffect transition="in" filter="dissolve">
                                      <p:cBhvr>
                                        <p:cTn id="43" dur="500"/>
                                        <p:tgtEl>
                                          <p:spTgt spid="526348"/>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26351"/>
                                        </p:tgtEl>
                                        <p:attrNameLst>
                                          <p:attrName>style.visibility</p:attrName>
                                        </p:attrNameLst>
                                      </p:cBhvr>
                                      <p:to>
                                        <p:strVal val="visible"/>
                                      </p:to>
                                    </p:set>
                                    <p:animEffect transition="in" filter="dissolve">
                                      <p:cBhvr>
                                        <p:cTn id="46" dur="500"/>
                                        <p:tgtEl>
                                          <p:spTgt spid="526351"/>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26370"/>
                                        </p:tgtEl>
                                        <p:attrNameLst>
                                          <p:attrName>style.visibility</p:attrName>
                                        </p:attrNameLst>
                                      </p:cBhvr>
                                      <p:to>
                                        <p:strVal val="visible"/>
                                      </p:to>
                                    </p:set>
                                    <p:animEffect transition="in" filter="dissolve">
                                      <p:cBhvr>
                                        <p:cTn id="49" dur="500"/>
                                        <p:tgtEl>
                                          <p:spTgt spid="52637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26371"/>
                                        </p:tgtEl>
                                        <p:attrNameLst>
                                          <p:attrName>style.visibility</p:attrName>
                                        </p:attrNameLst>
                                      </p:cBhvr>
                                      <p:to>
                                        <p:strVal val="visible"/>
                                      </p:to>
                                    </p:set>
                                    <p:animEffect transition="in" filter="dissolve">
                                      <p:cBhvr>
                                        <p:cTn id="52" dur="500"/>
                                        <p:tgtEl>
                                          <p:spTgt spid="52637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26372"/>
                                        </p:tgtEl>
                                        <p:attrNameLst>
                                          <p:attrName>style.visibility</p:attrName>
                                        </p:attrNameLst>
                                      </p:cBhvr>
                                      <p:to>
                                        <p:strVal val="visible"/>
                                      </p:to>
                                    </p:set>
                                    <p:animEffect transition="in" filter="dissolve">
                                      <p:cBhvr>
                                        <p:cTn id="55" dur="500"/>
                                        <p:tgtEl>
                                          <p:spTgt spid="526372"/>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26373"/>
                                        </p:tgtEl>
                                        <p:attrNameLst>
                                          <p:attrName>style.visibility</p:attrName>
                                        </p:attrNameLst>
                                      </p:cBhvr>
                                      <p:to>
                                        <p:strVal val="visible"/>
                                      </p:to>
                                    </p:set>
                                    <p:animEffect transition="in" filter="dissolve">
                                      <p:cBhvr>
                                        <p:cTn id="58" dur="500"/>
                                        <p:tgtEl>
                                          <p:spTgt spid="526373"/>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26374"/>
                                        </p:tgtEl>
                                        <p:attrNameLst>
                                          <p:attrName>style.visibility</p:attrName>
                                        </p:attrNameLst>
                                      </p:cBhvr>
                                      <p:to>
                                        <p:strVal val="visible"/>
                                      </p:to>
                                    </p:set>
                                    <p:animEffect transition="in" filter="dissolve">
                                      <p:cBhvr>
                                        <p:cTn id="61" dur="500"/>
                                        <p:tgtEl>
                                          <p:spTgt spid="526374"/>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526395"/>
                                        </p:tgtEl>
                                        <p:attrNameLst>
                                          <p:attrName>style.visibility</p:attrName>
                                        </p:attrNameLst>
                                      </p:cBhvr>
                                      <p:to>
                                        <p:strVal val="visible"/>
                                      </p:to>
                                    </p:set>
                                    <p:animEffect transition="in" filter="dissolve">
                                      <p:cBhvr>
                                        <p:cTn id="64" dur="500"/>
                                        <p:tgtEl>
                                          <p:spTgt spid="52639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26387"/>
                                        </p:tgtEl>
                                        <p:attrNameLst>
                                          <p:attrName>style.visibility</p:attrName>
                                        </p:attrNameLst>
                                      </p:cBhvr>
                                      <p:to>
                                        <p:strVal val="visible"/>
                                      </p:to>
                                    </p:set>
                                    <p:animEffect transition="in" filter="dissolve">
                                      <p:cBhvr>
                                        <p:cTn id="67" dur="500"/>
                                        <p:tgtEl>
                                          <p:spTgt spid="526387"/>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526386"/>
                                        </p:tgtEl>
                                        <p:attrNameLst>
                                          <p:attrName>style.visibility</p:attrName>
                                        </p:attrNameLst>
                                      </p:cBhvr>
                                      <p:to>
                                        <p:strVal val="visible"/>
                                      </p:to>
                                    </p:set>
                                    <p:animEffect transition="in" filter="dissolve">
                                      <p:cBhvr>
                                        <p:cTn id="70" dur="500"/>
                                        <p:tgtEl>
                                          <p:spTgt spid="526386"/>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526385"/>
                                        </p:tgtEl>
                                        <p:attrNameLst>
                                          <p:attrName>style.visibility</p:attrName>
                                        </p:attrNameLst>
                                      </p:cBhvr>
                                      <p:to>
                                        <p:strVal val="visible"/>
                                      </p:to>
                                    </p:set>
                                    <p:animEffect transition="in" filter="dissolve">
                                      <p:cBhvr>
                                        <p:cTn id="73" dur="500"/>
                                        <p:tgtEl>
                                          <p:spTgt spid="52638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526384"/>
                                        </p:tgtEl>
                                        <p:attrNameLst>
                                          <p:attrName>style.visibility</p:attrName>
                                        </p:attrNameLst>
                                      </p:cBhvr>
                                      <p:to>
                                        <p:strVal val="visible"/>
                                      </p:to>
                                    </p:set>
                                    <p:animEffect transition="in" filter="dissolve">
                                      <p:cBhvr>
                                        <p:cTn id="76" dur="500"/>
                                        <p:tgtEl>
                                          <p:spTgt spid="526384"/>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526383"/>
                                        </p:tgtEl>
                                        <p:attrNameLst>
                                          <p:attrName>style.visibility</p:attrName>
                                        </p:attrNameLst>
                                      </p:cBhvr>
                                      <p:to>
                                        <p:strVal val="visible"/>
                                      </p:to>
                                    </p:set>
                                    <p:animEffect transition="in" filter="dissolve">
                                      <p:cBhvr>
                                        <p:cTn id="79" dur="500"/>
                                        <p:tgtEl>
                                          <p:spTgt spid="52638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526365"/>
                                        </p:tgtEl>
                                        <p:attrNameLst>
                                          <p:attrName>style.visibility</p:attrName>
                                        </p:attrNameLst>
                                      </p:cBhvr>
                                      <p:to>
                                        <p:strVal val="visible"/>
                                      </p:to>
                                    </p:set>
                                    <p:animEffect transition="in" filter="dissolve">
                                      <p:cBhvr>
                                        <p:cTn id="82" dur="500"/>
                                        <p:tgtEl>
                                          <p:spTgt spid="526365"/>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526394"/>
                                        </p:tgtEl>
                                        <p:attrNameLst>
                                          <p:attrName>style.visibility</p:attrName>
                                        </p:attrNameLst>
                                      </p:cBhvr>
                                      <p:to>
                                        <p:strVal val="visible"/>
                                      </p:to>
                                    </p:set>
                                    <p:animEffect transition="in" filter="dissolve">
                                      <p:cBhvr>
                                        <p:cTn id="85" dur="500"/>
                                        <p:tgtEl>
                                          <p:spTgt spid="526394"/>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526393"/>
                                        </p:tgtEl>
                                        <p:attrNameLst>
                                          <p:attrName>style.visibility</p:attrName>
                                        </p:attrNameLst>
                                      </p:cBhvr>
                                      <p:to>
                                        <p:strVal val="visible"/>
                                      </p:to>
                                    </p:set>
                                    <p:animEffect transition="in" filter="dissolve">
                                      <p:cBhvr>
                                        <p:cTn id="88" dur="500"/>
                                        <p:tgtEl>
                                          <p:spTgt spid="52639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526392"/>
                                        </p:tgtEl>
                                        <p:attrNameLst>
                                          <p:attrName>style.visibility</p:attrName>
                                        </p:attrNameLst>
                                      </p:cBhvr>
                                      <p:to>
                                        <p:strVal val="visible"/>
                                      </p:to>
                                    </p:set>
                                    <p:animEffect transition="in" filter="dissolve">
                                      <p:cBhvr>
                                        <p:cTn id="91" dur="500"/>
                                        <p:tgtEl>
                                          <p:spTgt spid="526392"/>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526391"/>
                                        </p:tgtEl>
                                        <p:attrNameLst>
                                          <p:attrName>style.visibility</p:attrName>
                                        </p:attrNameLst>
                                      </p:cBhvr>
                                      <p:to>
                                        <p:strVal val="visible"/>
                                      </p:to>
                                    </p:set>
                                    <p:animEffect transition="in" filter="dissolve">
                                      <p:cBhvr>
                                        <p:cTn id="94" dur="500"/>
                                        <p:tgtEl>
                                          <p:spTgt spid="526391"/>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526390"/>
                                        </p:tgtEl>
                                        <p:attrNameLst>
                                          <p:attrName>style.visibility</p:attrName>
                                        </p:attrNameLst>
                                      </p:cBhvr>
                                      <p:to>
                                        <p:strVal val="visible"/>
                                      </p:to>
                                    </p:set>
                                    <p:animEffect transition="in" filter="dissolve">
                                      <p:cBhvr>
                                        <p:cTn id="97" dur="500"/>
                                        <p:tgtEl>
                                          <p:spTgt spid="526390"/>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26389"/>
                                        </p:tgtEl>
                                        <p:attrNameLst>
                                          <p:attrName>style.visibility</p:attrName>
                                        </p:attrNameLst>
                                      </p:cBhvr>
                                      <p:to>
                                        <p:strVal val="visible"/>
                                      </p:to>
                                    </p:set>
                                    <p:animEffect transition="in" filter="dissolve">
                                      <p:cBhvr>
                                        <p:cTn id="100" dur="500"/>
                                        <p:tgtEl>
                                          <p:spTgt spid="526389"/>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526363"/>
                                        </p:tgtEl>
                                        <p:attrNameLst>
                                          <p:attrName>style.visibility</p:attrName>
                                        </p:attrNameLst>
                                      </p:cBhvr>
                                      <p:to>
                                        <p:strVal val="visible"/>
                                      </p:to>
                                    </p:set>
                                    <p:animEffect transition="in" filter="dissolve">
                                      <p:cBhvr>
                                        <p:cTn id="103" dur="500"/>
                                        <p:tgtEl>
                                          <p:spTgt spid="526363"/>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526361"/>
                                        </p:tgtEl>
                                        <p:attrNameLst>
                                          <p:attrName>style.visibility</p:attrName>
                                        </p:attrNameLst>
                                      </p:cBhvr>
                                      <p:to>
                                        <p:strVal val="visible"/>
                                      </p:to>
                                    </p:set>
                                    <p:animEffect transition="in" filter="dissolve">
                                      <p:cBhvr>
                                        <p:cTn id="106" dur="500"/>
                                        <p:tgtEl>
                                          <p:spTgt spid="526361"/>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526360"/>
                                        </p:tgtEl>
                                        <p:attrNameLst>
                                          <p:attrName>style.visibility</p:attrName>
                                        </p:attrNameLst>
                                      </p:cBhvr>
                                      <p:to>
                                        <p:strVal val="visible"/>
                                      </p:to>
                                    </p:set>
                                    <p:animEffect transition="in" filter="dissolve">
                                      <p:cBhvr>
                                        <p:cTn id="109" dur="500"/>
                                        <p:tgtEl>
                                          <p:spTgt spid="526360"/>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526358"/>
                                        </p:tgtEl>
                                        <p:attrNameLst>
                                          <p:attrName>style.visibility</p:attrName>
                                        </p:attrNameLst>
                                      </p:cBhvr>
                                      <p:to>
                                        <p:strVal val="visible"/>
                                      </p:to>
                                    </p:set>
                                    <p:animEffect transition="in" filter="dissolve">
                                      <p:cBhvr>
                                        <p:cTn id="112" dur="500"/>
                                        <p:tgtEl>
                                          <p:spTgt spid="526358"/>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526357"/>
                                        </p:tgtEl>
                                        <p:attrNameLst>
                                          <p:attrName>style.visibility</p:attrName>
                                        </p:attrNameLst>
                                      </p:cBhvr>
                                      <p:to>
                                        <p:strVal val="visible"/>
                                      </p:to>
                                    </p:set>
                                    <p:animEffect transition="in" filter="dissolve">
                                      <p:cBhvr>
                                        <p:cTn id="115" dur="500"/>
                                        <p:tgtEl>
                                          <p:spTgt spid="52635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26378"/>
                                        </p:tgtEl>
                                        <p:attrNameLst>
                                          <p:attrName>style.visibility</p:attrName>
                                        </p:attrNameLst>
                                      </p:cBhvr>
                                      <p:to>
                                        <p:strVal val="visible"/>
                                      </p:to>
                                    </p:set>
                                    <p:animEffect transition="in" filter="dissolve">
                                      <p:cBhvr>
                                        <p:cTn id="118" dur="500"/>
                                        <p:tgtEl>
                                          <p:spTgt spid="52637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526376"/>
                                        </p:tgtEl>
                                        <p:attrNameLst>
                                          <p:attrName>style.visibility</p:attrName>
                                        </p:attrNameLst>
                                      </p:cBhvr>
                                      <p:to>
                                        <p:strVal val="visible"/>
                                      </p:to>
                                    </p:set>
                                    <p:animEffect transition="in" filter="dissolve">
                                      <p:cBhvr>
                                        <p:cTn id="121" dur="500"/>
                                        <p:tgtEl>
                                          <p:spTgt spid="526376"/>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526377"/>
                                        </p:tgtEl>
                                        <p:attrNameLst>
                                          <p:attrName>style.visibility</p:attrName>
                                        </p:attrNameLst>
                                      </p:cBhvr>
                                      <p:to>
                                        <p:strVal val="visible"/>
                                      </p:to>
                                    </p:set>
                                    <p:animEffect transition="in" filter="dissolve">
                                      <p:cBhvr>
                                        <p:cTn id="124" dur="500"/>
                                        <p:tgtEl>
                                          <p:spTgt spid="526377"/>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526364"/>
                                        </p:tgtEl>
                                        <p:attrNameLst>
                                          <p:attrName>style.visibility</p:attrName>
                                        </p:attrNameLst>
                                      </p:cBhvr>
                                      <p:to>
                                        <p:strVal val="visible"/>
                                      </p:to>
                                    </p:set>
                                    <p:animEffect transition="in" filter="dissolve">
                                      <p:cBhvr>
                                        <p:cTn id="127" dur="500"/>
                                        <p:tgtEl>
                                          <p:spTgt spid="526364"/>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526353"/>
                                        </p:tgtEl>
                                        <p:attrNameLst>
                                          <p:attrName>style.visibility</p:attrName>
                                        </p:attrNameLst>
                                      </p:cBhvr>
                                      <p:to>
                                        <p:strVal val="visible"/>
                                      </p:to>
                                    </p:set>
                                    <p:animEffect transition="in" filter="dissolve">
                                      <p:cBhvr>
                                        <p:cTn id="130" dur="500"/>
                                        <p:tgtEl>
                                          <p:spTgt spid="526353"/>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526352"/>
                                        </p:tgtEl>
                                        <p:attrNameLst>
                                          <p:attrName>style.visibility</p:attrName>
                                        </p:attrNameLst>
                                      </p:cBhvr>
                                      <p:to>
                                        <p:strVal val="visible"/>
                                      </p:to>
                                    </p:set>
                                    <p:animEffect transition="in" filter="dissolve">
                                      <p:cBhvr>
                                        <p:cTn id="133" dur="500"/>
                                        <p:tgtEl>
                                          <p:spTgt spid="526352"/>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526345"/>
                                        </p:tgtEl>
                                        <p:attrNameLst>
                                          <p:attrName>style.visibility</p:attrName>
                                        </p:attrNameLst>
                                      </p:cBhvr>
                                      <p:to>
                                        <p:strVal val="visible"/>
                                      </p:to>
                                    </p:set>
                                    <p:animEffect transition="in" filter="dissolve">
                                      <p:cBhvr>
                                        <p:cTn id="136" dur="500"/>
                                        <p:tgtEl>
                                          <p:spTgt spid="526345"/>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526350"/>
                                        </p:tgtEl>
                                        <p:attrNameLst>
                                          <p:attrName>style.visibility</p:attrName>
                                        </p:attrNameLst>
                                      </p:cBhvr>
                                      <p:to>
                                        <p:strVal val="visible"/>
                                      </p:to>
                                    </p:set>
                                    <p:animEffect transition="in" filter="dissolve">
                                      <p:cBhvr>
                                        <p:cTn id="139" dur="500"/>
                                        <p:tgtEl>
                                          <p:spTgt spid="526350"/>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526380"/>
                                        </p:tgtEl>
                                        <p:attrNameLst>
                                          <p:attrName>style.visibility</p:attrName>
                                        </p:attrNameLst>
                                      </p:cBhvr>
                                      <p:to>
                                        <p:strVal val="visible"/>
                                      </p:to>
                                    </p:set>
                                    <p:animEffect transition="in" filter="dissolve">
                                      <p:cBhvr>
                                        <p:cTn id="142" dur="500"/>
                                        <p:tgtEl>
                                          <p:spTgt spid="526380"/>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526359"/>
                                        </p:tgtEl>
                                        <p:attrNameLst>
                                          <p:attrName>style.visibility</p:attrName>
                                        </p:attrNameLst>
                                      </p:cBhvr>
                                      <p:to>
                                        <p:strVal val="visible"/>
                                      </p:to>
                                    </p:set>
                                    <p:animEffect transition="in" filter="dissolve">
                                      <p:cBhvr>
                                        <p:cTn id="145" dur="500"/>
                                        <p:tgtEl>
                                          <p:spTgt spid="526359"/>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526381"/>
                                        </p:tgtEl>
                                        <p:attrNameLst>
                                          <p:attrName>style.visibility</p:attrName>
                                        </p:attrNameLst>
                                      </p:cBhvr>
                                      <p:to>
                                        <p:strVal val="visible"/>
                                      </p:to>
                                    </p:set>
                                    <p:animEffect transition="in" filter="dissolve">
                                      <p:cBhvr>
                                        <p:cTn id="148" dur="500"/>
                                        <p:tgtEl>
                                          <p:spTgt spid="526381"/>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526382"/>
                                        </p:tgtEl>
                                        <p:attrNameLst>
                                          <p:attrName>style.visibility</p:attrName>
                                        </p:attrNameLst>
                                      </p:cBhvr>
                                      <p:to>
                                        <p:strVal val="visible"/>
                                      </p:to>
                                    </p:set>
                                    <p:animEffect transition="in" filter="dissolve">
                                      <p:cBhvr>
                                        <p:cTn id="151" dur="500"/>
                                        <p:tgtEl>
                                          <p:spTgt spid="526382"/>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526399"/>
                                        </p:tgtEl>
                                        <p:attrNameLst>
                                          <p:attrName>style.visibility</p:attrName>
                                        </p:attrNameLst>
                                      </p:cBhvr>
                                      <p:to>
                                        <p:strVal val="visible"/>
                                      </p:to>
                                    </p:set>
                                    <p:animEffect transition="in" filter="dissolve">
                                      <p:cBhvr>
                                        <p:cTn id="154" dur="500"/>
                                        <p:tgtEl>
                                          <p:spTgt spid="526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5" grpId="0" animBg="1"/>
      <p:bldP spid="526346" grpId="0" animBg="1"/>
      <p:bldP spid="526347" grpId="0" animBg="1"/>
      <p:bldP spid="526348" grpId="0" animBg="1"/>
      <p:bldP spid="526349" grpId="0" animBg="1"/>
      <p:bldP spid="526350" grpId="0" animBg="1"/>
      <p:bldP spid="526351" grpId="0" animBg="1"/>
      <p:bldP spid="526352" grpId="0" animBg="1"/>
      <p:bldP spid="526353" grpId="0" animBg="1"/>
      <p:bldP spid="526355" grpId="0" animBg="1"/>
      <p:bldP spid="526356" grpId="0" animBg="1"/>
      <p:bldP spid="526357" grpId="0" animBg="1"/>
      <p:bldP spid="526358" grpId="0" animBg="1"/>
      <p:bldP spid="526359" grpId="0" animBg="1"/>
      <p:bldP spid="526360" grpId="0" animBg="1"/>
      <p:bldP spid="526361" grpId="0" animBg="1"/>
      <p:bldP spid="526362" grpId="0" animBg="1"/>
      <p:bldP spid="526363" grpId="0" animBg="1"/>
      <p:bldP spid="526364" grpId="0" animBg="1"/>
      <p:bldP spid="526365" grpId="0" animBg="1"/>
      <p:bldP spid="526366" grpId="0" animBg="1"/>
      <p:bldP spid="526367" grpId="0" animBg="1"/>
      <p:bldP spid="526368" grpId="0" animBg="1"/>
      <p:bldP spid="526370" grpId="0" animBg="1"/>
      <p:bldP spid="526371" grpId="0" animBg="1"/>
      <p:bldP spid="526372" grpId="0" animBg="1"/>
      <p:bldP spid="526373" grpId="0" animBg="1"/>
      <p:bldP spid="526374" grpId="0" animBg="1"/>
      <p:bldP spid="526375" grpId="0" animBg="1"/>
      <p:bldP spid="526376" grpId="0" animBg="1"/>
      <p:bldP spid="526377" grpId="0" animBg="1"/>
      <p:bldP spid="526378" grpId="0" animBg="1"/>
      <p:bldP spid="526379" grpId="0" animBg="1"/>
      <p:bldP spid="526380" grpId="0" animBg="1"/>
      <p:bldP spid="526381" grpId="0" animBg="1"/>
      <p:bldP spid="526382" grpId="0" animBg="1"/>
      <p:bldP spid="526383" grpId="0" animBg="1"/>
      <p:bldP spid="526384" grpId="0" animBg="1"/>
      <p:bldP spid="526385" grpId="0" animBg="1"/>
      <p:bldP spid="526386" grpId="0" animBg="1"/>
      <p:bldP spid="526387" grpId="0" animBg="1"/>
      <p:bldP spid="526388" grpId="0" animBg="1"/>
      <p:bldP spid="526389" grpId="0" animBg="1"/>
      <p:bldP spid="526390" grpId="0" animBg="1"/>
      <p:bldP spid="526391" grpId="0" animBg="1"/>
      <p:bldP spid="526392" grpId="0" animBg="1"/>
      <p:bldP spid="526393" grpId="0" animBg="1"/>
      <p:bldP spid="526394" grpId="0" animBg="1"/>
      <p:bldP spid="526395" grpId="0" animBg="1"/>
      <p:bldP spid="5263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ChangeArrowheads="1"/>
          </p:cNvSpPr>
          <p:nvPr/>
        </p:nvSpPr>
        <p:spPr bwMode="auto">
          <a:xfrm>
            <a:off x="7369175" y="4511675"/>
            <a:ext cx="990600" cy="9906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latin typeface="Arial Narrow" pitchFamily="34" charset="0"/>
            </a:endParaRPr>
          </a:p>
        </p:txBody>
      </p:sp>
      <p:sp>
        <p:nvSpPr>
          <p:cNvPr id="14339" name="Line 3"/>
          <p:cNvSpPr>
            <a:spLocks noChangeShapeType="1"/>
          </p:cNvSpPr>
          <p:nvPr/>
        </p:nvSpPr>
        <p:spPr bwMode="auto">
          <a:xfrm flipV="1">
            <a:off x="7902575" y="2987675"/>
            <a:ext cx="0" cy="1295400"/>
          </a:xfrm>
          <a:prstGeom prst="line">
            <a:avLst/>
          </a:prstGeom>
          <a:noFill/>
          <a:ln w="177800" cmpd="tri">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40" name="Text Box 4"/>
          <p:cNvSpPr txBox="1">
            <a:spLocks noChangeArrowheads="1"/>
          </p:cNvSpPr>
          <p:nvPr/>
        </p:nvSpPr>
        <p:spPr bwMode="auto">
          <a:xfrm>
            <a:off x="7010400" y="5578475"/>
            <a:ext cx="17526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Rising</a:t>
            </a:r>
          </a:p>
          <a:p>
            <a:pPr algn="ctr" eaLnBrk="1" hangingPunct="1">
              <a:spcBef>
                <a:spcPct val="0"/>
              </a:spcBef>
              <a:buFontTx/>
              <a:buNone/>
            </a:pPr>
            <a:r>
              <a:rPr lang="en-US" altLang="en-US" sz="2400" b="1"/>
              <a:t>Air Parcel</a:t>
            </a:r>
          </a:p>
        </p:txBody>
      </p:sp>
      <p:sp>
        <p:nvSpPr>
          <p:cNvPr id="416774" name="Text Box 6"/>
          <p:cNvSpPr txBox="1">
            <a:spLocks noChangeArrowheads="1"/>
          </p:cNvSpPr>
          <p:nvPr/>
        </p:nvSpPr>
        <p:spPr bwMode="auto">
          <a:xfrm>
            <a:off x="609600" y="2105025"/>
            <a:ext cx="678180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As atmospheric pressure </a:t>
            </a:r>
            <a:r>
              <a:rPr lang="en-US" altLang="en-US" sz="2800" b="1" u="sng"/>
              <a:t>decreases </a:t>
            </a:r>
            <a:r>
              <a:rPr lang="en-US" altLang="en-US" sz="2800" b="1"/>
              <a:t>with increasing altitude: </a:t>
            </a:r>
          </a:p>
        </p:txBody>
      </p:sp>
      <p:sp>
        <p:nvSpPr>
          <p:cNvPr id="416775" name="Text Box 7"/>
          <p:cNvSpPr txBox="1">
            <a:spLocks noChangeArrowheads="1"/>
          </p:cNvSpPr>
          <p:nvPr/>
        </p:nvSpPr>
        <p:spPr bwMode="auto">
          <a:xfrm>
            <a:off x="609600" y="3168650"/>
            <a:ext cx="5638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2800" b="1"/>
              <a:t> volume </a:t>
            </a:r>
            <a:r>
              <a:rPr lang="en-US" altLang="en-US" sz="2800" b="1" u="sng"/>
              <a:t>increases</a:t>
            </a:r>
            <a:endParaRPr lang="en-US" altLang="en-US" sz="2800" b="1"/>
          </a:p>
        </p:txBody>
      </p:sp>
      <p:sp>
        <p:nvSpPr>
          <p:cNvPr id="416776" name="Text Box 8"/>
          <p:cNvSpPr txBox="1">
            <a:spLocks noChangeArrowheads="1"/>
          </p:cNvSpPr>
          <p:nvPr/>
        </p:nvSpPr>
        <p:spPr bwMode="auto">
          <a:xfrm>
            <a:off x="609600" y="3854450"/>
            <a:ext cx="3535363"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2800" b="1"/>
              <a:t> density </a:t>
            </a:r>
            <a:r>
              <a:rPr lang="en-US" altLang="en-US" sz="2800" b="1" u="sng"/>
              <a:t>decreases</a:t>
            </a:r>
            <a:endParaRPr lang="en-US" altLang="en-US" sz="2800" b="1"/>
          </a:p>
        </p:txBody>
      </p:sp>
      <p:sp>
        <p:nvSpPr>
          <p:cNvPr id="416777" name="Text Box 9"/>
          <p:cNvSpPr txBox="1">
            <a:spLocks noChangeArrowheads="1"/>
          </p:cNvSpPr>
          <p:nvPr/>
        </p:nvSpPr>
        <p:spPr bwMode="auto">
          <a:xfrm>
            <a:off x="0" y="5302250"/>
            <a:ext cx="601980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27000" dir="3187806"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accent2"/>
                </a:solidFill>
              </a:rPr>
              <a:t>Rising air parcels </a:t>
            </a:r>
          </a:p>
          <a:p>
            <a:pPr algn="ctr" eaLnBrk="1" hangingPunct="1">
              <a:spcBef>
                <a:spcPct val="0"/>
              </a:spcBef>
              <a:buFontTx/>
              <a:buNone/>
            </a:pPr>
            <a:r>
              <a:rPr lang="en-US" altLang="en-US" sz="2800" b="1">
                <a:solidFill>
                  <a:schemeClr val="accent2"/>
                </a:solidFill>
              </a:rPr>
              <a:t>always </a:t>
            </a:r>
            <a:r>
              <a:rPr lang="en-US" altLang="en-US" sz="2800" b="1" u="sng">
                <a:solidFill>
                  <a:schemeClr val="accent2"/>
                </a:solidFill>
              </a:rPr>
              <a:t>expand</a:t>
            </a:r>
            <a:r>
              <a:rPr lang="en-US" altLang="en-US" sz="2800" b="1">
                <a:solidFill>
                  <a:schemeClr val="accent2"/>
                </a:solidFill>
              </a:rPr>
              <a:t> and </a:t>
            </a:r>
            <a:r>
              <a:rPr lang="en-US" altLang="en-US" sz="2800" b="1" u="sng">
                <a:solidFill>
                  <a:schemeClr val="accent2"/>
                </a:solidFill>
              </a:rPr>
              <a:t>cool</a:t>
            </a:r>
            <a:endParaRPr lang="en-US" altLang="en-US" sz="2800" b="1">
              <a:solidFill>
                <a:schemeClr val="accent2"/>
              </a:solidFill>
            </a:endParaRPr>
          </a:p>
        </p:txBody>
      </p:sp>
      <p:sp>
        <p:nvSpPr>
          <p:cNvPr id="416780" name="Text Box 12"/>
          <p:cNvSpPr txBox="1">
            <a:spLocks noChangeArrowheads="1"/>
          </p:cNvSpPr>
          <p:nvPr/>
        </p:nvSpPr>
        <p:spPr bwMode="auto">
          <a:xfrm>
            <a:off x="7216775" y="2225675"/>
            <a:ext cx="131762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solidFill>
                  <a:schemeClr val="accent2"/>
                </a:solidFill>
                <a:latin typeface="Arial Narrow" pitchFamily="34" charset="0"/>
              </a:rPr>
              <a:t>Cooler &amp;</a:t>
            </a:r>
          </a:p>
          <a:p>
            <a:pPr algn="ctr" eaLnBrk="1" hangingPunct="1">
              <a:spcBef>
                <a:spcPct val="0"/>
              </a:spcBef>
              <a:buFontTx/>
              <a:buNone/>
            </a:pPr>
            <a:r>
              <a:rPr lang="en-US" altLang="en-US" sz="2000" b="1">
                <a:solidFill>
                  <a:schemeClr val="accent2"/>
                </a:solidFill>
                <a:latin typeface="Arial Narrow" pitchFamily="34" charset="0"/>
              </a:rPr>
              <a:t>Less dense</a:t>
            </a:r>
          </a:p>
        </p:txBody>
      </p:sp>
      <p:sp>
        <p:nvSpPr>
          <p:cNvPr id="416781" name="Rectangle 13"/>
          <p:cNvSpPr>
            <a:spLocks noChangeArrowheads="1"/>
          </p:cNvSpPr>
          <p:nvPr/>
        </p:nvSpPr>
        <p:spPr bwMode="auto">
          <a:xfrm>
            <a:off x="609600" y="4562475"/>
            <a:ext cx="62484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2800" b="1"/>
              <a:t> temperature </a:t>
            </a:r>
            <a:r>
              <a:rPr lang="en-US" altLang="en-US" sz="2800" b="1" u="sng"/>
              <a:t>decreases</a:t>
            </a:r>
          </a:p>
        </p:txBody>
      </p:sp>
      <p:sp>
        <p:nvSpPr>
          <p:cNvPr id="14347" name="Text Box 15"/>
          <p:cNvSpPr txBox="1">
            <a:spLocks noChangeArrowheads="1"/>
          </p:cNvSpPr>
          <p:nvPr/>
        </p:nvSpPr>
        <p:spPr bwMode="auto">
          <a:xfrm>
            <a:off x="685800" y="563563"/>
            <a:ext cx="5943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accent2"/>
                </a:solidFill>
                <a:latin typeface="Arial Narrow" pitchFamily="34" charset="0"/>
              </a:rPr>
              <a:t>Applying this Relationship</a:t>
            </a:r>
          </a:p>
          <a:p>
            <a:pPr algn="ctr" eaLnBrk="1" hangingPunct="1">
              <a:spcBef>
                <a:spcPct val="0"/>
              </a:spcBef>
              <a:buFontTx/>
              <a:buNone/>
            </a:pPr>
            <a:r>
              <a:rPr lang="en-US" altLang="en-US" sz="3600" b="1">
                <a:solidFill>
                  <a:schemeClr val="accent2"/>
                </a:solidFill>
                <a:latin typeface="Arial Narrow" pitchFamily="34" charset="0"/>
              </a:rPr>
              <a:t>To a Rising Air Parcel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0.00417 -0.08334 L 0.00417 -0.38334 " pathEditMode="relative" rAng="0" ptsTypes="AA">
                                      <p:cBhvr>
                                        <p:cTn id="6" dur="2000" fill="hold"/>
                                        <p:tgtEl>
                                          <p:spTgt spid="416770"/>
                                        </p:tgtEl>
                                        <p:attrNameLst>
                                          <p:attrName>ppt_x</p:attrName>
                                          <p:attrName>ppt_y</p:attrName>
                                        </p:attrNameLst>
                                      </p:cBhvr>
                                      <p:rCtr x="0" y="-15000"/>
                                    </p:animMotion>
                                  </p:childTnLst>
                                </p:cTn>
                              </p:par>
                              <p:par>
                                <p:cTn id="7" presetID="22" presetClass="entr" presetSubtype="8" fill="hold" grpId="0" nodeType="withEffect">
                                  <p:stCondLst>
                                    <p:cond delay="0"/>
                                  </p:stCondLst>
                                  <p:childTnLst>
                                    <p:set>
                                      <p:cBhvr>
                                        <p:cTn id="8" dur="1" fill="hold">
                                          <p:stCondLst>
                                            <p:cond delay="0"/>
                                          </p:stCondLst>
                                        </p:cTn>
                                        <p:tgtEl>
                                          <p:spTgt spid="416774"/>
                                        </p:tgtEl>
                                        <p:attrNameLst>
                                          <p:attrName>style.visibility</p:attrName>
                                        </p:attrNameLst>
                                      </p:cBhvr>
                                      <p:to>
                                        <p:strVal val="visible"/>
                                      </p:to>
                                    </p:set>
                                    <p:animEffect transition="in" filter="wipe(left)">
                                      <p:cBhvr>
                                        <p:cTn id="9" dur="500"/>
                                        <p:tgtEl>
                                          <p:spTgt spid="4167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16775"/>
                                        </p:tgtEl>
                                        <p:attrNameLst>
                                          <p:attrName>style.visibility</p:attrName>
                                        </p:attrNameLst>
                                      </p:cBhvr>
                                      <p:to>
                                        <p:strVal val="visible"/>
                                      </p:to>
                                    </p:set>
                                    <p:animEffect transition="in" filter="wipe(left)">
                                      <p:cBhvr>
                                        <p:cTn id="14" dur="500"/>
                                        <p:tgtEl>
                                          <p:spTgt spid="416775"/>
                                        </p:tgtEl>
                                      </p:cBhvr>
                                    </p:animEffect>
                                  </p:childTnLst>
                                </p:cTn>
                              </p:par>
                              <p:par>
                                <p:cTn id="15" presetID="6" presetClass="emph" presetSubtype="0" fill="hold" grpId="1" nodeType="withEffect">
                                  <p:stCondLst>
                                    <p:cond delay="0"/>
                                  </p:stCondLst>
                                  <p:childTnLst>
                                    <p:animScale>
                                      <p:cBhvr>
                                        <p:cTn id="16" dur="2000" fill="hold"/>
                                        <p:tgtEl>
                                          <p:spTgt spid="416770"/>
                                        </p:tgtEl>
                                      </p:cBhvr>
                                      <p:by x="150000" y="1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6776"/>
                                        </p:tgtEl>
                                        <p:attrNameLst>
                                          <p:attrName>style.visibility</p:attrName>
                                        </p:attrNameLst>
                                      </p:cBhvr>
                                      <p:to>
                                        <p:strVal val="visible"/>
                                      </p:to>
                                    </p:set>
                                    <p:animEffect transition="in" filter="wipe(left)">
                                      <p:cBhvr>
                                        <p:cTn id="21" dur="500"/>
                                        <p:tgtEl>
                                          <p:spTgt spid="41677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16781"/>
                                        </p:tgtEl>
                                        <p:attrNameLst>
                                          <p:attrName>style.visibility</p:attrName>
                                        </p:attrNameLst>
                                      </p:cBhvr>
                                      <p:to>
                                        <p:strVal val="visible"/>
                                      </p:to>
                                    </p:set>
                                    <p:animEffect transition="in" filter="wipe(left)">
                                      <p:cBhvr>
                                        <p:cTn id="26" dur="500"/>
                                        <p:tgtEl>
                                          <p:spTgt spid="416781"/>
                                        </p:tgtEl>
                                      </p:cBhvr>
                                    </p:animEffect>
                                  </p:childTnLst>
                                </p:cTn>
                              </p:par>
                              <p:par>
                                <p:cTn id="27" presetID="1" presetClass="emph" presetSubtype="2" fill="hold" nodeType="withEffect">
                                  <p:stCondLst>
                                    <p:cond delay="0"/>
                                  </p:stCondLst>
                                  <p:childTnLst>
                                    <p:animClr clrSpc="rgb" dir="cw">
                                      <p:cBhvr>
                                        <p:cTn id="28" dur="2000" fill="hold"/>
                                        <p:tgtEl>
                                          <p:spTgt spid="416770"/>
                                        </p:tgtEl>
                                        <p:attrNameLst>
                                          <p:attrName>fillcolor</p:attrName>
                                        </p:attrNameLst>
                                      </p:cBhvr>
                                      <p:to>
                                        <a:srgbClr val="0000FF"/>
                                      </p:to>
                                    </p:animClr>
                                    <p:set>
                                      <p:cBhvr>
                                        <p:cTn id="29" dur="2000" fill="hold"/>
                                        <p:tgtEl>
                                          <p:spTgt spid="416770"/>
                                        </p:tgtEl>
                                        <p:attrNameLst>
                                          <p:attrName>fill.type</p:attrName>
                                        </p:attrNameLst>
                                      </p:cBhvr>
                                      <p:to>
                                        <p:strVal val="solid"/>
                                      </p:to>
                                    </p:set>
                                    <p:set>
                                      <p:cBhvr>
                                        <p:cTn id="30" dur="2000" fill="hold"/>
                                        <p:tgtEl>
                                          <p:spTgt spid="416770"/>
                                        </p:tgtEl>
                                        <p:attrNameLst>
                                          <p:attrName>fill.on</p:attrName>
                                        </p:attrNameLst>
                                      </p:cBhvr>
                                      <p:to>
                                        <p:strVal val="true"/>
                                      </p:to>
                                    </p:set>
                                  </p:childTnLst>
                                </p:cTn>
                              </p:par>
                              <p:par>
                                <p:cTn id="31" presetID="9" presetClass="entr" presetSubtype="0" fill="hold" grpId="0" nodeType="withEffect">
                                  <p:stCondLst>
                                    <p:cond delay="0"/>
                                  </p:stCondLst>
                                  <p:childTnLst>
                                    <p:set>
                                      <p:cBhvr>
                                        <p:cTn id="32" dur="1" fill="hold">
                                          <p:stCondLst>
                                            <p:cond delay="0"/>
                                          </p:stCondLst>
                                        </p:cTn>
                                        <p:tgtEl>
                                          <p:spTgt spid="416780"/>
                                        </p:tgtEl>
                                        <p:attrNameLst>
                                          <p:attrName>style.visibility</p:attrName>
                                        </p:attrNameLst>
                                      </p:cBhvr>
                                      <p:to>
                                        <p:strVal val="visible"/>
                                      </p:to>
                                    </p:set>
                                    <p:animEffect transition="in" filter="dissolve">
                                      <p:cBhvr>
                                        <p:cTn id="33" dur="1000"/>
                                        <p:tgtEl>
                                          <p:spTgt spid="41678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16777"/>
                                        </p:tgtEl>
                                        <p:attrNameLst>
                                          <p:attrName>style.visibility</p:attrName>
                                        </p:attrNameLst>
                                      </p:cBhvr>
                                      <p:to>
                                        <p:strVal val="visible"/>
                                      </p:to>
                                    </p:set>
                                    <p:anim calcmode="lin" valueType="num">
                                      <p:cBhvr>
                                        <p:cTn id="38" dur="500" fill="hold"/>
                                        <p:tgtEl>
                                          <p:spTgt spid="416777"/>
                                        </p:tgtEl>
                                        <p:attrNameLst>
                                          <p:attrName>ppt_w</p:attrName>
                                        </p:attrNameLst>
                                      </p:cBhvr>
                                      <p:tavLst>
                                        <p:tav tm="0">
                                          <p:val>
                                            <p:fltVal val="0"/>
                                          </p:val>
                                        </p:tav>
                                        <p:tav tm="100000">
                                          <p:val>
                                            <p:strVal val="#ppt_w"/>
                                          </p:val>
                                        </p:tav>
                                      </p:tavLst>
                                    </p:anim>
                                    <p:anim calcmode="lin" valueType="num">
                                      <p:cBhvr>
                                        <p:cTn id="39" dur="500" fill="hold"/>
                                        <p:tgtEl>
                                          <p:spTgt spid="416777"/>
                                        </p:tgtEl>
                                        <p:attrNameLst>
                                          <p:attrName>ppt_h</p:attrName>
                                        </p:attrNameLst>
                                      </p:cBhvr>
                                      <p:tavLst>
                                        <p:tav tm="0">
                                          <p:val>
                                            <p:fltVal val="0"/>
                                          </p:val>
                                        </p:tav>
                                        <p:tav tm="100000">
                                          <p:val>
                                            <p:strVal val="#ppt_h"/>
                                          </p:val>
                                        </p:tav>
                                      </p:tavLst>
                                    </p:anim>
                                    <p:animEffect transition="in" filter="fade">
                                      <p:cBhvr>
                                        <p:cTn id="40" dur="500"/>
                                        <p:tgtEl>
                                          <p:spTgt spid="416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animBg="1"/>
      <p:bldP spid="416770" grpId="1" animBg="1"/>
      <p:bldP spid="416774" grpId="0"/>
      <p:bldP spid="416775" grpId="0"/>
      <p:bldP spid="416776" grpId="0"/>
      <p:bldP spid="416777" grpId="0"/>
      <p:bldP spid="416780" grpId="0"/>
      <p:bldP spid="4167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ChangeArrowheads="1"/>
          </p:cNvSpPr>
          <p:nvPr/>
        </p:nvSpPr>
        <p:spPr bwMode="auto">
          <a:xfrm>
            <a:off x="7086600" y="2041525"/>
            <a:ext cx="1524000" cy="1676400"/>
          </a:xfrm>
          <a:prstGeom prst="rect">
            <a:avLst/>
          </a:prstGeom>
          <a:solidFill>
            <a:srgbClr val="3366FF"/>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rgbClr val="3366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latin typeface="Arial Narrow" pitchFamily="34" charset="0"/>
            </a:endParaRPr>
          </a:p>
        </p:txBody>
      </p:sp>
      <p:sp>
        <p:nvSpPr>
          <p:cNvPr id="15363" name="Line 3"/>
          <p:cNvSpPr>
            <a:spLocks noChangeShapeType="1"/>
          </p:cNvSpPr>
          <p:nvPr/>
        </p:nvSpPr>
        <p:spPr bwMode="auto">
          <a:xfrm>
            <a:off x="7924800" y="3794125"/>
            <a:ext cx="0" cy="1143000"/>
          </a:xfrm>
          <a:prstGeom prst="line">
            <a:avLst/>
          </a:prstGeom>
          <a:noFill/>
          <a:ln w="177800" cmpd="tri">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64" name="Text Box 4"/>
          <p:cNvSpPr txBox="1">
            <a:spLocks noChangeArrowheads="1"/>
          </p:cNvSpPr>
          <p:nvPr/>
        </p:nvSpPr>
        <p:spPr bwMode="auto">
          <a:xfrm>
            <a:off x="7162800" y="1050925"/>
            <a:ext cx="1608138"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Sinking</a:t>
            </a:r>
          </a:p>
          <a:p>
            <a:pPr algn="ctr" eaLnBrk="1" hangingPunct="1">
              <a:spcBef>
                <a:spcPct val="0"/>
              </a:spcBef>
              <a:buFontTx/>
              <a:buNone/>
            </a:pPr>
            <a:r>
              <a:rPr lang="en-US" altLang="en-US" sz="2400" b="1"/>
              <a:t>Air Parcel</a:t>
            </a:r>
          </a:p>
        </p:txBody>
      </p:sp>
      <p:sp>
        <p:nvSpPr>
          <p:cNvPr id="417798" name="Text Box 6"/>
          <p:cNvSpPr txBox="1">
            <a:spLocks noChangeArrowheads="1"/>
          </p:cNvSpPr>
          <p:nvPr/>
        </p:nvSpPr>
        <p:spPr bwMode="auto">
          <a:xfrm>
            <a:off x="457200" y="2239963"/>
            <a:ext cx="6248400"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As atmospheric pressure </a:t>
            </a:r>
            <a:r>
              <a:rPr lang="en-US" altLang="en-US" sz="2800" b="1" u="sng"/>
              <a:t>increases</a:t>
            </a:r>
            <a:r>
              <a:rPr lang="en-US" altLang="en-US" sz="2800" b="1"/>
              <a:t> with decreasing altitude:</a:t>
            </a:r>
          </a:p>
        </p:txBody>
      </p:sp>
      <p:sp>
        <p:nvSpPr>
          <p:cNvPr id="417799" name="Text Box 7"/>
          <p:cNvSpPr txBox="1">
            <a:spLocks noChangeArrowheads="1"/>
          </p:cNvSpPr>
          <p:nvPr/>
        </p:nvSpPr>
        <p:spPr bwMode="auto">
          <a:xfrm>
            <a:off x="457200" y="3321050"/>
            <a:ext cx="3632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defRPr sz="3600" b="1">
                <a:solidFill>
                  <a:schemeClr val="bg1"/>
                </a:solidFill>
                <a:latin typeface="Arial Narrow" pitchFamily="34" charset="0"/>
              </a:defRPr>
            </a:lvl1pPr>
            <a:lvl2pPr marL="742950" indent="-285750" eaLnBrk="0" hangingPunct="0">
              <a:defRPr sz="3600" b="1">
                <a:solidFill>
                  <a:schemeClr val="bg1"/>
                </a:solidFill>
                <a:latin typeface="Arial Narrow" pitchFamily="34" charset="0"/>
              </a:defRPr>
            </a:lvl2pPr>
            <a:lvl3pPr marL="1143000" indent="-228600" eaLnBrk="0" hangingPunct="0">
              <a:defRPr sz="3600" b="1">
                <a:solidFill>
                  <a:schemeClr val="bg1"/>
                </a:solidFill>
                <a:latin typeface="Arial Narrow" pitchFamily="34" charset="0"/>
              </a:defRPr>
            </a:lvl3pPr>
            <a:lvl4pPr marL="1600200" indent="-228600" eaLnBrk="0" hangingPunct="0">
              <a:defRPr sz="3600" b="1">
                <a:solidFill>
                  <a:schemeClr val="bg1"/>
                </a:solidFill>
                <a:latin typeface="Arial Narrow" pitchFamily="34" charset="0"/>
              </a:defRPr>
            </a:lvl4pPr>
            <a:lvl5pPr marL="2057400" indent="-228600" eaLnBrk="0" hangingPunct="0">
              <a:defRPr sz="3600" b="1">
                <a:solidFill>
                  <a:schemeClr val="bg1"/>
                </a:solidFill>
                <a:latin typeface="Arial Narrow" pitchFamily="34" charset="0"/>
              </a:defRPr>
            </a:lvl5pPr>
            <a:lvl6pPr marL="2514600" indent="-228600" eaLnBrk="0" fontAlgn="base" hangingPunct="0">
              <a:spcBef>
                <a:spcPct val="0"/>
              </a:spcBef>
              <a:spcAft>
                <a:spcPct val="0"/>
              </a:spcAft>
              <a:defRPr sz="3600" b="1">
                <a:solidFill>
                  <a:schemeClr val="bg1"/>
                </a:solidFill>
                <a:latin typeface="Arial Narrow" pitchFamily="34" charset="0"/>
              </a:defRPr>
            </a:lvl6pPr>
            <a:lvl7pPr marL="2971800" indent="-228600" eaLnBrk="0" fontAlgn="base" hangingPunct="0">
              <a:spcBef>
                <a:spcPct val="0"/>
              </a:spcBef>
              <a:spcAft>
                <a:spcPct val="0"/>
              </a:spcAft>
              <a:defRPr sz="3600" b="1">
                <a:solidFill>
                  <a:schemeClr val="bg1"/>
                </a:solidFill>
                <a:latin typeface="Arial Narrow" pitchFamily="34" charset="0"/>
              </a:defRPr>
            </a:lvl7pPr>
            <a:lvl8pPr marL="3429000" indent="-228600" eaLnBrk="0" fontAlgn="base" hangingPunct="0">
              <a:spcBef>
                <a:spcPct val="0"/>
              </a:spcBef>
              <a:spcAft>
                <a:spcPct val="0"/>
              </a:spcAft>
              <a:defRPr sz="3600" b="1">
                <a:solidFill>
                  <a:schemeClr val="bg1"/>
                </a:solidFill>
                <a:latin typeface="Arial Narrow" pitchFamily="34" charset="0"/>
              </a:defRPr>
            </a:lvl8pPr>
            <a:lvl9pPr marL="3886200" indent="-228600" eaLnBrk="0" fontAlgn="base" hangingPunct="0">
              <a:spcBef>
                <a:spcPct val="0"/>
              </a:spcBef>
              <a:spcAft>
                <a:spcPct val="0"/>
              </a:spcAft>
              <a:defRPr sz="3600" b="1">
                <a:solidFill>
                  <a:schemeClr val="bg1"/>
                </a:solidFill>
                <a:latin typeface="Arial Narrow" pitchFamily="34" charset="0"/>
              </a:defRPr>
            </a:lvl9pPr>
          </a:lstStyle>
          <a:p>
            <a:pPr eaLnBrk="1" hangingPunct="1">
              <a:buFont typeface="Wingdings" pitchFamily="2" charset="2"/>
              <a:buChar char="§"/>
              <a:defRPr/>
            </a:pPr>
            <a:r>
              <a:rPr lang="en-US" altLang="en-US" sz="2800" smtClean="0">
                <a:solidFill>
                  <a:schemeClr val="tx1"/>
                </a:solidFill>
                <a:latin typeface="Arial" charset="0"/>
              </a:rPr>
              <a:t> volume </a:t>
            </a:r>
            <a:r>
              <a:rPr lang="en-US" altLang="en-US" sz="2800" u="sng" smtClean="0">
                <a:solidFill>
                  <a:schemeClr val="tx1"/>
                </a:solidFill>
                <a:latin typeface="Arial" charset="0"/>
              </a:rPr>
              <a:t>decreases</a:t>
            </a:r>
            <a:r>
              <a:rPr lang="en-US" altLang="en-US" sz="2800" smtClean="0">
                <a:solidFill>
                  <a:schemeClr val="tx1"/>
                </a:solidFill>
                <a:effectLst>
                  <a:outerShdw blurRad="38100" dist="38100" dir="2700000" algn="tl">
                    <a:srgbClr val="C0C0C0"/>
                  </a:outerShdw>
                </a:effectLst>
                <a:latin typeface="Arial" charset="0"/>
              </a:rPr>
              <a:t> </a:t>
            </a:r>
          </a:p>
        </p:txBody>
      </p:sp>
      <p:sp>
        <p:nvSpPr>
          <p:cNvPr id="417800" name="Text Box 8"/>
          <p:cNvSpPr txBox="1">
            <a:spLocks noChangeArrowheads="1"/>
          </p:cNvSpPr>
          <p:nvPr/>
        </p:nvSpPr>
        <p:spPr bwMode="auto">
          <a:xfrm>
            <a:off x="457200" y="4616450"/>
            <a:ext cx="59436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2800" b="1"/>
              <a:t> temperature </a:t>
            </a:r>
            <a:r>
              <a:rPr lang="en-US" altLang="en-US" sz="2800" b="1" u="sng"/>
              <a:t>increases</a:t>
            </a:r>
            <a:endParaRPr lang="en-US" altLang="en-US" sz="2800" b="1"/>
          </a:p>
        </p:txBody>
      </p:sp>
      <p:sp>
        <p:nvSpPr>
          <p:cNvPr id="417801" name="Text Box 9"/>
          <p:cNvSpPr txBox="1">
            <a:spLocks noChangeArrowheads="1"/>
          </p:cNvSpPr>
          <p:nvPr/>
        </p:nvSpPr>
        <p:spPr bwMode="auto">
          <a:xfrm>
            <a:off x="750888" y="5226050"/>
            <a:ext cx="4892675"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accent2"/>
                </a:solidFill>
              </a:rPr>
              <a:t>Sinking air parcels </a:t>
            </a:r>
          </a:p>
          <a:p>
            <a:pPr algn="ctr" eaLnBrk="1" hangingPunct="1">
              <a:spcBef>
                <a:spcPct val="0"/>
              </a:spcBef>
              <a:buFontTx/>
              <a:buNone/>
            </a:pPr>
            <a:r>
              <a:rPr lang="en-US" altLang="en-US" sz="2800" b="1">
                <a:solidFill>
                  <a:schemeClr val="accent2"/>
                </a:solidFill>
              </a:rPr>
              <a:t>always </a:t>
            </a:r>
            <a:r>
              <a:rPr lang="en-US" altLang="en-US" sz="2800" b="1" u="sng">
                <a:solidFill>
                  <a:schemeClr val="accent2"/>
                </a:solidFill>
              </a:rPr>
              <a:t>compress</a:t>
            </a:r>
            <a:r>
              <a:rPr lang="en-US" altLang="en-US" sz="2800" b="1">
                <a:solidFill>
                  <a:schemeClr val="accent2"/>
                </a:solidFill>
              </a:rPr>
              <a:t> and </a:t>
            </a:r>
            <a:r>
              <a:rPr lang="en-US" altLang="en-US" sz="2800" b="1" u="sng">
                <a:solidFill>
                  <a:schemeClr val="accent2"/>
                </a:solidFill>
              </a:rPr>
              <a:t>warm</a:t>
            </a:r>
            <a:endParaRPr lang="en-US" altLang="en-US" sz="2800" b="1">
              <a:solidFill>
                <a:schemeClr val="accent2"/>
              </a:solidFill>
            </a:endParaRPr>
          </a:p>
        </p:txBody>
      </p:sp>
      <p:sp>
        <p:nvSpPr>
          <p:cNvPr id="15369" name="Text Box 10"/>
          <p:cNvSpPr txBox="1">
            <a:spLocks noChangeArrowheads="1"/>
          </p:cNvSpPr>
          <p:nvPr/>
        </p:nvSpPr>
        <p:spPr bwMode="auto">
          <a:xfrm>
            <a:off x="685800" y="4464050"/>
            <a:ext cx="1841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800" b="1"/>
          </a:p>
        </p:txBody>
      </p:sp>
      <p:sp>
        <p:nvSpPr>
          <p:cNvPr id="15370" name="Text Box 12"/>
          <p:cNvSpPr txBox="1">
            <a:spLocks noChangeArrowheads="1"/>
          </p:cNvSpPr>
          <p:nvPr/>
        </p:nvSpPr>
        <p:spPr bwMode="auto">
          <a:xfrm>
            <a:off x="762000" y="1217613"/>
            <a:ext cx="548640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accent2"/>
                </a:solidFill>
                <a:latin typeface="Arial Narrow" pitchFamily="34" charset="0"/>
              </a:rPr>
              <a:t> </a:t>
            </a:r>
          </a:p>
        </p:txBody>
      </p:sp>
      <p:sp>
        <p:nvSpPr>
          <p:cNvPr id="417805" name="Text Box 13"/>
          <p:cNvSpPr txBox="1">
            <a:spLocks noChangeArrowheads="1"/>
          </p:cNvSpPr>
          <p:nvPr/>
        </p:nvSpPr>
        <p:spPr bwMode="auto">
          <a:xfrm>
            <a:off x="7239000" y="5165725"/>
            <a:ext cx="138271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latin typeface="Arial Narrow" pitchFamily="34" charset="0"/>
              </a:rPr>
              <a:t>Warmer &amp;</a:t>
            </a:r>
          </a:p>
          <a:p>
            <a:pPr algn="ctr" eaLnBrk="1" hangingPunct="1">
              <a:spcBef>
                <a:spcPct val="0"/>
              </a:spcBef>
              <a:buFontTx/>
              <a:buNone/>
            </a:pPr>
            <a:r>
              <a:rPr lang="en-US" altLang="en-US" sz="2000" b="1">
                <a:latin typeface="Arial Narrow" pitchFamily="34" charset="0"/>
              </a:rPr>
              <a:t>more dense</a:t>
            </a:r>
          </a:p>
        </p:txBody>
      </p:sp>
      <p:sp>
        <p:nvSpPr>
          <p:cNvPr id="417806" name="Text Box 14"/>
          <p:cNvSpPr txBox="1">
            <a:spLocks noChangeArrowheads="1"/>
          </p:cNvSpPr>
          <p:nvPr/>
        </p:nvSpPr>
        <p:spPr bwMode="auto">
          <a:xfrm>
            <a:off x="457200" y="4006850"/>
            <a:ext cx="34353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2800" b="1"/>
              <a:t> density </a:t>
            </a:r>
            <a:r>
              <a:rPr lang="en-US" altLang="en-US" sz="2800" b="1" u="sng"/>
              <a:t>increases</a:t>
            </a:r>
            <a:endParaRPr lang="en-US" altLang="en-US" sz="2800" b="1"/>
          </a:p>
        </p:txBody>
      </p:sp>
      <p:sp>
        <p:nvSpPr>
          <p:cNvPr id="15373" name="Text Box 16"/>
          <p:cNvSpPr txBox="1">
            <a:spLocks noChangeArrowheads="1"/>
          </p:cNvSpPr>
          <p:nvPr/>
        </p:nvSpPr>
        <p:spPr bwMode="auto">
          <a:xfrm>
            <a:off x="762000" y="684213"/>
            <a:ext cx="5562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accent2"/>
                </a:solidFill>
                <a:latin typeface="Arial Narrow" pitchFamily="34" charset="0"/>
              </a:rPr>
              <a:t>Applying this Relationship</a:t>
            </a:r>
          </a:p>
          <a:p>
            <a:pPr algn="ctr" eaLnBrk="1" hangingPunct="1">
              <a:spcBef>
                <a:spcPct val="0"/>
              </a:spcBef>
              <a:buFontTx/>
              <a:buNone/>
            </a:pPr>
            <a:r>
              <a:rPr lang="en-US" altLang="en-US" sz="3600" b="1">
                <a:solidFill>
                  <a:schemeClr val="accent2"/>
                </a:solidFill>
                <a:latin typeface="Arial Narrow" pitchFamily="34" charset="0"/>
              </a:rPr>
              <a:t>To a Sinking Air Parcel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0.00833 0.13331 L 0.00833 0.43403 " pathEditMode="relative" rAng="0" ptsTypes="AA">
                                      <p:cBhvr>
                                        <p:cTn id="6" dur="2000" fill="hold"/>
                                        <p:tgtEl>
                                          <p:spTgt spid="417794"/>
                                        </p:tgtEl>
                                        <p:attrNameLst>
                                          <p:attrName>ppt_x</p:attrName>
                                          <p:attrName>ppt_y</p:attrName>
                                        </p:attrNameLst>
                                      </p:cBhvr>
                                      <p:rCtr x="0" y="15024"/>
                                    </p:animMotion>
                                  </p:childTnLst>
                                </p:cTn>
                              </p:par>
                              <p:par>
                                <p:cTn id="7" presetID="22" presetClass="entr" presetSubtype="8" fill="hold" grpId="0" nodeType="withEffect">
                                  <p:stCondLst>
                                    <p:cond delay="0"/>
                                  </p:stCondLst>
                                  <p:childTnLst>
                                    <p:set>
                                      <p:cBhvr>
                                        <p:cTn id="8" dur="1" fill="hold">
                                          <p:stCondLst>
                                            <p:cond delay="0"/>
                                          </p:stCondLst>
                                        </p:cTn>
                                        <p:tgtEl>
                                          <p:spTgt spid="417798"/>
                                        </p:tgtEl>
                                        <p:attrNameLst>
                                          <p:attrName>style.visibility</p:attrName>
                                        </p:attrNameLst>
                                      </p:cBhvr>
                                      <p:to>
                                        <p:strVal val="visible"/>
                                      </p:to>
                                    </p:set>
                                    <p:animEffect transition="in" filter="wipe(left)">
                                      <p:cBhvr>
                                        <p:cTn id="9" dur="500"/>
                                        <p:tgtEl>
                                          <p:spTgt spid="4177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17799"/>
                                        </p:tgtEl>
                                        <p:attrNameLst>
                                          <p:attrName>style.visibility</p:attrName>
                                        </p:attrNameLst>
                                      </p:cBhvr>
                                      <p:to>
                                        <p:strVal val="visible"/>
                                      </p:to>
                                    </p:set>
                                    <p:animEffect transition="in" filter="wipe(left)">
                                      <p:cBhvr>
                                        <p:cTn id="14" dur="500"/>
                                        <p:tgtEl>
                                          <p:spTgt spid="417799"/>
                                        </p:tgtEl>
                                      </p:cBhvr>
                                    </p:animEffect>
                                  </p:childTnLst>
                                </p:cTn>
                              </p:par>
                              <p:par>
                                <p:cTn id="15" presetID="6" presetClass="emph" presetSubtype="0" fill="hold" grpId="1" nodeType="withEffect">
                                  <p:stCondLst>
                                    <p:cond delay="0"/>
                                  </p:stCondLst>
                                  <p:childTnLst>
                                    <p:animScale>
                                      <p:cBhvr>
                                        <p:cTn id="16" dur="2000" fill="hold"/>
                                        <p:tgtEl>
                                          <p:spTgt spid="417794"/>
                                        </p:tgtEl>
                                      </p:cBhvr>
                                      <p:by x="50000" y="5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17806"/>
                                        </p:tgtEl>
                                        <p:attrNameLst>
                                          <p:attrName>style.visibility</p:attrName>
                                        </p:attrNameLst>
                                      </p:cBhvr>
                                      <p:to>
                                        <p:strVal val="visible"/>
                                      </p:to>
                                    </p:set>
                                    <p:animEffect transition="in" filter="wipe(left)">
                                      <p:cBhvr>
                                        <p:cTn id="21" dur="500"/>
                                        <p:tgtEl>
                                          <p:spTgt spid="41780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17800"/>
                                        </p:tgtEl>
                                        <p:attrNameLst>
                                          <p:attrName>style.visibility</p:attrName>
                                        </p:attrNameLst>
                                      </p:cBhvr>
                                      <p:to>
                                        <p:strVal val="visible"/>
                                      </p:to>
                                    </p:set>
                                    <p:animEffect transition="in" filter="wipe(left)">
                                      <p:cBhvr>
                                        <p:cTn id="26" dur="500"/>
                                        <p:tgtEl>
                                          <p:spTgt spid="417800"/>
                                        </p:tgtEl>
                                      </p:cBhvr>
                                    </p:animEffect>
                                  </p:childTnLst>
                                </p:cTn>
                              </p:par>
                              <p:par>
                                <p:cTn id="27" presetID="1" presetClass="emph" presetSubtype="2" fill="hold" nodeType="withEffect">
                                  <p:stCondLst>
                                    <p:cond delay="0"/>
                                  </p:stCondLst>
                                  <p:childTnLst>
                                    <p:animClr clrSpc="rgb" dir="cw">
                                      <p:cBhvr>
                                        <p:cTn id="28" dur="2000" fill="hold"/>
                                        <p:tgtEl>
                                          <p:spTgt spid="417794"/>
                                        </p:tgtEl>
                                        <p:attrNameLst>
                                          <p:attrName>fillcolor</p:attrName>
                                        </p:attrNameLst>
                                      </p:cBhvr>
                                      <p:to>
                                        <a:srgbClr val="E1FF81"/>
                                      </p:to>
                                    </p:animClr>
                                    <p:set>
                                      <p:cBhvr>
                                        <p:cTn id="29" dur="2000" fill="hold"/>
                                        <p:tgtEl>
                                          <p:spTgt spid="417794"/>
                                        </p:tgtEl>
                                        <p:attrNameLst>
                                          <p:attrName>fill.type</p:attrName>
                                        </p:attrNameLst>
                                      </p:cBhvr>
                                      <p:to>
                                        <p:strVal val="solid"/>
                                      </p:to>
                                    </p:set>
                                    <p:set>
                                      <p:cBhvr>
                                        <p:cTn id="30" dur="2000" fill="hold"/>
                                        <p:tgtEl>
                                          <p:spTgt spid="417794"/>
                                        </p:tgtEl>
                                        <p:attrNameLst>
                                          <p:attrName>fill.on</p:attrName>
                                        </p:attrNameLst>
                                      </p:cBhvr>
                                      <p:to>
                                        <p:strVal val="true"/>
                                      </p:to>
                                    </p:set>
                                  </p:childTnLst>
                                </p:cTn>
                              </p:par>
                              <p:par>
                                <p:cTn id="31" presetID="9" presetClass="entr" presetSubtype="0" fill="hold" grpId="0" nodeType="withEffect">
                                  <p:stCondLst>
                                    <p:cond delay="0"/>
                                  </p:stCondLst>
                                  <p:childTnLst>
                                    <p:set>
                                      <p:cBhvr>
                                        <p:cTn id="32" dur="1" fill="hold">
                                          <p:stCondLst>
                                            <p:cond delay="0"/>
                                          </p:stCondLst>
                                        </p:cTn>
                                        <p:tgtEl>
                                          <p:spTgt spid="417805"/>
                                        </p:tgtEl>
                                        <p:attrNameLst>
                                          <p:attrName>style.visibility</p:attrName>
                                        </p:attrNameLst>
                                      </p:cBhvr>
                                      <p:to>
                                        <p:strVal val="visible"/>
                                      </p:to>
                                    </p:set>
                                    <p:animEffect transition="in" filter="dissolve">
                                      <p:cBhvr>
                                        <p:cTn id="33" dur="2000"/>
                                        <p:tgtEl>
                                          <p:spTgt spid="41780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17801"/>
                                        </p:tgtEl>
                                        <p:attrNameLst>
                                          <p:attrName>style.visibility</p:attrName>
                                        </p:attrNameLst>
                                      </p:cBhvr>
                                      <p:to>
                                        <p:strVal val="visible"/>
                                      </p:to>
                                    </p:set>
                                    <p:anim calcmode="lin" valueType="num">
                                      <p:cBhvr>
                                        <p:cTn id="38" dur="500" fill="hold"/>
                                        <p:tgtEl>
                                          <p:spTgt spid="417801"/>
                                        </p:tgtEl>
                                        <p:attrNameLst>
                                          <p:attrName>ppt_w</p:attrName>
                                        </p:attrNameLst>
                                      </p:cBhvr>
                                      <p:tavLst>
                                        <p:tav tm="0">
                                          <p:val>
                                            <p:fltVal val="0"/>
                                          </p:val>
                                        </p:tav>
                                        <p:tav tm="100000">
                                          <p:val>
                                            <p:strVal val="#ppt_w"/>
                                          </p:val>
                                        </p:tav>
                                      </p:tavLst>
                                    </p:anim>
                                    <p:anim calcmode="lin" valueType="num">
                                      <p:cBhvr>
                                        <p:cTn id="39" dur="500" fill="hold"/>
                                        <p:tgtEl>
                                          <p:spTgt spid="417801"/>
                                        </p:tgtEl>
                                        <p:attrNameLst>
                                          <p:attrName>ppt_h</p:attrName>
                                        </p:attrNameLst>
                                      </p:cBhvr>
                                      <p:tavLst>
                                        <p:tav tm="0">
                                          <p:val>
                                            <p:fltVal val="0"/>
                                          </p:val>
                                        </p:tav>
                                        <p:tav tm="100000">
                                          <p:val>
                                            <p:strVal val="#ppt_h"/>
                                          </p:val>
                                        </p:tav>
                                      </p:tavLst>
                                    </p:anim>
                                    <p:animEffect transition="in" filter="fade">
                                      <p:cBhvr>
                                        <p:cTn id="40" dur="500"/>
                                        <p:tgtEl>
                                          <p:spTgt spid="417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4" grpId="0" animBg="1"/>
      <p:bldP spid="417794" grpId="1" animBg="1"/>
      <p:bldP spid="417798" grpId="0"/>
      <p:bldP spid="417799" grpId="0"/>
      <p:bldP spid="417800" grpId="0"/>
      <p:bldP spid="417801" grpId="0"/>
      <p:bldP spid="417805" grpId="0"/>
      <p:bldP spid="41780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0" y="2663825"/>
            <a:ext cx="91440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When an air parcel </a:t>
            </a:r>
          </a:p>
          <a:p>
            <a:pPr algn="ctr" eaLnBrk="1" hangingPunct="1">
              <a:spcBef>
                <a:spcPct val="0"/>
              </a:spcBef>
              <a:buFontTx/>
              <a:buNone/>
            </a:pPr>
            <a:r>
              <a:rPr lang="en-US" altLang="en-US" sz="3600" b="1">
                <a:latin typeface="Arial Narrow" pitchFamily="34" charset="0"/>
              </a:rPr>
              <a:t>rises or sinks </a:t>
            </a:r>
          </a:p>
          <a:p>
            <a:pPr algn="ctr" eaLnBrk="1" hangingPunct="1">
              <a:spcBef>
                <a:spcPct val="0"/>
              </a:spcBef>
              <a:buFontTx/>
              <a:buNone/>
            </a:pPr>
            <a:r>
              <a:rPr lang="en-US" altLang="en-US" sz="3600" b="1">
                <a:latin typeface="Arial Narrow" pitchFamily="34" charset="0"/>
              </a:rPr>
              <a:t>without any </a:t>
            </a:r>
            <a:r>
              <a:rPr lang="en-US" altLang="en-US" sz="3600" b="1" u="sng">
                <a:latin typeface="Arial Narrow" pitchFamily="34" charset="0"/>
              </a:rPr>
              <a:t>loss</a:t>
            </a:r>
            <a:r>
              <a:rPr lang="en-US" altLang="en-US" sz="3600" b="1">
                <a:latin typeface="Arial Narrow" pitchFamily="34" charset="0"/>
              </a:rPr>
              <a:t> of energy or mass </a:t>
            </a:r>
          </a:p>
          <a:p>
            <a:pPr algn="ctr" eaLnBrk="1" hangingPunct="1">
              <a:spcBef>
                <a:spcPct val="0"/>
              </a:spcBef>
              <a:buFontTx/>
              <a:buNone/>
            </a:pPr>
            <a:r>
              <a:rPr lang="en-US" altLang="en-US" sz="3600" b="1">
                <a:latin typeface="Arial Narrow" pitchFamily="34" charset="0"/>
              </a:rPr>
              <a:t>to the surrounding atmosphere</a:t>
            </a:r>
          </a:p>
        </p:txBody>
      </p:sp>
      <p:sp>
        <p:nvSpPr>
          <p:cNvPr id="442374" name="Text Box 6"/>
          <p:cNvSpPr txBox="1">
            <a:spLocks noChangeArrowheads="1"/>
          </p:cNvSpPr>
          <p:nvPr/>
        </p:nvSpPr>
        <p:spPr bwMode="auto">
          <a:xfrm>
            <a:off x="0" y="1535113"/>
            <a:ext cx="9144000" cy="82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chemeClr val="accent2"/>
                </a:solidFill>
                <a:latin typeface="Arial Narrow" pitchFamily="34" charset="0"/>
              </a:rPr>
              <a:t> </a:t>
            </a:r>
            <a:r>
              <a:rPr lang="en-US" altLang="en-US" sz="4800" b="1">
                <a:solidFill>
                  <a:schemeClr val="accent2"/>
                </a:solidFill>
                <a:latin typeface="Arial Narrow" pitchFamily="34" charset="0"/>
              </a:rPr>
              <a:t>ADIABATIC PROCESS</a:t>
            </a:r>
            <a:r>
              <a:rPr lang="en-US" altLang="en-US" sz="4000" b="1">
                <a:solidFill>
                  <a:schemeClr val="accent2"/>
                </a:solidFill>
                <a:latin typeface="Arial Narrow"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2374"/>
                                        </p:tgtEl>
                                        <p:attrNameLst>
                                          <p:attrName>style.visibility</p:attrName>
                                        </p:attrNameLst>
                                      </p:cBhvr>
                                      <p:to>
                                        <p:strVal val="visible"/>
                                      </p:to>
                                    </p:set>
                                    <p:anim calcmode="lin" valueType="num">
                                      <p:cBhvr>
                                        <p:cTn id="7" dur="500" fill="hold"/>
                                        <p:tgtEl>
                                          <p:spTgt spid="442374"/>
                                        </p:tgtEl>
                                        <p:attrNameLst>
                                          <p:attrName>ppt_w</p:attrName>
                                        </p:attrNameLst>
                                      </p:cBhvr>
                                      <p:tavLst>
                                        <p:tav tm="0">
                                          <p:val>
                                            <p:fltVal val="0"/>
                                          </p:val>
                                        </p:tav>
                                        <p:tav tm="100000">
                                          <p:val>
                                            <p:strVal val="#ppt_w"/>
                                          </p:val>
                                        </p:tav>
                                      </p:tavLst>
                                    </p:anim>
                                    <p:anim calcmode="lin" valueType="num">
                                      <p:cBhvr>
                                        <p:cTn id="8" dur="500" fill="hold"/>
                                        <p:tgtEl>
                                          <p:spTgt spid="442374"/>
                                        </p:tgtEl>
                                        <p:attrNameLst>
                                          <p:attrName>ppt_h</p:attrName>
                                        </p:attrNameLst>
                                      </p:cBhvr>
                                      <p:tavLst>
                                        <p:tav tm="0">
                                          <p:val>
                                            <p:fltVal val="0"/>
                                          </p:val>
                                        </p:tav>
                                        <p:tav tm="100000">
                                          <p:val>
                                            <p:strVal val="#ppt_h"/>
                                          </p:val>
                                        </p:tav>
                                      </p:tavLst>
                                    </p:anim>
                                    <p:animEffect transition="in" filter="fade">
                                      <p:cBhvr>
                                        <p:cTn id="9" dur="500"/>
                                        <p:tgtEl>
                                          <p:spTgt spid="442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p:cNvSpPr txBox="1">
            <a:spLocks noChangeArrowheads="1"/>
          </p:cNvSpPr>
          <p:nvPr/>
        </p:nvSpPr>
        <p:spPr bwMode="auto">
          <a:xfrm>
            <a:off x="0" y="2667000"/>
            <a:ext cx="91440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b="1">
                <a:solidFill>
                  <a:schemeClr val="accent2"/>
                </a:solidFill>
              </a:rPr>
              <a:t>EXERCISE 1</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1524000" y="914400"/>
            <a:ext cx="60198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solidFill>
                  <a:schemeClr val="accent2"/>
                </a:solidFill>
              </a:rPr>
              <a:t>Air in Motion</a:t>
            </a:r>
            <a:r>
              <a:rPr lang="en-US" altLang="en-US" sz="4400" b="1">
                <a:latin typeface="Tahoma" charset="0"/>
              </a:rPr>
              <a:t> </a:t>
            </a:r>
          </a:p>
        </p:txBody>
      </p:sp>
      <p:sp>
        <p:nvSpPr>
          <p:cNvPr id="18435" name="Text Box 5"/>
          <p:cNvSpPr txBox="1">
            <a:spLocks noChangeArrowheads="1"/>
          </p:cNvSpPr>
          <p:nvPr/>
        </p:nvSpPr>
        <p:spPr bwMode="auto">
          <a:xfrm>
            <a:off x="0" y="2005013"/>
            <a:ext cx="9144000" cy="305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The rotation of the earth on its axis, </a:t>
            </a:r>
          </a:p>
          <a:p>
            <a:pPr algn="ctr" eaLnBrk="1" hangingPunct="1">
              <a:lnSpc>
                <a:spcPct val="90000"/>
              </a:lnSpc>
              <a:spcBef>
                <a:spcPct val="0"/>
              </a:spcBef>
              <a:buFontTx/>
              <a:buNone/>
            </a:pPr>
            <a:r>
              <a:rPr lang="en-US" altLang="en-US" sz="3600" b="1">
                <a:latin typeface="Arial Narrow" pitchFamily="34" charset="0"/>
              </a:rPr>
              <a:t>together with large and small scale variations </a:t>
            </a:r>
          </a:p>
          <a:p>
            <a:pPr algn="ctr" eaLnBrk="1" hangingPunct="1">
              <a:lnSpc>
                <a:spcPct val="90000"/>
              </a:lnSpc>
              <a:spcBef>
                <a:spcPct val="0"/>
              </a:spcBef>
              <a:buFontTx/>
              <a:buNone/>
            </a:pPr>
            <a:r>
              <a:rPr lang="en-US" altLang="en-US" sz="3600" b="1">
                <a:latin typeface="Arial Narrow" pitchFamily="34" charset="0"/>
              </a:rPr>
              <a:t>in pressure and temperature </a:t>
            </a:r>
          </a:p>
          <a:p>
            <a:pPr algn="ctr" eaLnBrk="1" hangingPunct="1">
              <a:lnSpc>
                <a:spcPct val="90000"/>
              </a:lnSpc>
              <a:spcBef>
                <a:spcPct val="0"/>
              </a:spcBef>
              <a:buFontTx/>
              <a:buNone/>
            </a:pPr>
            <a:r>
              <a:rPr lang="en-US" altLang="en-US" sz="3600" b="1">
                <a:latin typeface="Arial Narrow" pitchFamily="34" charset="0"/>
              </a:rPr>
              <a:t>are what produce the </a:t>
            </a:r>
          </a:p>
          <a:p>
            <a:pPr algn="ctr" eaLnBrk="1" hangingPunct="1">
              <a:lnSpc>
                <a:spcPct val="90000"/>
              </a:lnSpc>
              <a:spcBef>
                <a:spcPct val="0"/>
              </a:spcBef>
              <a:buFontTx/>
              <a:buNone/>
            </a:pPr>
            <a:r>
              <a:rPr lang="en-US" altLang="en-US" sz="3600" b="1" u="sng">
                <a:latin typeface="Arial Narrow" pitchFamily="34" charset="0"/>
              </a:rPr>
              <a:t>horizontal</a:t>
            </a:r>
            <a:r>
              <a:rPr lang="en-US" altLang="en-US" sz="3600" b="1">
                <a:latin typeface="Arial Narrow" pitchFamily="34" charset="0"/>
              </a:rPr>
              <a:t> and </a:t>
            </a:r>
            <a:r>
              <a:rPr lang="en-US" altLang="en-US" sz="3600" b="1" u="sng">
                <a:latin typeface="Arial Narrow" pitchFamily="34" charset="0"/>
              </a:rPr>
              <a:t>vertical</a:t>
            </a:r>
            <a:r>
              <a:rPr lang="en-US" altLang="en-US" sz="3600" b="1">
                <a:latin typeface="Arial Narrow" pitchFamily="34" charset="0"/>
              </a:rPr>
              <a:t> </a:t>
            </a:r>
          </a:p>
          <a:p>
            <a:pPr algn="ctr" eaLnBrk="1" hangingPunct="1">
              <a:lnSpc>
                <a:spcPct val="90000"/>
              </a:lnSpc>
              <a:spcBef>
                <a:spcPct val="0"/>
              </a:spcBef>
              <a:buFontTx/>
              <a:buNone/>
            </a:pPr>
            <a:r>
              <a:rPr lang="en-US" altLang="en-US" sz="3600" b="1">
                <a:latin typeface="Arial Narrow" pitchFamily="34" charset="0"/>
              </a:rPr>
              <a:t>movement of air in the atmosphere.  </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9"/>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 name="Slide Number Placeholder 3"/>
          <p:cNvSpPr>
            <a:spLocks noGrp="1"/>
          </p:cNvSpPr>
          <p:nvPr>
            <p:ph type="sldNum" sz="quarter" idx="4294967295"/>
          </p:nvPr>
        </p:nvSpPr>
        <p:spPr bwMode="auto">
          <a:xfrm>
            <a:off x="7010400" y="6610350"/>
            <a:ext cx="2133600" cy="476250"/>
          </a:xfrm>
          <a:prstGeom prst="rect">
            <a:avLst/>
          </a:prstGeom>
          <a:ln>
            <a:miter lim="800000"/>
            <a:headEnd/>
            <a:tailEnd/>
          </a:ln>
        </p:spPr>
        <p:txBody>
          <a:bodyPr/>
          <a:lstStyle/>
          <a:p>
            <a:pPr algn="r">
              <a:defRPr/>
            </a:pPr>
            <a:r>
              <a:rPr lang="en-US" sz="1400" b="1">
                <a:solidFill>
                  <a:schemeClr val="bg1"/>
                </a:solidFill>
                <a:latin typeface="+mn-lt"/>
              </a:rPr>
              <a:t>06-</a:t>
            </a:r>
            <a:fld id="{D3A5FB7E-6FE4-42B1-8E32-A734E120F3F0}" type="slidenum">
              <a:rPr lang="en-US" sz="1400" b="1">
                <a:solidFill>
                  <a:schemeClr val="bg1"/>
                </a:solidFill>
                <a:latin typeface="+mn-lt"/>
              </a:rPr>
              <a:pPr algn="r">
                <a:defRPr/>
              </a:pPr>
              <a:t>18</a:t>
            </a:fld>
            <a:r>
              <a:rPr lang="en-US" sz="1400" b="1">
                <a:solidFill>
                  <a:schemeClr val="bg1"/>
                </a:solidFill>
                <a:latin typeface="+mn-lt"/>
              </a:rPr>
              <a:t>-S290-EP</a:t>
            </a:r>
          </a:p>
        </p:txBody>
      </p:sp>
      <p:sp>
        <p:nvSpPr>
          <p:cNvPr id="19460" name="Text Box 5"/>
          <p:cNvSpPr txBox="1">
            <a:spLocks noChangeArrowheads="1"/>
          </p:cNvSpPr>
          <p:nvPr/>
        </p:nvSpPr>
        <p:spPr bwMode="auto">
          <a:xfrm>
            <a:off x="2362200" y="304800"/>
            <a:ext cx="4953000" cy="7016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solidFill>
                  <a:srgbClr val="FFFF00"/>
                </a:solidFill>
              </a:rPr>
              <a:t>Wind and Stability</a:t>
            </a:r>
          </a:p>
        </p:txBody>
      </p:sp>
      <p:pic>
        <p:nvPicPr>
          <p:cNvPr id="19461" name="Picture 6" descr="wind and stability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C586918D-4259-4BB0-9A48-01A49D2C176D}" type="slidenum">
              <a:rPr lang="en-US" altLang="en-US" sz="1000">
                <a:solidFill>
                  <a:srgbClr val="DDDDDD"/>
                </a:solidFill>
              </a:rPr>
              <a:pPr algn="r" eaLnBrk="1" hangingPunct="1">
                <a:spcBef>
                  <a:spcPct val="0"/>
                </a:spcBef>
                <a:buFontTx/>
                <a:buNone/>
              </a:pPr>
              <a:t>18</a:t>
            </a:fld>
            <a:r>
              <a:rPr lang="en-US" altLang="en-US" sz="1000">
                <a:solidFill>
                  <a:srgbClr val="DDDDDD"/>
                </a:solidFill>
              </a:rPr>
              <a:t>-S290-EP</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0" y="762000"/>
            <a:ext cx="914400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The magnitude or strength of </a:t>
            </a:r>
            <a:r>
              <a:rPr lang="en-US" altLang="en-US" sz="3600" b="1">
                <a:solidFill>
                  <a:schemeClr val="accent2"/>
                </a:solidFill>
                <a:latin typeface="Arial Narrow" pitchFamily="34" charset="0"/>
              </a:rPr>
              <a:t>wind</a:t>
            </a:r>
            <a:r>
              <a:rPr lang="en-US" altLang="en-US" sz="3600" b="1">
                <a:latin typeface="Arial Narrow" pitchFamily="34" charset="0"/>
              </a:rPr>
              <a:t> is </a:t>
            </a:r>
          </a:p>
          <a:p>
            <a:pPr algn="ctr" eaLnBrk="1" hangingPunct="1">
              <a:lnSpc>
                <a:spcPct val="90000"/>
              </a:lnSpc>
              <a:spcBef>
                <a:spcPct val="0"/>
              </a:spcBef>
              <a:buFontTx/>
              <a:buNone/>
            </a:pPr>
            <a:r>
              <a:rPr lang="en-US" altLang="en-US" sz="3600" b="1">
                <a:latin typeface="Arial Narrow" pitchFamily="34" charset="0"/>
              </a:rPr>
              <a:t>far greater than the vertical movement of air </a:t>
            </a:r>
          </a:p>
          <a:p>
            <a:pPr algn="ctr" eaLnBrk="1" hangingPunct="1">
              <a:lnSpc>
                <a:spcPct val="90000"/>
              </a:lnSpc>
              <a:spcBef>
                <a:spcPct val="0"/>
              </a:spcBef>
              <a:buFontTx/>
              <a:buNone/>
            </a:pPr>
            <a:r>
              <a:rPr lang="en-US" altLang="en-US" sz="3600" b="1">
                <a:latin typeface="Arial Narrow" pitchFamily="34" charset="0"/>
              </a:rPr>
              <a:t>associated with </a:t>
            </a:r>
            <a:r>
              <a:rPr lang="en-US" altLang="en-US" sz="3600" b="1">
                <a:solidFill>
                  <a:schemeClr val="accent2"/>
                </a:solidFill>
                <a:latin typeface="Arial Narrow" pitchFamily="34" charset="0"/>
              </a:rPr>
              <a:t>atmospheric stability</a:t>
            </a:r>
            <a:r>
              <a:rPr lang="en-US" altLang="en-US" sz="3600" b="1">
                <a:latin typeface="Arial Narrow" pitchFamily="34" charset="0"/>
              </a:rPr>
              <a:t>.</a:t>
            </a:r>
            <a:r>
              <a:rPr lang="en-US" altLang="en-US" b="1">
                <a:latin typeface="Arial Narrow" pitchFamily="34" charset="0"/>
              </a:rPr>
              <a:t>   </a:t>
            </a:r>
          </a:p>
        </p:txBody>
      </p:sp>
      <p:sp>
        <p:nvSpPr>
          <p:cNvPr id="448517" name="Text Box 5"/>
          <p:cNvSpPr txBox="1">
            <a:spLocks noChangeArrowheads="1"/>
          </p:cNvSpPr>
          <p:nvPr/>
        </p:nvSpPr>
        <p:spPr bwMode="auto">
          <a:xfrm>
            <a:off x="0" y="2819400"/>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However, their influence on the behavior of </a:t>
            </a:r>
          </a:p>
          <a:p>
            <a:pPr algn="ctr" eaLnBrk="1" hangingPunct="1">
              <a:lnSpc>
                <a:spcPct val="90000"/>
              </a:lnSpc>
              <a:spcBef>
                <a:spcPct val="0"/>
              </a:spcBef>
              <a:buFontTx/>
              <a:buNone/>
            </a:pPr>
            <a:r>
              <a:rPr lang="en-US" altLang="en-US" sz="3600" b="1">
                <a:latin typeface="Arial Narrow" pitchFamily="34" charset="0"/>
              </a:rPr>
              <a:t>wildland fires is </a:t>
            </a:r>
            <a:r>
              <a:rPr lang="en-US" altLang="en-US" sz="3600" b="1" u="sng">
                <a:latin typeface="Arial Narrow" pitchFamily="34" charset="0"/>
              </a:rPr>
              <a:t>equally</a:t>
            </a:r>
            <a:r>
              <a:rPr lang="en-US" altLang="en-US" sz="3600" b="1">
                <a:latin typeface="Arial Narrow" pitchFamily="34" charset="0"/>
              </a:rPr>
              <a:t> important. </a:t>
            </a:r>
          </a:p>
        </p:txBody>
      </p:sp>
      <p:sp>
        <p:nvSpPr>
          <p:cNvPr id="448519" name="Text Box 7"/>
          <p:cNvSpPr txBox="1">
            <a:spLocks noChangeArrowheads="1"/>
          </p:cNvSpPr>
          <p:nvPr/>
        </p:nvSpPr>
        <p:spPr bwMode="auto">
          <a:xfrm>
            <a:off x="0" y="4343400"/>
            <a:ext cx="914400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In this unit, our attention will be on </a:t>
            </a:r>
          </a:p>
          <a:p>
            <a:pPr algn="ctr" eaLnBrk="1" hangingPunct="1">
              <a:lnSpc>
                <a:spcPct val="90000"/>
              </a:lnSpc>
              <a:spcBef>
                <a:spcPct val="0"/>
              </a:spcBef>
              <a:buFontTx/>
              <a:buNone/>
            </a:pPr>
            <a:r>
              <a:rPr lang="en-US" altLang="en-US" sz="3600" b="1">
                <a:latin typeface="Arial Narrow" pitchFamily="34" charset="0"/>
              </a:rPr>
              <a:t>vertically moving air associated with </a:t>
            </a:r>
          </a:p>
          <a:p>
            <a:pPr algn="ctr" eaLnBrk="1" hangingPunct="1">
              <a:lnSpc>
                <a:spcPct val="90000"/>
              </a:lnSpc>
              <a:spcBef>
                <a:spcPct val="0"/>
              </a:spcBef>
              <a:buFontTx/>
              <a:buNone/>
            </a:pPr>
            <a:r>
              <a:rPr lang="en-US" altLang="en-US" sz="3600" b="1">
                <a:latin typeface="Arial Narrow" pitchFamily="34" charset="0"/>
              </a:rPr>
              <a:t>atmospheric stability.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8517"/>
                                        </p:tgtEl>
                                        <p:attrNameLst>
                                          <p:attrName>style.visibility</p:attrName>
                                        </p:attrNameLst>
                                      </p:cBhvr>
                                      <p:to>
                                        <p:strVal val="visible"/>
                                      </p:to>
                                    </p:set>
                                    <p:anim calcmode="lin" valueType="num">
                                      <p:cBhvr>
                                        <p:cTn id="7" dur="500" fill="hold"/>
                                        <p:tgtEl>
                                          <p:spTgt spid="448517"/>
                                        </p:tgtEl>
                                        <p:attrNameLst>
                                          <p:attrName>ppt_w</p:attrName>
                                        </p:attrNameLst>
                                      </p:cBhvr>
                                      <p:tavLst>
                                        <p:tav tm="0">
                                          <p:val>
                                            <p:fltVal val="0"/>
                                          </p:val>
                                        </p:tav>
                                        <p:tav tm="100000">
                                          <p:val>
                                            <p:strVal val="#ppt_w"/>
                                          </p:val>
                                        </p:tav>
                                      </p:tavLst>
                                    </p:anim>
                                    <p:anim calcmode="lin" valueType="num">
                                      <p:cBhvr>
                                        <p:cTn id="8" dur="500" fill="hold"/>
                                        <p:tgtEl>
                                          <p:spTgt spid="448517"/>
                                        </p:tgtEl>
                                        <p:attrNameLst>
                                          <p:attrName>ppt_h</p:attrName>
                                        </p:attrNameLst>
                                      </p:cBhvr>
                                      <p:tavLst>
                                        <p:tav tm="0">
                                          <p:val>
                                            <p:fltVal val="0"/>
                                          </p:val>
                                        </p:tav>
                                        <p:tav tm="100000">
                                          <p:val>
                                            <p:strVal val="#ppt_h"/>
                                          </p:val>
                                        </p:tav>
                                      </p:tavLst>
                                    </p:anim>
                                    <p:animEffect transition="in" filter="fade">
                                      <p:cBhvr>
                                        <p:cTn id="9" dur="500"/>
                                        <p:tgtEl>
                                          <p:spTgt spid="44851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48519"/>
                                        </p:tgtEl>
                                        <p:attrNameLst>
                                          <p:attrName>style.visibility</p:attrName>
                                        </p:attrNameLst>
                                      </p:cBhvr>
                                      <p:to>
                                        <p:strVal val="visible"/>
                                      </p:to>
                                    </p:set>
                                    <p:animEffect transition="in" filter="dissolve">
                                      <p:cBhvr>
                                        <p:cTn id="14" dur="500"/>
                                        <p:tgtEl>
                                          <p:spTgt spid="448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17" grpId="0"/>
      <p:bldP spid="4485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0" y="762000"/>
            <a:ext cx="9144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66"/>
                </a:solidFill>
                <a:latin typeface="Arial Black" pitchFamily="34" charset="0"/>
              </a:rPr>
              <a:t>Unit 6 Objectives</a:t>
            </a:r>
          </a:p>
        </p:txBody>
      </p:sp>
      <p:sp>
        <p:nvSpPr>
          <p:cNvPr id="3085" name="Text Box 13"/>
          <p:cNvSpPr txBox="1">
            <a:spLocks noChangeArrowheads="1"/>
          </p:cNvSpPr>
          <p:nvPr/>
        </p:nvSpPr>
        <p:spPr bwMode="auto">
          <a:xfrm>
            <a:off x="533400" y="2667000"/>
            <a:ext cx="86106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2. Describe temperature lapse rate and stability, and  </a:t>
            </a:r>
          </a:p>
          <a:p>
            <a:pPr eaLnBrk="1" hangingPunct="1"/>
            <a:r>
              <a:rPr lang="en-US" altLang="en-US" sz="2400" b="1"/>
              <a:t>    the different temperature lapse rates used to </a:t>
            </a:r>
          </a:p>
          <a:p>
            <a:pPr eaLnBrk="1" hangingPunct="1"/>
            <a:r>
              <a:rPr lang="en-US" altLang="en-US" sz="2400" b="1"/>
              <a:t>    determine the stability of the atmosphere.  </a:t>
            </a:r>
          </a:p>
        </p:txBody>
      </p:sp>
      <p:sp>
        <p:nvSpPr>
          <p:cNvPr id="3086" name="Text Box 14"/>
          <p:cNvSpPr txBox="1">
            <a:spLocks noChangeArrowheads="1"/>
          </p:cNvSpPr>
          <p:nvPr/>
        </p:nvSpPr>
        <p:spPr bwMode="auto">
          <a:xfrm>
            <a:off x="533400" y="4876800"/>
            <a:ext cx="86106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4. Name four types of temperature inversions and </a:t>
            </a:r>
          </a:p>
          <a:p>
            <a:pPr eaLnBrk="1" hangingPunct="1">
              <a:spcBef>
                <a:spcPct val="0"/>
              </a:spcBef>
              <a:buFontTx/>
              <a:buNone/>
            </a:pPr>
            <a:r>
              <a:rPr lang="en-US" altLang="en-US" sz="2400" b="1"/>
              <a:t>    describe their influence on wildland fire behavior,</a:t>
            </a:r>
          </a:p>
          <a:p>
            <a:pPr eaLnBrk="1" hangingPunct="1">
              <a:spcBef>
                <a:spcPct val="0"/>
              </a:spcBef>
              <a:buFontTx/>
              <a:buNone/>
            </a:pPr>
            <a:r>
              <a:rPr lang="en-US" altLang="en-US" sz="2400" b="1"/>
              <a:t>    including the thermal belt.</a:t>
            </a:r>
          </a:p>
        </p:txBody>
      </p:sp>
      <p:sp>
        <p:nvSpPr>
          <p:cNvPr id="3091" name="Text Box 19"/>
          <p:cNvSpPr txBox="1">
            <a:spLocks noChangeArrowheads="1"/>
          </p:cNvSpPr>
          <p:nvPr/>
        </p:nvSpPr>
        <p:spPr bwMode="auto">
          <a:xfrm>
            <a:off x="533400" y="3962400"/>
            <a:ext cx="86106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3. Describe the effects of atmospheric stability on </a:t>
            </a:r>
          </a:p>
          <a:p>
            <a:pPr eaLnBrk="1" hangingPunct="1"/>
            <a:r>
              <a:rPr lang="en-US" altLang="en-US" sz="2400" b="1"/>
              <a:t>    wildland fire behavior.</a:t>
            </a:r>
          </a:p>
        </p:txBody>
      </p:sp>
      <p:sp>
        <p:nvSpPr>
          <p:cNvPr id="3078" name="Rectangle 20"/>
          <p:cNvSpPr>
            <a:spLocks noChangeArrowheads="1"/>
          </p:cNvSpPr>
          <p:nvPr/>
        </p:nvSpPr>
        <p:spPr bwMode="auto">
          <a:xfrm>
            <a:off x="533400" y="1676400"/>
            <a:ext cx="86106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altLang="en-US" sz="2400" b="1"/>
              <a:t>Describe the relationship among atmospheric </a:t>
            </a:r>
          </a:p>
          <a:p>
            <a:pPr eaLnBrk="1" hangingPunct="1"/>
            <a:r>
              <a:rPr lang="en-US" altLang="en-US" sz="2400" b="1"/>
              <a:t>    pressure, temperature, density and volume.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85"/>
                                        </p:tgtEl>
                                        <p:attrNameLst>
                                          <p:attrName>style.visibility</p:attrName>
                                        </p:attrNameLst>
                                      </p:cBhvr>
                                      <p:to>
                                        <p:strVal val="visible"/>
                                      </p:to>
                                    </p:set>
                                    <p:animEffect transition="in" filter="wipe(left)">
                                      <p:cBhvr>
                                        <p:cTn id="7" dur="500"/>
                                        <p:tgtEl>
                                          <p:spTgt spid="30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91"/>
                                        </p:tgtEl>
                                        <p:attrNameLst>
                                          <p:attrName>style.visibility</p:attrName>
                                        </p:attrNameLst>
                                      </p:cBhvr>
                                      <p:to>
                                        <p:strVal val="visible"/>
                                      </p:to>
                                    </p:set>
                                    <p:animEffect transition="in" filter="wipe(left)">
                                      <p:cBhvr>
                                        <p:cTn id="12" dur="500"/>
                                        <p:tgtEl>
                                          <p:spTgt spid="30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86"/>
                                        </p:tgtEl>
                                        <p:attrNameLst>
                                          <p:attrName>style.visibility</p:attrName>
                                        </p:attrNameLst>
                                      </p:cBhvr>
                                      <p:to>
                                        <p:strVal val="visible"/>
                                      </p:to>
                                    </p:set>
                                    <p:animEffect transition="in" filter="wipe(left)">
                                      <p:cBhvr>
                                        <p:cTn id="17"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9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457200"/>
            <a:ext cx="9144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t>  </a:t>
            </a:r>
            <a:r>
              <a:rPr lang="en-US" altLang="en-US" sz="4400" b="1">
                <a:solidFill>
                  <a:schemeClr val="accent2"/>
                </a:solidFill>
              </a:rPr>
              <a:t>What is Stability?</a:t>
            </a:r>
          </a:p>
        </p:txBody>
      </p:sp>
      <p:sp>
        <p:nvSpPr>
          <p:cNvPr id="376835" name="Text Box 3"/>
          <p:cNvSpPr txBox="1">
            <a:spLocks noChangeArrowheads="1"/>
          </p:cNvSpPr>
          <p:nvPr/>
        </p:nvSpPr>
        <p:spPr bwMode="auto">
          <a:xfrm>
            <a:off x="0" y="1371600"/>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 typeface="Wingdings" pitchFamily="2" charset="2"/>
              <a:buNone/>
            </a:pPr>
            <a:r>
              <a:rPr lang="en-US" altLang="en-US" sz="3600" b="1">
                <a:latin typeface="Arial Narrow" pitchFamily="34" charset="0"/>
              </a:rPr>
              <a:t>It is the resistance of the atmosphere </a:t>
            </a:r>
          </a:p>
          <a:p>
            <a:pPr algn="ctr" eaLnBrk="1" hangingPunct="1">
              <a:lnSpc>
                <a:spcPct val="90000"/>
              </a:lnSpc>
              <a:spcBef>
                <a:spcPct val="0"/>
              </a:spcBef>
              <a:buFont typeface="Wingdings" pitchFamily="2" charset="2"/>
              <a:buNone/>
            </a:pPr>
            <a:r>
              <a:rPr lang="en-US" altLang="en-US" sz="3600" b="1">
                <a:latin typeface="Arial Narrow" pitchFamily="34" charset="0"/>
              </a:rPr>
              <a:t>to vertical motion.</a:t>
            </a:r>
            <a:endParaRPr lang="en-US" altLang="en-US" sz="2800" b="1">
              <a:latin typeface="Arial Narrow" pitchFamily="34" charset="0"/>
            </a:endParaRPr>
          </a:p>
        </p:txBody>
      </p:sp>
      <p:sp>
        <p:nvSpPr>
          <p:cNvPr id="376836" name="Text Box 4"/>
          <p:cNvSpPr txBox="1">
            <a:spLocks noChangeArrowheads="1"/>
          </p:cNvSpPr>
          <p:nvPr/>
        </p:nvSpPr>
        <p:spPr bwMode="auto">
          <a:xfrm>
            <a:off x="0" y="2819400"/>
            <a:ext cx="914400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More precisely, it is the degree to </a:t>
            </a:r>
          </a:p>
          <a:p>
            <a:pPr algn="ctr" eaLnBrk="1" hangingPunct="1">
              <a:lnSpc>
                <a:spcPct val="90000"/>
              </a:lnSpc>
              <a:spcBef>
                <a:spcPct val="0"/>
              </a:spcBef>
              <a:buFontTx/>
              <a:buNone/>
            </a:pPr>
            <a:r>
              <a:rPr lang="en-US" altLang="en-US" sz="3600" b="1">
                <a:latin typeface="Arial Narrow" pitchFamily="34" charset="0"/>
              </a:rPr>
              <a:t>which vertical motion in the atmosphere is </a:t>
            </a:r>
            <a:r>
              <a:rPr lang="en-US" altLang="en-US" sz="3600" b="1" u="sng">
                <a:solidFill>
                  <a:schemeClr val="accent2"/>
                </a:solidFill>
                <a:latin typeface="Arial Narrow" pitchFamily="34" charset="0"/>
              </a:rPr>
              <a:t>enhanced</a:t>
            </a:r>
            <a:r>
              <a:rPr lang="en-US" altLang="en-US" sz="3600" b="1">
                <a:latin typeface="Arial Narrow" pitchFamily="34" charset="0"/>
              </a:rPr>
              <a:t> or </a:t>
            </a:r>
            <a:r>
              <a:rPr lang="en-US" altLang="en-US" sz="3600" b="1" u="sng">
                <a:solidFill>
                  <a:schemeClr val="accent2"/>
                </a:solidFill>
                <a:latin typeface="Arial Narrow" pitchFamily="34" charset="0"/>
              </a:rPr>
              <a:t>suppressed</a:t>
            </a:r>
            <a:r>
              <a:rPr lang="en-US" altLang="en-US" sz="3600" b="1">
                <a:latin typeface="Arial Narrow" pitchFamily="34" charset="0"/>
              </a:rPr>
              <a:t>. </a:t>
            </a:r>
          </a:p>
        </p:txBody>
      </p:sp>
      <p:sp>
        <p:nvSpPr>
          <p:cNvPr id="376838" name="Text Box 6"/>
          <p:cNvSpPr txBox="1">
            <a:spLocks noChangeArrowheads="1"/>
          </p:cNvSpPr>
          <p:nvPr/>
        </p:nvSpPr>
        <p:spPr bwMode="auto">
          <a:xfrm>
            <a:off x="0" y="4840288"/>
            <a:ext cx="9144000"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Depending on the vertical temperature profile</a:t>
            </a:r>
          </a:p>
          <a:p>
            <a:pPr algn="ctr" eaLnBrk="1" hangingPunct="1">
              <a:lnSpc>
                <a:spcPct val="90000"/>
              </a:lnSpc>
              <a:spcBef>
                <a:spcPct val="0"/>
              </a:spcBef>
              <a:buFontTx/>
              <a:buNone/>
            </a:pPr>
            <a:r>
              <a:rPr lang="en-US" altLang="en-US" sz="3600" b="1">
                <a:latin typeface="Arial Narrow" pitchFamily="34" charset="0"/>
              </a:rPr>
              <a:t>of the atmosphere, air will either rise, </a:t>
            </a:r>
          </a:p>
          <a:p>
            <a:pPr algn="ctr" eaLnBrk="1" hangingPunct="1">
              <a:lnSpc>
                <a:spcPct val="90000"/>
              </a:lnSpc>
              <a:spcBef>
                <a:spcPct val="0"/>
              </a:spcBef>
              <a:buFontTx/>
              <a:buNone/>
            </a:pPr>
            <a:r>
              <a:rPr lang="en-US" altLang="en-US" sz="3600" b="1">
                <a:latin typeface="Arial Narrow" pitchFamily="34" charset="0"/>
              </a:rPr>
              <a:t>sink or remain at rest.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76835"/>
                                        </p:tgtEl>
                                        <p:attrNameLst>
                                          <p:attrName>style.visibility</p:attrName>
                                        </p:attrNameLst>
                                      </p:cBhvr>
                                      <p:to>
                                        <p:strVal val="visible"/>
                                      </p:to>
                                    </p:set>
                                    <p:animEffect transition="in" filter="dissolve">
                                      <p:cBhvr>
                                        <p:cTn id="7" dur="500"/>
                                        <p:tgtEl>
                                          <p:spTgt spid="376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76836"/>
                                        </p:tgtEl>
                                        <p:attrNameLst>
                                          <p:attrName>style.visibility</p:attrName>
                                        </p:attrNameLst>
                                      </p:cBhvr>
                                      <p:to>
                                        <p:strVal val="visible"/>
                                      </p:to>
                                    </p:set>
                                    <p:anim calcmode="lin" valueType="num">
                                      <p:cBhvr>
                                        <p:cTn id="12" dur="500" fill="hold"/>
                                        <p:tgtEl>
                                          <p:spTgt spid="376836"/>
                                        </p:tgtEl>
                                        <p:attrNameLst>
                                          <p:attrName>ppt_w</p:attrName>
                                        </p:attrNameLst>
                                      </p:cBhvr>
                                      <p:tavLst>
                                        <p:tav tm="0">
                                          <p:val>
                                            <p:fltVal val="0"/>
                                          </p:val>
                                        </p:tav>
                                        <p:tav tm="100000">
                                          <p:val>
                                            <p:strVal val="#ppt_w"/>
                                          </p:val>
                                        </p:tav>
                                      </p:tavLst>
                                    </p:anim>
                                    <p:anim calcmode="lin" valueType="num">
                                      <p:cBhvr>
                                        <p:cTn id="13" dur="500" fill="hold"/>
                                        <p:tgtEl>
                                          <p:spTgt spid="376836"/>
                                        </p:tgtEl>
                                        <p:attrNameLst>
                                          <p:attrName>ppt_h</p:attrName>
                                        </p:attrNameLst>
                                      </p:cBhvr>
                                      <p:tavLst>
                                        <p:tav tm="0">
                                          <p:val>
                                            <p:fltVal val="0"/>
                                          </p:val>
                                        </p:tav>
                                        <p:tav tm="100000">
                                          <p:val>
                                            <p:strVal val="#ppt_h"/>
                                          </p:val>
                                        </p:tav>
                                      </p:tavLst>
                                    </p:anim>
                                    <p:animEffect transition="in" filter="fade">
                                      <p:cBhvr>
                                        <p:cTn id="14" dur="500"/>
                                        <p:tgtEl>
                                          <p:spTgt spid="3768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76838"/>
                                        </p:tgtEl>
                                        <p:attrNameLst>
                                          <p:attrName>style.visibility</p:attrName>
                                        </p:attrNameLst>
                                      </p:cBhvr>
                                      <p:to>
                                        <p:strVal val="visible"/>
                                      </p:to>
                                    </p:set>
                                    <p:animEffect transition="in" filter="dissolve">
                                      <p:cBhvr>
                                        <p:cTn id="19" dur="500"/>
                                        <p:tgtEl>
                                          <p:spTgt spid="376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5" grpId="0"/>
      <p:bldP spid="376836" grpId="0"/>
      <p:bldP spid="3768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263525" y="2895600"/>
            <a:ext cx="8499475"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u="sng">
                <a:solidFill>
                  <a:schemeClr val="accent2"/>
                </a:solidFill>
              </a:rPr>
              <a:t>Stable Atmosphere</a:t>
            </a:r>
            <a:endParaRPr lang="en-US" altLang="en-US" b="1"/>
          </a:p>
          <a:p>
            <a:pPr eaLnBrk="1" hangingPunct="1">
              <a:spcBef>
                <a:spcPct val="0"/>
              </a:spcBef>
              <a:buFontTx/>
              <a:buNone/>
            </a:pPr>
            <a:r>
              <a:rPr lang="en-US" altLang="en-US" sz="2800" b="1"/>
              <a:t>Suppresses or resists vertical movement of air</a:t>
            </a:r>
          </a:p>
        </p:txBody>
      </p:sp>
      <p:sp>
        <p:nvSpPr>
          <p:cNvPr id="172037" name="Text Box 5"/>
          <p:cNvSpPr txBox="1">
            <a:spLocks noChangeArrowheads="1"/>
          </p:cNvSpPr>
          <p:nvPr/>
        </p:nvSpPr>
        <p:spPr bwMode="auto">
          <a:xfrm>
            <a:off x="228600" y="1371600"/>
            <a:ext cx="87630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u="sng">
                <a:solidFill>
                  <a:schemeClr val="accent2"/>
                </a:solidFill>
              </a:rPr>
              <a:t>Unstable Atmosphere</a:t>
            </a:r>
            <a:endParaRPr lang="en-US" altLang="en-US" b="1"/>
          </a:p>
          <a:p>
            <a:pPr eaLnBrk="1" hangingPunct="1">
              <a:spcBef>
                <a:spcPct val="0"/>
              </a:spcBef>
              <a:buFontTx/>
              <a:buNone/>
            </a:pPr>
            <a:r>
              <a:rPr lang="en-US" altLang="en-US" sz="2800" b="1"/>
              <a:t>Enhances or encourages vertical movement of air</a:t>
            </a:r>
          </a:p>
        </p:txBody>
      </p:sp>
      <p:sp>
        <p:nvSpPr>
          <p:cNvPr id="22532" name="Text Box 6"/>
          <p:cNvSpPr txBox="1">
            <a:spLocks noChangeArrowheads="1"/>
          </p:cNvSpPr>
          <p:nvPr/>
        </p:nvSpPr>
        <p:spPr bwMode="auto">
          <a:xfrm>
            <a:off x="1524000" y="517525"/>
            <a:ext cx="620712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b="1">
                <a:solidFill>
                  <a:schemeClr val="accent2"/>
                </a:solidFill>
              </a:rPr>
              <a:t> Three Types of Stability</a:t>
            </a:r>
          </a:p>
        </p:txBody>
      </p:sp>
      <p:sp>
        <p:nvSpPr>
          <p:cNvPr id="172039" name="Text Box 7"/>
          <p:cNvSpPr txBox="1">
            <a:spLocks noChangeArrowheads="1"/>
          </p:cNvSpPr>
          <p:nvPr/>
        </p:nvSpPr>
        <p:spPr bwMode="auto">
          <a:xfrm>
            <a:off x="241300" y="4343400"/>
            <a:ext cx="8750300" cy="192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u="sng">
                <a:solidFill>
                  <a:schemeClr val="accent2"/>
                </a:solidFill>
              </a:rPr>
              <a:t>Neutral Atmosphere</a:t>
            </a:r>
            <a:endParaRPr lang="en-US" altLang="en-US" b="1"/>
          </a:p>
          <a:p>
            <a:pPr eaLnBrk="1" hangingPunct="1">
              <a:spcBef>
                <a:spcPct val="0"/>
              </a:spcBef>
              <a:buFontTx/>
              <a:buNone/>
            </a:pPr>
            <a:r>
              <a:rPr lang="en-US" altLang="en-US" sz="2800" b="1"/>
              <a:t>Neither suppresses nor enhances vertical movement of air.  This condition seldom exists for long periods of time.</a:t>
            </a:r>
            <a:r>
              <a:rPr lang="en-US" altLang="en-US" b="1"/>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2037"/>
                                        </p:tgtEl>
                                        <p:attrNameLst>
                                          <p:attrName>style.visibility</p:attrName>
                                        </p:attrNameLst>
                                      </p:cBhvr>
                                      <p:to>
                                        <p:strVal val="visible"/>
                                      </p:to>
                                    </p:set>
                                    <p:animEffect transition="in" filter="wipe(left)">
                                      <p:cBhvr>
                                        <p:cTn id="7" dur="500"/>
                                        <p:tgtEl>
                                          <p:spTgt spid="172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2036"/>
                                        </p:tgtEl>
                                        <p:attrNameLst>
                                          <p:attrName>style.visibility</p:attrName>
                                        </p:attrNameLst>
                                      </p:cBhvr>
                                      <p:to>
                                        <p:strVal val="visible"/>
                                      </p:to>
                                    </p:set>
                                    <p:animEffect transition="in" filter="wipe(left)">
                                      <p:cBhvr>
                                        <p:cTn id="12" dur="500"/>
                                        <p:tgtEl>
                                          <p:spTgt spid="1720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2039"/>
                                        </p:tgtEl>
                                        <p:attrNameLst>
                                          <p:attrName>style.visibility</p:attrName>
                                        </p:attrNameLst>
                                      </p:cBhvr>
                                      <p:to>
                                        <p:strVal val="visible"/>
                                      </p:to>
                                    </p:set>
                                    <p:animEffect transition="in" filter="wipe(left)">
                                      <p:cBhvr>
                                        <p:cTn id="17" dur="500"/>
                                        <p:tgtEl>
                                          <p:spTgt spid="17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P spid="172037" grpId="0"/>
      <p:bldP spid="1720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0" y="746125"/>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chemeClr val="accent2"/>
                </a:solidFill>
                <a:latin typeface="Arial Narrow" pitchFamily="34" charset="0"/>
              </a:rPr>
              <a:t>Unstable Atmosphere</a:t>
            </a:r>
          </a:p>
        </p:txBody>
      </p:sp>
      <p:sp>
        <p:nvSpPr>
          <p:cNvPr id="449543" name="Text Box 7"/>
          <p:cNvSpPr txBox="1">
            <a:spLocks noChangeArrowheads="1"/>
          </p:cNvSpPr>
          <p:nvPr/>
        </p:nvSpPr>
        <p:spPr bwMode="auto">
          <a:xfrm>
            <a:off x="5791200" y="1981200"/>
            <a:ext cx="3352800"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Air parcels </a:t>
            </a:r>
          </a:p>
          <a:p>
            <a:pPr algn="ctr" eaLnBrk="1" hangingPunct="1">
              <a:spcBef>
                <a:spcPct val="0"/>
              </a:spcBef>
              <a:buFontTx/>
              <a:buNone/>
            </a:pPr>
            <a:r>
              <a:rPr lang="en-US" altLang="en-US" b="1"/>
              <a:t>will continue</a:t>
            </a:r>
          </a:p>
          <a:p>
            <a:pPr algn="ctr" eaLnBrk="1" hangingPunct="1">
              <a:spcBef>
                <a:spcPct val="0"/>
              </a:spcBef>
              <a:buFontTx/>
              <a:buNone/>
            </a:pPr>
            <a:r>
              <a:rPr lang="en-US" altLang="en-US" b="1"/>
              <a:t>to rise</a:t>
            </a:r>
            <a:r>
              <a:rPr lang="en-US" altLang="en-US" b="1">
                <a:latin typeface="Arial Narrow" pitchFamily="34" charset="0"/>
              </a:rPr>
              <a:t>   </a:t>
            </a:r>
          </a:p>
        </p:txBody>
      </p:sp>
      <p:pic>
        <p:nvPicPr>
          <p:cNvPr id="23556" name="Picture 8" descr="Air Parcel 2"/>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609600" y="4618038"/>
            <a:ext cx="1233488" cy="1295400"/>
          </a:xfrm>
          <a:noFill/>
        </p:spPr>
      </p:pic>
      <p:pic>
        <p:nvPicPr>
          <p:cNvPr id="449546" name="Picture 10" descr="Air Parcel 2"/>
          <p:cNvPicPr>
            <a:picLocks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505200" y="1951038"/>
            <a:ext cx="1960563" cy="2057400"/>
          </a:xfrm>
          <a:noFill/>
        </p:spPr>
      </p:pic>
      <p:sp>
        <p:nvSpPr>
          <p:cNvPr id="449555" name="AutoShape 19"/>
          <p:cNvSpPr>
            <a:spLocks noChangeArrowheads="1"/>
          </p:cNvSpPr>
          <p:nvPr/>
        </p:nvSpPr>
        <p:spPr bwMode="auto">
          <a:xfrm rot="16200000" flipV="1">
            <a:off x="3390900" y="4076700"/>
            <a:ext cx="1371600" cy="1447800"/>
          </a:xfrm>
          <a:custGeom>
            <a:avLst/>
            <a:gdLst>
              <a:gd name="T0" fmla="*/ 54737762 w 21600"/>
              <a:gd name="T1" fmla="*/ 0 h 21600"/>
              <a:gd name="T2" fmla="*/ 54737762 w 21600"/>
              <a:gd name="T3" fmla="*/ 54622545 h 21600"/>
              <a:gd name="T4" fmla="*/ 7342696 w 21600"/>
              <a:gd name="T5" fmla="*/ 97042817 h 21600"/>
              <a:gd name="T6" fmla="*/ 87096600 w 21600"/>
              <a:gd name="T7" fmla="*/ 27311272 h 21600"/>
              <a:gd name="T8" fmla="*/ 17694720 60000 65536"/>
              <a:gd name="T9" fmla="*/ 5898240 60000 65536"/>
              <a:gd name="T10" fmla="*/ 5898240 60000 65536"/>
              <a:gd name="T11" fmla="*/ 0 60000 65536"/>
              <a:gd name="T12" fmla="*/ 12427 w 21600"/>
              <a:gd name="T13" fmla="*/ 4298 h 21600"/>
              <a:gd name="T14" fmla="*/ 19249 w 21600"/>
              <a:gd name="T15" fmla="*/ 7860 h 21600"/>
            </a:gdLst>
            <a:ahLst/>
            <a:cxnLst>
              <a:cxn ang="T8">
                <a:pos x="T0" y="T1"/>
              </a:cxn>
              <a:cxn ang="T9">
                <a:pos x="T2" y="T3"/>
              </a:cxn>
              <a:cxn ang="T10">
                <a:pos x="T4" y="T5"/>
              </a:cxn>
              <a:cxn ang="T11">
                <a:pos x="T6" y="T7"/>
              </a:cxn>
            </a:cxnLst>
            <a:rect l="T12" t="T13" r="T14" b="T15"/>
            <a:pathLst>
              <a:path w="21600" h="21600">
                <a:moveTo>
                  <a:pt x="21600" y="6079"/>
                </a:moveTo>
                <a:lnTo>
                  <a:pt x="13575" y="0"/>
                </a:lnTo>
                <a:lnTo>
                  <a:pt x="13575" y="4298"/>
                </a:lnTo>
                <a:lnTo>
                  <a:pt x="12427" y="4298"/>
                </a:lnTo>
                <a:cubicBezTo>
                  <a:pt x="5564" y="4298"/>
                  <a:pt x="0" y="7817"/>
                  <a:pt x="0" y="12158"/>
                </a:cubicBezTo>
                <a:lnTo>
                  <a:pt x="0" y="21600"/>
                </a:lnTo>
                <a:lnTo>
                  <a:pt x="3641" y="21600"/>
                </a:lnTo>
                <a:lnTo>
                  <a:pt x="3641" y="12158"/>
                </a:lnTo>
                <a:cubicBezTo>
                  <a:pt x="3641" y="9784"/>
                  <a:pt x="7575" y="7860"/>
                  <a:pt x="12427" y="7860"/>
                </a:cubicBezTo>
                <a:lnTo>
                  <a:pt x="13575" y="7860"/>
                </a:lnTo>
                <a:lnTo>
                  <a:pt x="13575"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rot="10800000" vert="eaVert" wrap="none" anchor="ctr"/>
          <a:lstStyle/>
          <a:p>
            <a:endParaRPr lang="en-US"/>
          </a:p>
        </p:txBody>
      </p:sp>
      <p:sp>
        <p:nvSpPr>
          <p:cNvPr id="449556" name="Text Box 20"/>
          <p:cNvSpPr txBox="1">
            <a:spLocks noChangeArrowheads="1"/>
          </p:cNvSpPr>
          <p:nvPr/>
        </p:nvSpPr>
        <p:spPr bwMode="auto">
          <a:xfrm>
            <a:off x="1905000" y="4800600"/>
            <a:ext cx="1284288"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63500" dir="2212194"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latin typeface="Arial Narrow" pitchFamily="34" charset="0"/>
              </a:rPr>
              <a:t>Level of</a:t>
            </a:r>
          </a:p>
          <a:p>
            <a:pPr algn="ctr" eaLnBrk="1" hangingPunct="1">
              <a:spcBef>
                <a:spcPct val="0"/>
              </a:spcBef>
              <a:buFontTx/>
              <a:buNone/>
            </a:pPr>
            <a:r>
              <a:rPr lang="en-US" altLang="en-US" sz="2800" b="1">
                <a:latin typeface="Arial Narrow" pitchFamily="34" charset="0"/>
              </a:rPr>
              <a:t>Origin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49543"/>
                                        </p:tgtEl>
                                        <p:attrNameLst>
                                          <p:attrName>style.visibility</p:attrName>
                                        </p:attrNameLst>
                                      </p:cBhvr>
                                      <p:to>
                                        <p:strVal val="visible"/>
                                      </p:to>
                                    </p:set>
                                    <p:animEffect transition="in" filter="dissolve">
                                      <p:cBhvr>
                                        <p:cTn id="7" dur="500"/>
                                        <p:tgtEl>
                                          <p:spTgt spid="449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9556"/>
                                        </p:tgtEl>
                                        <p:attrNameLst>
                                          <p:attrName>style.visibility</p:attrName>
                                        </p:attrNameLst>
                                      </p:cBhvr>
                                      <p:to>
                                        <p:strVal val="visible"/>
                                      </p:to>
                                    </p:set>
                                    <p:animEffect transition="in" filter="wipe(left)">
                                      <p:cBhvr>
                                        <p:cTn id="12" dur="500"/>
                                        <p:tgtEl>
                                          <p:spTgt spid="44955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49555"/>
                                        </p:tgtEl>
                                        <p:attrNameLst>
                                          <p:attrName>style.visibility</p:attrName>
                                        </p:attrNameLst>
                                      </p:cBhvr>
                                      <p:to>
                                        <p:strVal val="visible"/>
                                      </p:to>
                                    </p:set>
                                    <p:animEffect transition="in" filter="wipe(left)">
                                      <p:cBhvr>
                                        <p:cTn id="15" dur="500"/>
                                        <p:tgtEl>
                                          <p:spTgt spid="449555"/>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449546"/>
                                        </p:tgtEl>
                                        <p:attrNameLst>
                                          <p:attrName>style.visibility</p:attrName>
                                        </p:attrNameLst>
                                      </p:cBhvr>
                                      <p:to>
                                        <p:strVal val="visible"/>
                                      </p:to>
                                    </p:set>
                                    <p:animEffect transition="in" filter="dissolve">
                                      <p:cBhvr>
                                        <p:cTn id="19" dur="500"/>
                                        <p:tgtEl>
                                          <p:spTgt spid="449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3" grpId="0"/>
      <p:bldP spid="449555" grpId="0" animBg="1"/>
      <p:bldP spid="4495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Unstable Air Flow Up a Mountain"/>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66700" y="381000"/>
            <a:ext cx="4767263" cy="6019800"/>
          </a:xfrm>
          <a:effectLst>
            <a:outerShdw dist="107763" dir="2700000" algn="ctr" rotWithShape="0">
              <a:schemeClr val="tx1"/>
            </a:outerShdw>
          </a:effectLst>
        </p:spPr>
      </p:pic>
      <p:sp>
        <p:nvSpPr>
          <p:cNvPr id="472068" name="AutoShape 4"/>
          <p:cNvSpPr>
            <a:spLocks noChangeArrowheads="1"/>
          </p:cNvSpPr>
          <p:nvPr/>
        </p:nvSpPr>
        <p:spPr bwMode="auto">
          <a:xfrm rot="-2696876">
            <a:off x="609600" y="594360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69" name="AutoShape 5"/>
          <p:cNvSpPr>
            <a:spLocks noChangeArrowheads="1"/>
          </p:cNvSpPr>
          <p:nvPr/>
        </p:nvSpPr>
        <p:spPr bwMode="auto">
          <a:xfrm rot="-2254115">
            <a:off x="223838" y="589280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0" name="AutoShape 6"/>
          <p:cNvSpPr>
            <a:spLocks noChangeArrowheads="1"/>
          </p:cNvSpPr>
          <p:nvPr/>
        </p:nvSpPr>
        <p:spPr bwMode="auto">
          <a:xfrm rot="-3076533">
            <a:off x="628650" y="54673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1" name="AutoShape 7"/>
          <p:cNvSpPr>
            <a:spLocks noChangeArrowheads="1"/>
          </p:cNvSpPr>
          <p:nvPr/>
        </p:nvSpPr>
        <p:spPr bwMode="auto">
          <a:xfrm rot="-3373087">
            <a:off x="1009650" y="49339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2" name="AutoShape 8"/>
          <p:cNvSpPr>
            <a:spLocks noChangeArrowheads="1"/>
          </p:cNvSpPr>
          <p:nvPr/>
        </p:nvSpPr>
        <p:spPr bwMode="auto">
          <a:xfrm rot="-3027740">
            <a:off x="1371600" y="441960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3" name="AutoShape 9"/>
          <p:cNvSpPr>
            <a:spLocks noChangeArrowheads="1"/>
          </p:cNvSpPr>
          <p:nvPr/>
        </p:nvSpPr>
        <p:spPr bwMode="auto">
          <a:xfrm rot="-3848018">
            <a:off x="1695450" y="38671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4" name="AutoShape 10"/>
          <p:cNvSpPr>
            <a:spLocks noChangeArrowheads="1"/>
          </p:cNvSpPr>
          <p:nvPr/>
        </p:nvSpPr>
        <p:spPr bwMode="auto">
          <a:xfrm rot="-4752128">
            <a:off x="1924050" y="32575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5" name="AutoShape 11"/>
          <p:cNvSpPr>
            <a:spLocks noChangeArrowheads="1"/>
          </p:cNvSpPr>
          <p:nvPr/>
        </p:nvSpPr>
        <p:spPr bwMode="auto">
          <a:xfrm rot="-5961584">
            <a:off x="1847850" y="26479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6" name="AutoShape 12"/>
          <p:cNvSpPr>
            <a:spLocks noChangeArrowheads="1"/>
          </p:cNvSpPr>
          <p:nvPr/>
        </p:nvSpPr>
        <p:spPr bwMode="auto">
          <a:xfrm rot="-6784840">
            <a:off x="1619250" y="20383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7" name="AutoShape 13"/>
          <p:cNvSpPr>
            <a:spLocks noChangeArrowheads="1"/>
          </p:cNvSpPr>
          <p:nvPr/>
        </p:nvSpPr>
        <p:spPr bwMode="auto">
          <a:xfrm rot="-7318943">
            <a:off x="1314450" y="150495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8" name="AutoShape 14"/>
          <p:cNvSpPr>
            <a:spLocks noChangeArrowheads="1"/>
          </p:cNvSpPr>
          <p:nvPr/>
        </p:nvSpPr>
        <p:spPr bwMode="auto">
          <a:xfrm rot="-8194973">
            <a:off x="914400" y="990600"/>
            <a:ext cx="533400" cy="266700"/>
          </a:xfrm>
          <a:prstGeom prst="rightArrow">
            <a:avLst>
              <a:gd name="adj1" fmla="val 50000"/>
              <a:gd name="adj2" fmla="val 50000"/>
            </a:avLst>
          </a:prstGeom>
          <a:solidFill>
            <a:srgbClr val="3333FF"/>
          </a:solidFill>
          <a:ln w="41275">
            <a:solidFill>
              <a:srgbClr val="000000"/>
            </a:solidFill>
            <a:miter lim="800000"/>
            <a:headEnd/>
            <a:tailEnd/>
          </a:ln>
        </p:spPr>
        <p:txBody>
          <a:bodyPr rot="10800000"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79" name="AutoShape 15"/>
          <p:cNvSpPr>
            <a:spLocks noChangeArrowheads="1"/>
          </p:cNvSpPr>
          <p:nvPr/>
        </p:nvSpPr>
        <p:spPr bwMode="auto">
          <a:xfrm rot="-3246302">
            <a:off x="1938337" y="4995863"/>
            <a:ext cx="1069975" cy="374650"/>
          </a:xfrm>
          <a:prstGeom prst="rightArrow">
            <a:avLst>
              <a:gd name="adj1" fmla="val 50000"/>
              <a:gd name="adj2" fmla="val 71398"/>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0" name="AutoShape 16"/>
          <p:cNvSpPr>
            <a:spLocks noChangeArrowheads="1"/>
          </p:cNvSpPr>
          <p:nvPr/>
        </p:nvSpPr>
        <p:spPr bwMode="auto">
          <a:xfrm rot="-6540778">
            <a:off x="1949450" y="86995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1" name="AutoShape 17"/>
          <p:cNvSpPr>
            <a:spLocks noChangeArrowheads="1"/>
          </p:cNvSpPr>
          <p:nvPr/>
        </p:nvSpPr>
        <p:spPr bwMode="auto">
          <a:xfrm rot="-6053024">
            <a:off x="2178050" y="178435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2" name="AutoShape 18"/>
          <p:cNvSpPr>
            <a:spLocks noChangeArrowheads="1"/>
          </p:cNvSpPr>
          <p:nvPr/>
        </p:nvSpPr>
        <p:spPr bwMode="auto">
          <a:xfrm rot="-5400000">
            <a:off x="2254250" y="269875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3" name="AutoShape 19"/>
          <p:cNvSpPr>
            <a:spLocks noChangeArrowheads="1"/>
          </p:cNvSpPr>
          <p:nvPr/>
        </p:nvSpPr>
        <p:spPr bwMode="auto">
          <a:xfrm rot="-4272056">
            <a:off x="2101850" y="361315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4" name="AutoShape 20"/>
          <p:cNvSpPr>
            <a:spLocks noChangeArrowheads="1"/>
          </p:cNvSpPr>
          <p:nvPr/>
        </p:nvSpPr>
        <p:spPr bwMode="auto">
          <a:xfrm rot="-3626521">
            <a:off x="1720850" y="445135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5" name="AutoShape 21"/>
          <p:cNvSpPr>
            <a:spLocks noChangeArrowheads="1"/>
          </p:cNvSpPr>
          <p:nvPr/>
        </p:nvSpPr>
        <p:spPr bwMode="auto">
          <a:xfrm rot="-3117880">
            <a:off x="1263650" y="5213350"/>
            <a:ext cx="835025" cy="314325"/>
          </a:xfrm>
          <a:prstGeom prst="rightArrow">
            <a:avLst>
              <a:gd name="adj1" fmla="val 50000"/>
              <a:gd name="adj2" fmla="val 66414"/>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6" name="AutoShape 22"/>
          <p:cNvSpPr>
            <a:spLocks noChangeArrowheads="1"/>
          </p:cNvSpPr>
          <p:nvPr/>
        </p:nvSpPr>
        <p:spPr bwMode="auto">
          <a:xfrm rot="-5109360">
            <a:off x="2776537" y="2786063"/>
            <a:ext cx="1069975" cy="374650"/>
          </a:xfrm>
          <a:prstGeom prst="rightArrow">
            <a:avLst>
              <a:gd name="adj1" fmla="val 50000"/>
              <a:gd name="adj2" fmla="val 71398"/>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7" name="AutoShape 23"/>
          <p:cNvSpPr>
            <a:spLocks noChangeArrowheads="1"/>
          </p:cNvSpPr>
          <p:nvPr/>
        </p:nvSpPr>
        <p:spPr bwMode="auto">
          <a:xfrm rot="-3940304">
            <a:off x="2471737" y="3929063"/>
            <a:ext cx="1069975" cy="374650"/>
          </a:xfrm>
          <a:prstGeom prst="rightArrow">
            <a:avLst>
              <a:gd name="adj1" fmla="val 50000"/>
              <a:gd name="adj2" fmla="val 71398"/>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8" name="AutoShape 24"/>
          <p:cNvSpPr>
            <a:spLocks noChangeArrowheads="1"/>
          </p:cNvSpPr>
          <p:nvPr/>
        </p:nvSpPr>
        <p:spPr bwMode="auto">
          <a:xfrm rot="-2850718">
            <a:off x="1143000" y="5867401"/>
            <a:ext cx="1069975" cy="374650"/>
          </a:xfrm>
          <a:prstGeom prst="rightArrow">
            <a:avLst>
              <a:gd name="adj1" fmla="val 50000"/>
              <a:gd name="adj2" fmla="val 71398"/>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89" name="AutoShape 25"/>
          <p:cNvSpPr>
            <a:spLocks noChangeArrowheads="1"/>
          </p:cNvSpPr>
          <p:nvPr/>
        </p:nvSpPr>
        <p:spPr bwMode="auto">
          <a:xfrm rot="-5638348">
            <a:off x="2776537" y="1643063"/>
            <a:ext cx="1069975" cy="374650"/>
          </a:xfrm>
          <a:prstGeom prst="rightArrow">
            <a:avLst>
              <a:gd name="adj1" fmla="val 50000"/>
              <a:gd name="adj2" fmla="val 71398"/>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0" name="AutoShape 26"/>
          <p:cNvSpPr>
            <a:spLocks noChangeArrowheads="1"/>
          </p:cNvSpPr>
          <p:nvPr/>
        </p:nvSpPr>
        <p:spPr bwMode="auto">
          <a:xfrm rot="-6311245">
            <a:off x="2816225" y="688975"/>
            <a:ext cx="685800" cy="374650"/>
          </a:xfrm>
          <a:prstGeom prst="rightArrow">
            <a:avLst>
              <a:gd name="adj1" fmla="val 50000"/>
              <a:gd name="adj2" fmla="val 45763"/>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1" name="AutoShape 27"/>
          <p:cNvSpPr>
            <a:spLocks noChangeArrowheads="1"/>
          </p:cNvSpPr>
          <p:nvPr/>
        </p:nvSpPr>
        <p:spPr bwMode="auto">
          <a:xfrm rot="-4575831">
            <a:off x="3203575" y="3502025"/>
            <a:ext cx="1289050" cy="533400"/>
          </a:xfrm>
          <a:prstGeom prst="rightArrow">
            <a:avLst>
              <a:gd name="adj1" fmla="val 50000"/>
              <a:gd name="adj2" fmla="val 60417"/>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2" name="AutoShape 28"/>
          <p:cNvSpPr>
            <a:spLocks noChangeArrowheads="1"/>
          </p:cNvSpPr>
          <p:nvPr/>
        </p:nvSpPr>
        <p:spPr bwMode="auto">
          <a:xfrm rot="-3524575">
            <a:off x="2670175" y="4721225"/>
            <a:ext cx="1289050" cy="533400"/>
          </a:xfrm>
          <a:prstGeom prst="rightArrow">
            <a:avLst>
              <a:gd name="adj1" fmla="val 50000"/>
              <a:gd name="adj2" fmla="val 60417"/>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3" name="AutoShape 29"/>
          <p:cNvSpPr>
            <a:spLocks noChangeArrowheads="1"/>
          </p:cNvSpPr>
          <p:nvPr/>
        </p:nvSpPr>
        <p:spPr bwMode="auto">
          <a:xfrm rot="-2730535">
            <a:off x="1831975" y="5794375"/>
            <a:ext cx="1289050" cy="533400"/>
          </a:xfrm>
          <a:prstGeom prst="rightArrow">
            <a:avLst>
              <a:gd name="adj1" fmla="val 50000"/>
              <a:gd name="adj2" fmla="val 60417"/>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4" name="AutoShape 30"/>
          <p:cNvSpPr>
            <a:spLocks noChangeArrowheads="1"/>
          </p:cNvSpPr>
          <p:nvPr/>
        </p:nvSpPr>
        <p:spPr bwMode="auto">
          <a:xfrm rot="-5109360">
            <a:off x="3432175" y="2130425"/>
            <a:ext cx="1289050" cy="533400"/>
          </a:xfrm>
          <a:prstGeom prst="rightArrow">
            <a:avLst>
              <a:gd name="adj1" fmla="val 50000"/>
              <a:gd name="adj2" fmla="val 60417"/>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5" name="AutoShape 31"/>
          <p:cNvSpPr>
            <a:spLocks noChangeArrowheads="1"/>
          </p:cNvSpPr>
          <p:nvPr/>
        </p:nvSpPr>
        <p:spPr bwMode="auto">
          <a:xfrm rot="-5400000">
            <a:off x="3622675" y="873125"/>
            <a:ext cx="1060450" cy="533400"/>
          </a:xfrm>
          <a:prstGeom prst="rightArrow">
            <a:avLst>
              <a:gd name="adj1" fmla="val 50000"/>
              <a:gd name="adj2" fmla="val 49702"/>
            </a:avLst>
          </a:prstGeom>
          <a:solidFill>
            <a:srgbClr val="3333FF"/>
          </a:solidFill>
          <a:ln w="41275">
            <a:solidFill>
              <a:schemeClr val="tx1"/>
            </a:solidFill>
            <a:miter lim="800000"/>
            <a:headEnd/>
            <a:tailEnd/>
          </a:ln>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72097" name="Text Box 33"/>
          <p:cNvSpPr txBox="1">
            <a:spLocks noChangeArrowheads="1"/>
          </p:cNvSpPr>
          <p:nvPr/>
        </p:nvSpPr>
        <p:spPr bwMode="auto">
          <a:xfrm>
            <a:off x="457200" y="2590800"/>
            <a:ext cx="1046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a:latin typeface="Arial Black" pitchFamily="34" charset="0"/>
              </a:rPr>
              <a:t>Rising</a:t>
            </a:r>
          </a:p>
          <a:p>
            <a:pPr algn="ctr" eaLnBrk="1" hangingPunct="1">
              <a:spcBef>
                <a:spcPct val="0"/>
              </a:spcBef>
              <a:buFontTx/>
              <a:buNone/>
            </a:pPr>
            <a:r>
              <a:rPr lang="en-US" altLang="en-US" sz="2000">
                <a:latin typeface="Arial Black" pitchFamily="34" charset="0"/>
              </a:rPr>
              <a:t>Air</a:t>
            </a:r>
          </a:p>
        </p:txBody>
      </p:sp>
      <p:sp>
        <p:nvSpPr>
          <p:cNvPr id="24608" name="Text Box 47"/>
          <p:cNvSpPr txBox="1">
            <a:spLocks noChangeArrowheads="1"/>
          </p:cNvSpPr>
          <p:nvPr/>
        </p:nvSpPr>
        <p:spPr bwMode="auto">
          <a:xfrm>
            <a:off x="5029200" y="1295400"/>
            <a:ext cx="4114800" cy="338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accent2"/>
                </a:solidFill>
                <a:latin typeface="Arial Narrow" pitchFamily="34" charset="0"/>
              </a:rPr>
              <a:t>Unstable Atmosphere</a:t>
            </a:r>
            <a:r>
              <a:rPr lang="en-US" altLang="en-US" sz="3600" b="1">
                <a:latin typeface="Arial Narrow" pitchFamily="34" charset="0"/>
              </a:rPr>
              <a:t> </a:t>
            </a:r>
          </a:p>
          <a:p>
            <a:pPr algn="ctr" eaLnBrk="1" hangingPunct="1">
              <a:spcBef>
                <a:spcPct val="0"/>
              </a:spcBef>
              <a:buFontTx/>
              <a:buNone/>
            </a:pPr>
            <a:endParaRPr lang="en-US" altLang="en-US" sz="3600" b="1">
              <a:latin typeface="Arial Narrow" pitchFamily="34" charset="0"/>
            </a:endParaRPr>
          </a:p>
          <a:p>
            <a:pPr algn="ctr" eaLnBrk="1" hangingPunct="1">
              <a:lnSpc>
                <a:spcPct val="90000"/>
              </a:lnSpc>
              <a:spcBef>
                <a:spcPct val="0"/>
              </a:spcBef>
              <a:buFontTx/>
              <a:buNone/>
            </a:pPr>
            <a:r>
              <a:rPr lang="en-US" altLang="en-US">
                <a:latin typeface="Arial Narrow" pitchFamily="34" charset="0"/>
              </a:rPr>
              <a:t>Promotes the formation and growth of </a:t>
            </a:r>
          </a:p>
          <a:p>
            <a:pPr algn="ctr" eaLnBrk="1" hangingPunct="1">
              <a:lnSpc>
                <a:spcPct val="90000"/>
              </a:lnSpc>
              <a:spcBef>
                <a:spcPct val="0"/>
              </a:spcBef>
              <a:buFontTx/>
              <a:buNone/>
            </a:pPr>
            <a:r>
              <a:rPr lang="en-US" altLang="en-US">
                <a:latin typeface="Arial Narrow" pitchFamily="34" charset="0"/>
              </a:rPr>
              <a:t>vertically developed clouds, thunderstorms and tall smoke columns</a:t>
            </a:r>
            <a:r>
              <a:rPr lang="en-US" altLang="en-US" b="1">
                <a:latin typeface="Arial Narrow"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72069"/>
                                        </p:tgtEl>
                                        <p:attrNameLst>
                                          <p:attrName>style.visibility</p:attrName>
                                        </p:attrNameLst>
                                      </p:cBhvr>
                                      <p:to>
                                        <p:strVal val="visible"/>
                                      </p:to>
                                    </p:set>
                                    <p:animEffect transition="in" filter="wipe(down)">
                                      <p:cBhvr>
                                        <p:cTn id="7" dur="1000"/>
                                        <p:tgtEl>
                                          <p:spTgt spid="4720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2068"/>
                                        </p:tgtEl>
                                        <p:attrNameLst>
                                          <p:attrName>style.visibility</p:attrName>
                                        </p:attrNameLst>
                                      </p:cBhvr>
                                      <p:to>
                                        <p:strVal val="visible"/>
                                      </p:to>
                                    </p:set>
                                    <p:animEffect transition="in" filter="wipe(down)">
                                      <p:cBhvr>
                                        <p:cTn id="10" dur="1000"/>
                                        <p:tgtEl>
                                          <p:spTgt spid="47206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2088"/>
                                        </p:tgtEl>
                                        <p:attrNameLst>
                                          <p:attrName>style.visibility</p:attrName>
                                        </p:attrNameLst>
                                      </p:cBhvr>
                                      <p:to>
                                        <p:strVal val="visible"/>
                                      </p:to>
                                    </p:set>
                                    <p:animEffect transition="in" filter="wipe(down)">
                                      <p:cBhvr>
                                        <p:cTn id="13" dur="1000"/>
                                        <p:tgtEl>
                                          <p:spTgt spid="47208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72093"/>
                                        </p:tgtEl>
                                        <p:attrNameLst>
                                          <p:attrName>style.visibility</p:attrName>
                                        </p:attrNameLst>
                                      </p:cBhvr>
                                      <p:to>
                                        <p:strVal val="visible"/>
                                      </p:to>
                                    </p:set>
                                    <p:animEffect transition="in" filter="wipe(down)">
                                      <p:cBhvr>
                                        <p:cTn id="16" dur="1000"/>
                                        <p:tgtEl>
                                          <p:spTgt spid="4720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72092"/>
                                        </p:tgtEl>
                                        <p:attrNameLst>
                                          <p:attrName>style.visibility</p:attrName>
                                        </p:attrNameLst>
                                      </p:cBhvr>
                                      <p:to>
                                        <p:strVal val="visible"/>
                                      </p:to>
                                    </p:set>
                                    <p:animEffect transition="in" filter="wipe(down)">
                                      <p:cBhvr>
                                        <p:cTn id="19" dur="1000"/>
                                        <p:tgtEl>
                                          <p:spTgt spid="47209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72079"/>
                                        </p:tgtEl>
                                        <p:attrNameLst>
                                          <p:attrName>style.visibility</p:attrName>
                                        </p:attrNameLst>
                                      </p:cBhvr>
                                      <p:to>
                                        <p:strVal val="visible"/>
                                      </p:to>
                                    </p:set>
                                    <p:animEffect transition="in" filter="wipe(down)">
                                      <p:cBhvr>
                                        <p:cTn id="22" dur="1000"/>
                                        <p:tgtEl>
                                          <p:spTgt spid="47207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72085"/>
                                        </p:tgtEl>
                                        <p:attrNameLst>
                                          <p:attrName>style.visibility</p:attrName>
                                        </p:attrNameLst>
                                      </p:cBhvr>
                                      <p:to>
                                        <p:strVal val="visible"/>
                                      </p:to>
                                    </p:set>
                                    <p:animEffect transition="in" filter="wipe(down)">
                                      <p:cBhvr>
                                        <p:cTn id="25" dur="1000"/>
                                        <p:tgtEl>
                                          <p:spTgt spid="47208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72071"/>
                                        </p:tgtEl>
                                        <p:attrNameLst>
                                          <p:attrName>style.visibility</p:attrName>
                                        </p:attrNameLst>
                                      </p:cBhvr>
                                      <p:to>
                                        <p:strVal val="visible"/>
                                      </p:to>
                                    </p:set>
                                    <p:animEffect transition="in" filter="wipe(down)">
                                      <p:cBhvr>
                                        <p:cTn id="28" dur="1000"/>
                                        <p:tgtEl>
                                          <p:spTgt spid="47207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72070"/>
                                        </p:tgtEl>
                                        <p:attrNameLst>
                                          <p:attrName>style.visibility</p:attrName>
                                        </p:attrNameLst>
                                      </p:cBhvr>
                                      <p:to>
                                        <p:strVal val="visible"/>
                                      </p:to>
                                    </p:set>
                                    <p:animEffect transition="in" filter="wipe(down)">
                                      <p:cBhvr>
                                        <p:cTn id="31" dur="1000"/>
                                        <p:tgtEl>
                                          <p:spTgt spid="47207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72072"/>
                                        </p:tgtEl>
                                        <p:attrNameLst>
                                          <p:attrName>style.visibility</p:attrName>
                                        </p:attrNameLst>
                                      </p:cBhvr>
                                      <p:to>
                                        <p:strVal val="visible"/>
                                      </p:to>
                                    </p:set>
                                    <p:animEffect transition="in" filter="wipe(down)">
                                      <p:cBhvr>
                                        <p:cTn id="34" dur="1000"/>
                                        <p:tgtEl>
                                          <p:spTgt spid="47207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72084"/>
                                        </p:tgtEl>
                                        <p:attrNameLst>
                                          <p:attrName>style.visibility</p:attrName>
                                        </p:attrNameLst>
                                      </p:cBhvr>
                                      <p:to>
                                        <p:strVal val="visible"/>
                                      </p:to>
                                    </p:set>
                                    <p:animEffect transition="in" filter="wipe(down)">
                                      <p:cBhvr>
                                        <p:cTn id="37" dur="1000"/>
                                        <p:tgtEl>
                                          <p:spTgt spid="47208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72087"/>
                                        </p:tgtEl>
                                        <p:attrNameLst>
                                          <p:attrName>style.visibility</p:attrName>
                                        </p:attrNameLst>
                                      </p:cBhvr>
                                      <p:to>
                                        <p:strVal val="visible"/>
                                      </p:to>
                                    </p:set>
                                    <p:animEffect transition="in" filter="wipe(down)">
                                      <p:cBhvr>
                                        <p:cTn id="40" dur="1000"/>
                                        <p:tgtEl>
                                          <p:spTgt spid="47208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72091"/>
                                        </p:tgtEl>
                                        <p:attrNameLst>
                                          <p:attrName>style.visibility</p:attrName>
                                        </p:attrNameLst>
                                      </p:cBhvr>
                                      <p:to>
                                        <p:strVal val="visible"/>
                                      </p:to>
                                    </p:set>
                                    <p:animEffect transition="in" filter="wipe(down)">
                                      <p:cBhvr>
                                        <p:cTn id="43" dur="1000"/>
                                        <p:tgtEl>
                                          <p:spTgt spid="47209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72086"/>
                                        </p:tgtEl>
                                        <p:attrNameLst>
                                          <p:attrName>style.visibility</p:attrName>
                                        </p:attrNameLst>
                                      </p:cBhvr>
                                      <p:to>
                                        <p:strVal val="visible"/>
                                      </p:to>
                                    </p:set>
                                    <p:animEffect transition="in" filter="wipe(down)">
                                      <p:cBhvr>
                                        <p:cTn id="46" dur="1000"/>
                                        <p:tgtEl>
                                          <p:spTgt spid="47208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72083"/>
                                        </p:tgtEl>
                                        <p:attrNameLst>
                                          <p:attrName>style.visibility</p:attrName>
                                        </p:attrNameLst>
                                      </p:cBhvr>
                                      <p:to>
                                        <p:strVal val="visible"/>
                                      </p:to>
                                    </p:set>
                                    <p:animEffect transition="in" filter="wipe(down)">
                                      <p:cBhvr>
                                        <p:cTn id="49" dur="1000"/>
                                        <p:tgtEl>
                                          <p:spTgt spid="47208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72073"/>
                                        </p:tgtEl>
                                        <p:attrNameLst>
                                          <p:attrName>style.visibility</p:attrName>
                                        </p:attrNameLst>
                                      </p:cBhvr>
                                      <p:to>
                                        <p:strVal val="visible"/>
                                      </p:to>
                                    </p:set>
                                    <p:animEffect transition="in" filter="wipe(down)">
                                      <p:cBhvr>
                                        <p:cTn id="52" dur="1000"/>
                                        <p:tgtEl>
                                          <p:spTgt spid="472073"/>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72074"/>
                                        </p:tgtEl>
                                        <p:attrNameLst>
                                          <p:attrName>style.visibility</p:attrName>
                                        </p:attrNameLst>
                                      </p:cBhvr>
                                      <p:to>
                                        <p:strVal val="visible"/>
                                      </p:to>
                                    </p:set>
                                    <p:animEffect transition="in" filter="wipe(down)">
                                      <p:cBhvr>
                                        <p:cTn id="55" dur="1000"/>
                                        <p:tgtEl>
                                          <p:spTgt spid="47207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472075"/>
                                        </p:tgtEl>
                                        <p:attrNameLst>
                                          <p:attrName>style.visibility</p:attrName>
                                        </p:attrNameLst>
                                      </p:cBhvr>
                                      <p:to>
                                        <p:strVal val="visible"/>
                                      </p:to>
                                    </p:set>
                                    <p:animEffect transition="in" filter="wipe(down)">
                                      <p:cBhvr>
                                        <p:cTn id="58" dur="1000"/>
                                        <p:tgtEl>
                                          <p:spTgt spid="47207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72076"/>
                                        </p:tgtEl>
                                        <p:attrNameLst>
                                          <p:attrName>style.visibility</p:attrName>
                                        </p:attrNameLst>
                                      </p:cBhvr>
                                      <p:to>
                                        <p:strVal val="visible"/>
                                      </p:to>
                                    </p:set>
                                    <p:animEffect transition="in" filter="wipe(down)">
                                      <p:cBhvr>
                                        <p:cTn id="61" dur="1000"/>
                                        <p:tgtEl>
                                          <p:spTgt spid="472076"/>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72077"/>
                                        </p:tgtEl>
                                        <p:attrNameLst>
                                          <p:attrName>style.visibility</p:attrName>
                                        </p:attrNameLst>
                                      </p:cBhvr>
                                      <p:to>
                                        <p:strVal val="visible"/>
                                      </p:to>
                                    </p:set>
                                    <p:animEffect transition="in" filter="wipe(down)">
                                      <p:cBhvr>
                                        <p:cTn id="64" dur="1000"/>
                                        <p:tgtEl>
                                          <p:spTgt spid="47207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72078"/>
                                        </p:tgtEl>
                                        <p:attrNameLst>
                                          <p:attrName>style.visibility</p:attrName>
                                        </p:attrNameLst>
                                      </p:cBhvr>
                                      <p:to>
                                        <p:strVal val="visible"/>
                                      </p:to>
                                    </p:set>
                                    <p:animEffect transition="in" filter="wipe(down)">
                                      <p:cBhvr>
                                        <p:cTn id="67" dur="1000"/>
                                        <p:tgtEl>
                                          <p:spTgt spid="47207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472082"/>
                                        </p:tgtEl>
                                        <p:attrNameLst>
                                          <p:attrName>style.visibility</p:attrName>
                                        </p:attrNameLst>
                                      </p:cBhvr>
                                      <p:to>
                                        <p:strVal val="visible"/>
                                      </p:to>
                                    </p:set>
                                    <p:animEffect transition="in" filter="wipe(down)">
                                      <p:cBhvr>
                                        <p:cTn id="70" dur="1000"/>
                                        <p:tgtEl>
                                          <p:spTgt spid="47208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472081"/>
                                        </p:tgtEl>
                                        <p:attrNameLst>
                                          <p:attrName>style.visibility</p:attrName>
                                        </p:attrNameLst>
                                      </p:cBhvr>
                                      <p:to>
                                        <p:strVal val="visible"/>
                                      </p:to>
                                    </p:set>
                                    <p:animEffect transition="in" filter="wipe(down)">
                                      <p:cBhvr>
                                        <p:cTn id="73" dur="1000"/>
                                        <p:tgtEl>
                                          <p:spTgt spid="47208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72080"/>
                                        </p:tgtEl>
                                        <p:attrNameLst>
                                          <p:attrName>style.visibility</p:attrName>
                                        </p:attrNameLst>
                                      </p:cBhvr>
                                      <p:to>
                                        <p:strVal val="visible"/>
                                      </p:to>
                                    </p:set>
                                    <p:animEffect transition="in" filter="wipe(down)">
                                      <p:cBhvr>
                                        <p:cTn id="76" dur="1000"/>
                                        <p:tgtEl>
                                          <p:spTgt spid="472080"/>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472089"/>
                                        </p:tgtEl>
                                        <p:attrNameLst>
                                          <p:attrName>style.visibility</p:attrName>
                                        </p:attrNameLst>
                                      </p:cBhvr>
                                      <p:to>
                                        <p:strVal val="visible"/>
                                      </p:to>
                                    </p:set>
                                    <p:animEffect transition="in" filter="wipe(down)">
                                      <p:cBhvr>
                                        <p:cTn id="79" dur="1000"/>
                                        <p:tgtEl>
                                          <p:spTgt spid="472089"/>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472090"/>
                                        </p:tgtEl>
                                        <p:attrNameLst>
                                          <p:attrName>style.visibility</p:attrName>
                                        </p:attrNameLst>
                                      </p:cBhvr>
                                      <p:to>
                                        <p:strVal val="visible"/>
                                      </p:to>
                                    </p:set>
                                    <p:animEffect transition="in" filter="wipe(down)">
                                      <p:cBhvr>
                                        <p:cTn id="82" dur="1000"/>
                                        <p:tgtEl>
                                          <p:spTgt spid="472090"/>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472094"/>
                                        </p:tgtEl>
                                        <p:attrNameLst>
                                          <p:attrName>style.visibility</p:attrName>
                                        </p:attrNameLst>
                                      </p:cBhvr>
                                      <p:to>
                                        <p:strVal val="visible"/>
                                      </p:to>
                                    </p:set>
                                    <p:animEffect transition="in" filter="wipe(down)">
                                      <p:cBhvr>
                                        <p:cTn id="85" dur="1000"/>
                                        <p:tgtEl>
                                          <p:spTgt spid="47209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472095"/>
                                        </p:tgtEl>
                                        <p:attrNameLst>
                                          <p:attrName>style.visibility</p:attrName>
                                        </p:attrNameLst>
                                      </p:cBhvr>
                                      <p:to>
                                        <p:strVal val="visible"/>
                                      </p:to>
                                    </p:set>
                                    <p:animEffect transition="in" filter="wipe(down)">
                                      <p:cBhvr>
                                        <p:cTn id="88" dur="1000"/>
                                        <p:tgtEl>
                                          <p:spTgt spid="472095"/>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472097"/>
                                        </p:tgtEl>
                                        <p:attrNameLst>
                                          <p:attrName>style.visibility</p:attrName>
                                        </p:attrNameLst>
                                      </p:cBhvr>
                                      <p:to>
                                        <p:strVal val="visible"/>
                                      </p:to>
                                    </p:set>
                                    <p:animEffect transition="in" filter="wipe(down)">
                                      <p:cBhvr>
                                        <p:cTn id="91" dur="1000"/>
                                        <p:tgtEl>
                                          <p:spTgt spid="472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8" grpId="0" animBg="1"/>
      <p:bldP spid="472069" grpId="0" animBg="1"/>
      <p:bldP spid="472070" grpId="0" animBg="1"/>
      <p:bldP spid="472071" grpId="0" animBg="1"/>
      <p:bldP spid="472072" grpId="0" animBg="1"/>
      <p:bldP spid="472073" grpId="0" animBg="1"/>
      <p:bldP spid="472074" grpId="0" animBg="1"/>
      <p:bldP spid="472075" grpId="0" animBg="1"/>
      <p:bldP spid="472076" grpId="0" animBg="1"/>
      <p:bldP spid="472077" grpId="0" animBg="1"/>
      <p:bldP spid="472078" grpId="0" animBg="1"/>
      <p:bldP spid="472079" grpId="0" animBg="1"/>
      <p:bldP spid="472080" grpId="0" animBg="1"/>
      <p:bldP spid="472081" grpId="0" animBg="1"/>
      <p:bldP spid="472082" grpId="0" animBg="1"/>
      <p:bldP spid="472083" grpId="0" animBg="1"/>
      <p:bldP spid="472084" grpId="0" animBg="1"/>
      <p:bldP spid="472085" grpId="0" animBg="1"/>
      <p:bldP spid="472086" grpId="0" animBg="1"/>
      <p:bldP spid="472087" grpId="0" animBg="1"/>
      <p:bldP spid="472088" grpId="0" animBg="1"/>
      <p:bldP spid="472089" grpId="0" animBg="1"/>
      <p:bldP spid="472090" grpId="0" animBg="1"/>
      <p:bldP spid="472091" grpId="0" animBg="1"/>
      <p:bldP spid="472092" grpId="0" animBg="1"/>
      <p:bldP spid="472093" grpId="0" animBg="1"/>
      <p:bldP spid="472094" grpId="0" animBg="1"/>
      <p:bldP spid="472095" grpId="0" animBg="1"/>
      <p:bldP spid="47209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609600"/>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chemeClr val="accent2"/>
                </a:solidFill>
                <a:latin typeface="Arial Narrow" pitchFamily="34" charset="0"/>
              </a:rPr>
              <a:t>Stable Atmosphere</a:t>
            </a:r>
          </a:p>
        </p:txBody>
      </p:sp>
      <p:sp>
        <p:nvSpPr>
          <p:cNvPr id="25603" name="Text Box 5"/>
          <p:cNvSpPr txBox="1">
            <a:spLocks noChangeArrowheads="1"/>
          </p:cNvSpPr>
          <p:nvPr/>
        </p:nvSpPr>
        <p:spPr bwMode="auto">
          <a:xfrm>
            <a:off x="441325" y="1274763"/>
            <a:ext cx="1841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3600" b="1">
              <a:latin typeface="Arial Narrow" pitchFamily="34" charset="0"/>
            </a:endParaRPr>
          </a:p>
        </p:txBody>
      </p:sp>
      <p:sp>
        <p:nvSpPr>
          <p:cNvPr id="451590" name="Text Box 6"/>
          <p:cNvSpPr txBox="1">
            <a:spLocks noChangeArrowheads="1"/>
          </p:cNvSpPr>
          <p:nvPr/>
        </p:nvSpPr>
        <p:spPr bwMode="auto">
          <a:xfrm>
            <a:off x="0" y="4968875"/>
            <a:ext cx="91440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Air parcels displaced upward (downward) will </a:t>
            </a:r>
          </a:p>
          <a:p>
            <a:pPr algn="ctr" eaLnBrk="1" hangingPunct="1">
              <a:spcBef>
                <a:spcPct val="0"/>
              </a:spcBef>
              <a:buFontTx/>
              <a:buNone/>
            </a:pPr>
            <a:r>
              <a:rPr lang="en-US" altLang="en-US" b="1">
                <a:latin typeface="Arial Narrow" pitchFamily="34" charset="0"/>
              </a:rPr>
              <a:t>eventually return to their level of origin.  </a:t>
            </a:r>
          </a:p>
        </p:txBody>
      </p:sp>
      <p:pic>
        <p:nvPicPr>
          <p:cNvPr id="25605" name="Picture 10" descr="Air Parcel 2"/>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209800" y="2424113"/>
            <a:ext cx="1306513" cy="1371600"/>
          </a:xfrm>
          <a:noFill/>
        </p:spPr>
      </p:pic>
      <p:sp>
        <p:nvSpPr>
          <p:cNvPr id="451595" name="AutoShape 11"/>
          <p:cNvSpPr>
            <a:spLocks noChangeArrowheads="1"/>
          </p:cNvSpPr>
          <p:nvPr/>
        </p:nvSpPr>
        <p:spPr bwMode="auto">
          <a:xfrm>
            <a:off x="3124200" y="1387475"/>
            <a:ext cx="2743200" cy="1371600"/>
          </a:xfrm>
          <a:custGeom>
            <a:avLst/>
            <a:gdLst>
              <a:gd name="T0" fmla="*/ 152322276 w 21600"/>
              <a:gd name="T1" fmla="*/ 342710 h 21600"/>
              <a:gd name="T2" fmla="*/ 22016085 w 21600"/>
              <a:gd name="T3" fmla="*/ 43104753 h 21600"/>
              <a:gd name="T4" fmla="*/ 157854523 w 21600"/>
              <a:gd name="T5" fmla="*/ 11266107 h 21600"/>
              <a:gd name="T6" fmla="*/ 384418586 w 21600"/>
              <a:gd name="T7" fmla="*/ 29378974 h 21600"/>
              <a:gd name="T8" fmla="*/ 338176743 w 21600"/>
              <a:gd name="T9" fmla="*/ 49475708 h 21600"/>
              <a:gd name="T10" fmla="*/ 257789807 w 21600"/>
              <a:gd name="T11" fmla="*/ 3791121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590" y="8700"/>
                </a:moveTo>
                <a:cubicBezTo>
                  <a:pt x="17641" y="5178"/>
                  <a:pt x="14447" y="2731"/>
                  <a:pt x="10800" y="2731"/>
                </a:cubicBezTo>
                <a:cubicBezTo>
                  <a:pt x="6380" y="2730"/>
                  <a:pt x="2782" y="6286"/>
                  <a:pt x="2731" y="10706"/>
                </a:cubicBezTo>
                <a:lnTo>
                  <a:pt x="0" y="10674"/>
                </a:lnTo>
                <a:cubicBezTo>
                  <a:pt x="69" y="4759"/>
                  <a:pt x="4884" y="-1"/>
                  <a:pt x="10800" y="0"/>
                </a:cubicBezTo>
                <a:cubicBezTo>
                  <a:pt x="15682" y="0"/>
                  <a:pt x="19957" y="3275"/>
                  <a:pt x="21227" y="7989"/>
                </a:cubicBezTo>
                <a:lnTo>
                  <a:pt x="23834" y="7286"/>
                </a:lnTo>
                <a:lnTo>
                  <a:pt x="20967" y="12270"/>
                </a:lnTo>
                <a:lnTo>
                  <a:pt x="15983" y="9402"/>
                </a:lnTo>
                <a:lnTo>
                  <a:pt x="18590" y="87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nchor="ctr"/>
          <a:lstStyle/>
          <a:p>
            <a:endParaRPr lang="en-US"/>
          </a:p>
        </p:txBody>
      </p:sp>
      <p:pic>
        <p:nvPicPr>
          <p:cNvPr id="451596" name="Picture 12" descr="Air Parcel 2"/>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410200" y="2424113"/>
            <a:ext cx="1306513" cy="1371600"/>
          </a:xfrm>
          <a:noFill/>
        </p:spPr>
      </p:pic>
      <p:sp>
        <p:nvSpPr>
          <p:cNvPr id="451599" name="AutoShape 15"/>
          <p:cNvSpPr>
            <a:spLocks noChangeArrowheads="1"/>
          </p:cNvSpPr>
          <p:nvPr/>
        </p:nvSpPr>
        <p:spPr bwMode="auto">
          <a:xfrm flipV="1">
            <a:off x="3124200" y="2987675"/>
            <a:ext cx="2743200" cy="1676400"/>
          </a:xfrm>
          <a:custGeom>
            <a:avLst/>
            <a:gdLst>
              <a:gd name="T0" fmla="*/ 147096480 w 21600"/>
              <a:gd name="T1" fmla="*/ 789072 h 21600"/>
              <a:gd name="T2" fmla="*/ 19564477 w 21600"/>
              <a:gd name="T3" fmla="*/ 65902932 h 21600"/>
              <a:gd name="T4" fmla="*/ 153177113 w 21600"/>
              <a:gd name="T5" fmla="*/ 15209294 h 21600"/>
              <a:gd name="T6" fmla="*/ 382370203 w 21600"/>
              <a:gd name="T7" fmla="*/ 41218718 h 21600"/>
              <a:gd name="T8" fmla="*/ 340515448 w 21600"/>
              <a:gd name="T9" fmla="*/ 70655448 h 21600"/>
              <a:gd name="T10" fmla="*/ 261709154 w 21600"/>
              <a:gd name="T11" fmla="*/ 550305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808" y="8345"/>
                </a:moveTo>
                <a:cubicBezTo>
                  <a:pt x="17729" y="4826"/>
                  <a:pt x="14480" y="2424"/>
                  <a:pt x="10800" y="2424"/>
                </a:cubicBezTo>
                <a:cubicBezTo>
                  <a:pt x="6174" y="2424"/>
                  <a:pt x="2424" y="6174"/>
                  <a:pt x="2424" y="10800"/>
                </a:cubicBezTo>
                <a:cubicBezTo>
                  <a:pt x="2423" y="10841"/>
                  <a:pt x="2424" y="10882"/>
                  <a:pt x="2424" y="10923"/>
                </a:cubicBezTo>
                <a:lnTo>
                  <a:pt x="1" y="10959"/>
                </a:lnTo>
                <a:cubicBezTo>
                  <a:pt x="0" y="10906"/>
                  <a:pt x="0" y="10853"/>
                  <a:pt x="0" y="10800"/>
                </a:cubicBezTo>
                <a:cubicBezTo>
                  <a:pt x="0" y="4835"/>
                  <a:pt x="4835" y="0"/>
                  <a:pt x="10800" y="0"/>
                </a:cubicBezTo>
                <a:cubicBezTo>
                  <a:pt x="15545" y="-1"/>
                  <a:pt x="19735" y="3097"/>
                  <a:pt x="21125" y="7634"/>
                </a:cubicBezTo>
                <a:lnTo>
                  <a:pt x="23707" y="6843"/>
                </a:lnTo>
                <a:lnTo>
                  <a:pt x="21112" y="11730"/>
                </a:lnTo>
                <a:lnTo>
                  <a:pt x="16226" y="9136"/>
                </a:lnTo>
                <a:lnTo>
                  <a:pt x="18808" y="8345"/>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rot="10800000" wrap="none" anchor="ctr"/>
          <a:lstStyle/>
          <a:p>
            <a:endParaRPr lang="en-US"/>
          </a:p>
        </p:txBody>
      </p:sp>
      <p:sp>
        <p:nvSpPr>
          <p:cNvPr id="451600" name="Text Box 16"/>
          <p:cNvSpPr txBox="1">
            <a:spLocks noChangeArrowheads="1"/>
          </p:cNvSpPr>
          <p:nvPr/>
        </p:nvSpPr>
        <p:spPr bwMode="auto">
          <a:xfrm>
            <a:off x="3810000" y="2530475"/>
            <a:ext cx="1360488"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latin typeface="Arial Narrow" pitchFamily="34" charset="0"/>
              </a:rPr>
              <a:t>Level of</a:t>
            </a:r>
          </a:p>
          <a:p>
            <a:pPr algn="ctr" eaLnBrk="1" hangingPunct="1">
              <a:spcBef>
                <a:spcPct val="0"/>
              </a:spcBef>
              <a:buFontTx/>
              <a:buNone/>
            </a:pPr>
            <a:r>
              <a:rPr lang="en-US" altLang="en-US" sz="2800" b="1">
                <a:latin typeface="Arial Narrow" pitchFamily="34" charset="0"/>
              </a:rPr>
              <a:t>Origin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51590"/>
                                        </p:tgtEl>
                                        <p:attrNameLst>
                                          <p:attrName>style.visibility</p:attrName>
                                        </p:attrNameLst>
                                      </p:cBhvr>
                                      <p:to>
                                        <p:strVal val="visible"/>
                                      </p:to>
                                    </p:set>
                                    <p:animEffect transition="in" filter="dissolve">
                                      <p:cBhvr>
                                        <p:cTn id="7" dur="500"/>
                                        <p:tgtEl>
                                          <p:spTgt spid="451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1600"/>
                                        </p:tgtEl>
                                        <p:attrNameLst>
                                          <p:attrName>style.visibility</p:attrName>
                                        </p:attrNameLst>
                                      </p:cBhvr>
                                      <p:to>
                                        <p:strVal val="visible"/>
                                      </p:to>
                                    </p:set>
                                    <p:animEffect transition="in" filter="wipe(left)">
                                      <p:cBhvr>
                                        <p:cTn id="12" dur="500"/>
                                        <p:tgtEl>
                                          <p:spTgt spid="45160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51595"/>
                                        </p:tgtEl>
                                        <p:attrNameLst>
                                          <p:attrName>style.visibility</p:attrName>
                                        </p:attrNameLst>
                                      </p:cBhvr>
                                      <p:to>
                                        <p:strVal val="visible"/>
                                      </p:to>
                                    </p:set>
                                    <p:animEffect transition="in" filter="wipe(left)">
                                      <p:cBhvr>
                                        <p:cTn id="15" dur="500"/>
                                        <p:tgtEl>
                                          <p:spTgt spid="45159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51599"/>
                                        </p:tgtEl>
                                        <p:attrNameLst>
                                          <p:attrName>style.visibility</p:attrName>
                                        </p:attrNameLst>
                                      </p:cBhvr>
                                      <p:to>
                                        <p:strVal val="visible"/>
                                      </p:to>
                                    </p:set>
                                    <p:animEffect transition="in" filter="wipe(left)">
                                      <p:cBhvr>
                                        <p:cTn id="18" dur="500"/>
                                        <p:tgtEl>
                                          <p:spTgt spid="451599"/>
                                        </p:tgtEl>
                                      </p:cBhvr>
                                    </p:animEffect>
                                  </p:childTnLst>
                                </p:cTn>
                              </p:par>
                            </p:childTnLst>
                          </p:cTn>
                        </p:par>
                        <p:par>
                          <p:cTn id="19" fill="hold" nodeType="afterGroup">
                            <p:stCondLst>
                              <p:cond delay="500"/>
                            </p:stCondLst>
                            <p:childTnLst>
                              <p:par>
                                <p:cTn id="20" presetID="9" presetClass="entr" presetSubtype="0" fill="hold" nodeType="afterEffect">
                                  <p:stCondLst>
                                    <p:cond delay="0"/>
                                  </p:stCondLst>
                                  <p:childTnLst>
                                    <p:set>
                                      <p:cBhvr>
                                        <p:cTn id="21" dur="1" fill="hold">
                                          <p:stCondLst>
                                            <p:cond delay="0"/>
                                          </p:stCondLst>
                                        </p:cTn>
                                        <p:tgtEl>
                                          <p:spTgt spid="451596"/>
                                        </p:tgtEl>
                                        <p:attrNameLst>
                                          <p:attrName>style.visibility</p:attrName>
                                        </p:attrNameLst>
                                      </p:cBhvr>
                                      <p:to>
                                        <p:strVal val="visible"/>
                                      </p:to>
                                    </p:set>
                                    <p:animEffect transition="in" filter="dissolve">
                                      <p:cBhvr>
                                        <p:cTn id="22" dur="500"/>
                                        <p:tgtEl>
                                          <p:spTgt spid="451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90" grpId="0"/>
      <p:bldP spid="451595" grpId="0" animBg="1"/>
      <p:bldP spid="451599" grpId="0" animBg="1"/>
      <p:bldP spid="45160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
          <p:cNvSpPr txBox="1">
            <a:spLocks noChangeArrowheads="1"/>
          </p:cNvSpPr>
          <p:nvPr/>
        </p:nvSpPr>
        <p:spPr bwMode="auto">
          <a:xfrm>
            <a:off x="5257800" y="1662113"/>
            <a:ext cx="3886200" cy="265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accent2"/>
                </a:solidFill>
                <a:latin typeface="Arial Narrow" pitchFamily="34" charset="0"/>
              </a:rPr>
              <a:t>Stable Atmosphere</a:t>
            </a:r>
            <a:r>
              <a:rPr lang="en-US" altLang="en-US" sz="3600" b="1">
                <a:latin typeface="Arial Narrow" pitchFamily="34" charset="0"/>
              </a:rPr>
              <a:t> </a:t>
            </a:r>
          </a:p>
          <a:p>
            <a:pPr algn="ctr" eaLnBrk="1" hangingPunct="1">
              <a:spcBef>
                <a:spcPct val="0"/>
              </a:spcBef>
              <a:buFontTx/>
              <a:buNone/>
            </a:pPr>
            <a:endParaRPr lang="en-US" altLang="en-US" sz="3600" b="1">
              <a:latin typeface="Arial Narrow" pitchFamily="34" charset="0"/>
            </a:endParaRPr>
          </a:p>
          <a:p>
            <a:pPr algn="ctr" eaLnBrk="1" hangingPunct="1">
              <a:spcBef>
                <a:spcPct val="0"/>
              </a:spcBef>
              <a:buFontTx/>
              <a:buNone/>
            </a:pPr>
            <a:r>
              <a:rPr lang="en-US" altLang="en-US" b="1">
                <a:latin typeface="Arial Narrow" pitchFamily="34" charset="0"/>
              </a:rPr>
              <a:t>Light winds and poor smoke dispersal from poor vertical mixing </a:t>
            </a:r>
          </a:p>
        </p:txBody>
      </p:sp>
      <p:pic>
        <p:nvPicPr>
          <p:cNvPr id="26627" name="Picture 12" descr="Smoke trapped in the Valley"/>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533400"/>
            <a:ext cx="4943475" cy="5791200"/>
          </a:xfrm>
          <a:effectLst>
            <a:outerShdw dist="107763" dir="2700000" algn="ctr" rotWithShape="0">
              <a:schemeClr val="tx1"/>
            </a:outerShdw>
          </a:effectLst>
        </p:spPr>
      </p:pic>
      <p:sp>
        <p:nvSpPr>
          <p:cNvPr id="26628" name="Text Box 13"/>
          <p:cNvSpPr txBox="1">
            <a:spLocks noChangeArrowheads="1"/>
          </p:cNvSpPr>
          <p:nvPr/>
        </p:nvSpPr>
        <p:spPr bwMode="auto">
          <a:xfrm>
            <a:off x="446088" y="2743200"/>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trapped smoke </a:t>
            </a:r>
          </a:p>
          <a:p>
            <a:pPr algn="ctr" eaLnBrk="1" hangingPunct="1">
              <a:spcBef>
                <a:spcPct val="0"/>
              </a:spcBef>
              <a:buFontTx/>
              <a:buNone/>
            </a:pPr>
            <a:r>
              <a:rPr lang="en-US" altLang="en-US" sz="2400"/>
              <a:t>and haze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Wave Cloud over Spanish Peaks 2"/>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4800" y="609600"/>
            <a:ext cx="5562600" cy="5562600"/>
          </a:xfrm>
          <a:noFill/>
          <a:ln w="76200">
            <a:solidFill>
              <a:srgbClr val="000000"/>
            </a:solidFill>
            <a:miter lim="800000"/>
            <a:headEnd/>
            <a:tailEnd/>
          </a:ln>
        </p:spPr>
      </p:pic>
      <p:sp>
        <p:nvSpPr>
          <p:cNvPr id="325653" name="Freeform 21"/>
          <p:cNvSpPr>
            <a:spLocks/>
          </p:cNvSpPr>
          <p:nvPr/>
        </p:nvSpPr>
        <p:spPr bwMode="auto">
          <a:xfrm>
            <a:off x="457200" y="3429000"/>
            <a:ext cx="5257800" cy="927100"/>
          </a:xfrm>
          <a:custGeom>
            <a:avLst/>
            <a:gdLst>
              <a:gd name="T0" fmla="*/ 0 w 3312"/>
              <a:gd name="T1" fmla="*/ 440 h 584"/>
              <a:gd name="T2" fmla="*/ 288 w 3312"/>
              <a:gd name="T3" fmla="*/ 392 h 584"/>
              <a:gd name="T4" fmla="*/ 624 w 3312"/>
              <a:gd name="T5" fmla="*/ 248 h 584"/>
              <a:gd name="T6" fmla="*/ 1008 w 3312"/>
              <a:gd name="T7" fmla="*/ 56 h 584"/>
              <a:gd name="T8" fmla="*/ 1248 w 3312"/>
              <a:gd name="T9" fmla="*/ 8 h 584"/>
              <a:gd name="T10" fmla="*/ 1536 w 3312"/>
              <a:gd name="T11" fmla="*/ 8 h 584"/>
              <a:gd name="T12" fmla="*/ 1728 w 3312"/>
              <a:gd name="T13" fmla="*/ 56 h 584"/>
              <a:gd name="T14" fmla="*/ 1968 w 3312"/>
              <a:gd name="T15" fmla="*/ 152 h 584"/>
              <a:gd name="T16" fmla="*/ 2304 w 3312"/>
              <a:gd name="T17" fmla="*/ 296 h 584"/>
              <a:gd name="T18" fmla="*/ 2496 w 3312"/>
              <a:gd name="T19" fmla="*/ 296 h 584"/>
              <a:gd name="T20" fmla="*/ 2784 w 3312"/>
              <a:gd name="T21" fmla="*/ 296 h 584"/>
              <a:gd name="T22" fmla="*/ 2928 w 3312"/>
              <a:gd name="T23" fmla="*/ 392 h 584"/>
              <a:gd name="T24" fmla="*/ 3216 w 3312"/>
              <a:gd name="T25" fmla="*/ 536 h 584"/>
              <a:gd name="T26" fmla="*/ 3312 w 3312"/>
              <a:gd name="T27" fmla="*/ 584 h 5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12" h="584">
                <a:moveTo>
                  <a:pt x="0" y="440"/>
                </a:moveTo>
                <a:cubicBezTo>
                  <a:pt x="92" y="432"/>
                  <a:pt x="184" y="424"/>
                  <a:pt x="288" y="392"/>
                </a:cubicBezTo>
                <a:cubicBezTo>
                  <a:pt x="392" y="360"/>
                  <a:pt x="504" y="304"/>
                  <a:pt x="624" y="248"/>
                </a:cubicBezTo>
                <a:cubicBezTo>
                  <a:pt x="744" y="192"/>
                  <a:pt x="904" y="96"/>
                  <a:pt x="1008" y="56"/>
                </a:cubicBezTo>
                <a:cubicBezTo>
                  <a:pt x="1112" y="16"/>
                  <a:pt x="1160" y="16"/>
                  <a:pt x="1248" y="8"/>
                </a:cubicBezTo>
                <a:cubicBezTo>
                  <a:pt x="1336" y="0"/>
                  <a:pt x="1456" y="0"/>
                  <a:pt x="1536" y="8"/>
                </a:cubicBezTo>
                <a:cubicBezTo>
                  <a:pt x="1616" y="16"/>
                  <a:pt x="1656" y="32"/>
                  <a:pt x="1728" y="56"/>
                </a:cubicBezTo>
                <a:cubicBezTo>
                  <a:pt x="1800" y="80"/>
                  <a:pt x="1872" y="112"/>
                  <a:pt x="1968" y="152"/>
                </a:cubicBezTo>
                <a:cubicBezTo>
                  <a:pt x="2064" y="192"/>
                  <a:pt x="2216" y="272"/>
                  <a:pt x="2304" y="296"/>
                </a:cubicBezTo>
                <a:cubicBezTo>
                  <a:pt x="2392" y="320"/>
                  <a:pt x="2416" y="296"/>
                  <a:pt x="2496" y="296"/>
                </a:cubicBezTo>
                <a:cubicBezTo>
                  <a:pt x="2576" y="296"/>
                  <a:pt x="2712" y="280"/>
                  <a:pt x="2784" y="296"/>
                </a:cubicBezTo>
                <a:cubicBezTo>
                  <a:pt x="2856" y="312"/>
                  <a:pt x="2856" y="352"/>
                  <a:pt x="2928" y="392"/>
                </a:cubicBezTo>
                <a:cubicBezTo>
                  <a:pt x="3000" y="432"/>
                  <a:pt x="3152" y="504"/>
                  <a:pt x="3216" y="536"/>
                </a:cubicBezTo>
                <a:cubicBezTo>
                  <a:pt x="3280" y="568"/>
                  <a:pt x="3296" y="576"/>
                  <a:pt x="3312" y="584"/>
                </a:cubicBezTo>
              </a:path>
            </a:pathLst>
          </a:custGeom>
          <a:noFill/>
          <a:ln w="76200" cmpd="sng">
            <a:solidFill>
              <a:srgbClr val="0000B6"/>
            </a:solidFill>
            <a:round/>
            <a:headEnd/>
            <a:tailEnd/>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55" name="Freeform 23"/>
          <p:cNvSpPr>
            <a:spLocks/>
          </p:cNvSpPr>
          <p:nvPr/>
        </p:nvSpPr>
        <p:spPr bwMode="auto">
          <a:xfrm>
            <a:off x="457200" y="3200400"/>
            <a:ext cx="5334000" cy="850900"/>
          </a:xfrm>
          <a:custGeom>
            <a:avLst/>
            <a:gdLst>
              <a:gd name="T0" fmla="*/ 0 w 3360"/>
              <a:gd name="T1" fmla="*/ 344 h 536"/>
              <a:gd name="T2" fmla="*/ 192 w 3360"/>
              <a:gd name="T3" fmla="*/ 344 h 536"/>
              <a:gd name="T4" fmla="*/ 720 w 3360"/>
              <a:gd name="T5" fmla="*/ 152 h 536"/>
              <a:gd name="T6" fmla="*/ 1008 w 3360"/>
              <a:gd name="T7" fmla="*/ 56 h 536"/>
              <a:gd name="T8" fmla="*/ 1200 w 3360"/>
              <a:gd name="T9" fmla="*/ 8 h 536"/>
              <a:gd name="T10" fmla="*/ 1344 w 3360"/>
              <a:gd name="T11" fmla="*/ 8 h 536"/>
              <a:gd name="T12" fmla="*/ 1488 w 3360"/>
              <a:gd name="T13" fmla="*/ 8 h 536"/>
              <a:gd name="T14" fmla="*/ 1728 w 3360"/>
              <a:gd name="T15" fmla="*/ 56 h 536"/>
              <a:gd name="T16" fmla="*/ 1872 w 3360"/>
              <a:gd name="T17" fmla="*/ 104 h 536"/>
              <a:gd name="T18" fmla="*/ 2208 w 3360"/>
              <a:gd name="T19" fmla="*/ 200 h 536"/>
              <a:gd name="T20" fmla="*/ 2304 w 3360"/>
              <a:gd name="T21" fmla="*/ 248 h 536"/>
              <a:gd name="T22" fmla="*/ 2592 w 3360"/>
              <a:gd name="T23" fmla="*/ 248 h 536"/>
              <a:gd name="T24" fmla="*/ 2880 w 3360"/>
              <a:gd name="T25" fmla="*/ 248 h 536"/>
              <a:gd name="T26" fmla="*/ 3024 w 3360"/>
              <a:gd name="T27" fmla="*/ 344 h 536"/>
              <a:gd name="T28" fmla="*/ 3120 w 3360"/>
              <a:gd name="T29" fmla="*/ 440 h 536"/>
              <a:gd name="T30" fmla="*/ 3360 w 3360"/>
              <a:gd name="T31" fmla="*/ 536 h 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60" h="536">
                <a:moveTo>
                  <a:pt x="0" y="344"/>
                </a:moveTo>
                <a:cubicBezTo>
                  <a:pt x="36" y="360"/>
                  <a:pt x="72" y="376"/>
                  <a:pt x="192" y="344"/>
                </a:cubicBezTo>
                <a:cubicBezTo>
                  <a:pt x="312" y="312"/>
                  <a:pt x="584" y="200"/>
                  <a:pt x="720" y="152"/>
                </a:cubicBezTo>
                <a:cubicBezTo>
                  <a:pt x="856" y="104"/>
                  <a:pt x="928" y="80"/>
                  <a:pt x="1008" y="56"/>
                </a:cubicBezTo>
                <a:cubicBezTo>
                  <a:pt x="1088" y="32"/>
                  <a:pt x="1144" y="16"/>
                  <a:pt x="1200" y="8"/>
                </a:cubicBezTo>
                <a:cubicBezTo>
                  <a:pt x="1256" y="0"/>
                  <a:pt x="1296" y="8"/>
                  <a:pt x="1344" y="8"/>
                </a:cubicBezTo>
                <a:cubicBezTo>
                  <a:pt x="1392" y="8"/>
                  <a:pt x="1424" y="0"/>
                  <a:pt x="1488" y="8"/>
                </a:cubicBezTo>
                <a:cubicBezTo>
                  <a:pt x="1552" y="16"/>
                  <a:pt x="1664" y="40"/>
                  <a:pt x="1728" y="56"/>
                </a:cubicBezTo>
                <a:cubicBezTo>
                  <a:pt x="1792" y="72"/>
                  <a:pt x="1792" y="80"/>
                  <a:pt x="1872" y="104"/>
                </a:cubicBezTo>
                <a:cubicBezTo>
                  <a:pt x="1952" y="128"/>
                  <a:pt x="2136" y="176"/>
                  <a:pt x="2208" y="200"/>
                </a:cubicBezTo>
                <a:cubicBezTo>
                  <a:pt x="2280" y="224"/>
                  <a:pt x="2240" y="240"/>
                  <a:pt x="2304" y="248"/>
                </a:cubicBezTo>
                <a:cubicBezTo>
                  <a:pt x="2368" y="256"/>
                  <a:pt x="2496" y="248"/>
                  <a:pt x="2592" y="248"/>
                </a:cubicBezTo>
                <a:cubicBezTo>
                  <a:pt x="2688" y="248"/>
                  <a:pt x="2808" y="232"/>
                  <a:pt x="2880" y="248"/>
                </a:cubicBezTo>
                <a:cubicBezTo>
                  <a:pt x="2952" y="264"/>
                  <a:pt x="2984" y="312"/>
                  <a:pt x="3024" y="344"/>
                </a:cubicBezTo>
                <a:cubicBezTo>
                  <a:pt x="3064" y="376"/>
                  <a:pt x="3064" y="408"/>
                  <a:pt x="3120" y="440"/>
                </a:cubicBezTo>
                <a:cubicBezTo>
                  <a:pt x="3176" y="472"/>
                  <a:pt x="3320" y="528"/>
                  <a:pt x="3360" y="536"/>
                </a:cubicBezTo>
              </a:path>
            </a:pathLst>
          </a:custGeom>
          <a:noFill/>
          <a:ln w="76200" cmpd="sng">
            <a:solidFill>
              <a:srgbClr val="0000B6"/>
            </a:solidFill>
            <a:round/>
            <a:headEnd/>
            <a:tailEnd/>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57" name="Freeform 25"/>
          <p:cNvSpPr>
            <a:spLocks/>
          </p:cNvSpPr>
          <p:nvPr/>
        </p:nvSpPr>
        <p:spPr bwMode="auto">
          <a:xfrm>
            <a:off x="457200" y="3022600"/>
            <a:ext cx="5257800" cy="635000"/>
          </a:xfrm>
          <a:custGeom>
            <a:avLst/>
            <a:gdLst>
              <a:gd name="T0" fmla="*/ 0 w 3312"/>
              <a:gd name="T1" fmla="*/ 208 h 400"/>
              <a:gd name="T2" fmla="*/ 144 w 3312"/>
              <a:gd name="T3" fmla="*/ 208 h 400"/>
              <a:gd name="T4" fmla="*/ 576 w 3312"/>
              <a:gd name="T5" fmla="*/ 112 h 400"/>
              <a:gd name="T6" fmla="*/ 816 w 3312"/>
              <a:gd name="T7" fmla="*/ 64 h 400"/>
              <a:gd name="T8" fmla="*/ 1104 w 3312"/>
              <a:gd name="T9" fmla="*/ 16 h 400"/>
              <a:gd name="T10" fmla="*/ 1344 w 3312"/>
              <a:gd name="T11" fmla="*/ 16 h 400"/>
              <a:gd name="T12" fmla="*/ 1632 w 3312"/>
              <a:gd name="T13" fmla="*/ 16 h 400"/>
              <a:gd name="T14" fmla="*/ 2016 w 3312"/>
              <a:gd name="T15" fmla="*/ 112 h 400"/>
              <a:gd name="T16" fmla="*/ 2256 w 3312"/>
              <a:gd name="T17" fmla="*/ 160 h 400"/>
              <a:gd name="T18" fmla="*/ 2496 w 3312"/>
              <a:gd name="T19" fmla="*/ 208 h 400"/>
              <a:gd name="T20" fmla="*/ 2736 w 3312"/>
              <a:gd name="T21" fmla="*/ 208 h 400"/>
              <a:gd name="T22" fmla="*/ 2976 w 3312"/>
              <a:gd name="T23" fmla="*/ 208 h 400"/>
              <a:gd name="T24" fmla="*/ 3216 w 3312"/>
              <a:gd name="T25" fmla="*/ 352 h 400"/>
              <a:gd name="T26" fmla="*/ 3312 w 3312"/>
              <a:gd name="T27" fmla="*/ 400 h 4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12" h="400">
                <a:moveTo>
                  <a:pt x="0" y="208"/>
                </a:moveTo>
                <a:cubicBezTo>
                  <a:pt x="24" y="216"/>
                  <a:pt x="48" y="224"/>
                  <a:pt x="144" y="208"/>
                </a:cubicBezTo>
                <a:cubicBezTo>
                  <a:pt x="240" y="192"/>
                  <a:pt x="464" y="136"/>
                  <a:pt x="576" y="112"/>
                </a:cubicBezTo>
                <a:cubicBezTo>
                  <a:pt x="688" y="88"/>
                  <a:pt x="728" y="80"/>
                  <a:pt x="816" y="64"/>
                </a:cubicBezTo>
                <a:cubicBezTo>
                  <a:pt x="904" y="48"/>
                  <a:pt x="1016" y="24"/>
                  <a:pt x="1104" y="16"/>
                </a:cubicBezTo>
                <a:cubicBezTo>
                  <a:pt x="1192" y="8"/>
                  <a:pt x="1256" y="16"/>
                  <a:pt x="1344" y="16"/>
                </a:cubicBezTo>
                <a:cubicBezTo>
                  <a:pt x="1432" y="16"/>
                  <a:pt x="1520" y="0"/>
                  <a:pt x="1632" y="16"/>
                </a:cubicBezTo>
                <a:cubicBezTo>
                  <a:pt x="1744" y="32"/>
                  <a:pt x="1912" y="88"/>
                  <a:pt x="2016" y="112"/>
                </a:cubicBezTo>
                <a:cubicBezTo>
                  <a:pt x="2120" y="136"/>
                  <a:pt x="2176" y="144"/>
                  <a:pt x="2256" y="160"/>
                </a:cubicBezTo>
                <a:cubicBezTo>
                  <a:pt x="2336" y="176"/>
                  <a:pt x="2416" y="200"/>
                  <a:pt x="2496" y="208"/>
                </a:cubicBezTo>
                <a:cubicBezTo>
                  <a:pt x="2576" y="216"/>
                  <a:pt x="2656" y="208"/>
                  <a:pt x="2736" y="208"/>
                </a:cubicBezTo>
                <a:cubicBezTo>
                  <a:pt x="2816" y="208"/>
                  <a:pt x="2896" y="184"/>
                  <a:pt x="2976" y="208"/>
                </a:cubicBezTo>
                <a:cubicBezTo>
                  <a:pt x="3056" y="232"/>
                  <a:pt x="3160" y="320"/>
                  <a:pt x="3216" y="352"/>
                </a:cubicBezTo>
                <a:cubicBezTo>
                  <a:pt x="3272" y="384"/>
                  <a:pt x="3296" y="392"/>
                  <a:pt x="3312" y="400"/>
                </a:cubicBezTo>
              </a:path>
            </a:pathLst>
          </a:custGeom>
          <a:noFill/>
          <a:ln w="76200" cmpd="sng">
            <a:solidFill>
              <a:srgbClr val="0000B6"/>
            </a:solidFill>
            <a:round/>
            <a:headEnd/>
            <a:tailEnd/>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58" name="Freeform 26"/>
          <p:cNvSpPr>
            <a:spLocks/>
          </p:cNvSpPr>
          <p:nvPr/>
        </p:nvSpPr>
        <p:spPr bwMode="auto">
          <a:xfrm>
            <a:off x="457200" y="2641600"/>
            <a:ext cx="5257800" cy="635000"/>
          </a:xfrm>
          <a:custGeom>
            <a:avLst/>
            <a:gdLst>
              <a:gd name="T0" fmla="*/ 0 w 3312"/>
              <a:gd name="T1" fmla="*/ 112 h 400"/>
              <a:gd name="T2" fmla="*/ 336 w 3312"/>
              <a:gd name="T3" fmla="*/ 112 h 400"/>
              <a:gd name="T4" fmla="*/ 528 w 3312"/>
              <a:gd name="T5" fmla="*/ 112 h 400"/>
              <a:gd name="T6" fmla="*/ 912 w 3312"/>
              <a:gd name="T7" fmla="*/ 64 h 400"/>
              <a:gd name="T8" fmla="*/ 1152 w 3312"/>
              <a:gd name="T9" fmla="*/ 16 h 400"/>
              <a:gd name="T10" fmla="*/ 1536 w 3312"/>
              <a:gd name="T11" fmla="*/ 16 h 400"/>
              <a:gd name="T12" fmla="*/ 1728 w 3312"/>
              <a:gd name="T13" fmla="*/ 16 h 400"/>
              <a:gd name="T14" fmla="*/ 2016 w 3312"/>
              <a:gd name="T15" fmla="*/ 112 h 400"/>
              <a:gd name="T16" fmla="*/ 2304 w 3312"/>
              <a:gd name="T17" fmla="*/ 208 h 400"/>
              <a:gd name="T18" fmla="*/ 2544 w 3312"/>
              <a:gd name="T19" fmla="*/ 256 h 400"/>
              <a:gd name="T20" fmla="*/ 2832 w 3312"/>
              <a:gd name="T21" fmla="*/ 256 h 400"/>
              <a:gd name="T22" fmla="*/ 3120 w 3312"/>
              <a:gd name="T23" fmla="*/ 256 h 400"/>
              <a:gd name="T24" fmla="*/ 3264 w 3312"/>
              <a:gd name="T25" fmla="*/ 352 h 400"/>
              <a:gd name="T26" fmla="*/ 3312 w 3312"/>
              <a:gd name="T27" fmla="*/ 400 h 4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12" h="400">
                <a:moveTo>
                  <a:pt x="0" y="112"/>
                </a:moveTo>
                <a:cubicBezTo>
                  <a:pt x="124" y="112"/>
                  <a:pt x="248" y="112"/>
                  <a:pt x="336" y="112"/>
                </a:cubicBezTo>
                <a:cubicBezTo>
                  <a:pt x="424" y="112"/>
                  <a:pt x="432" y="120"/>
                  <a:pt x="528" y="112"/>
                </a:cubicBezTo>
                <a:cubicBezTo>
                  <a:pt x="624" y="104"/>
                  <a:pt x="808" y="80"/>
                  <a:pt x="912" y="64"/>
                </a:cubicBezTo>
                <a:cubicBezTo>
                  <a:pt x="1016" y="48"/>
                  <a:pt x="1048" y="24"/>
                  <a:pt x="1152" y="16"/>
                </a:cubicBezTo>
                <a:cubicBezTo>
                  <a:pt x="1256" y="8"/>
                  <a:pt x="1440" y="16"/>
                  <a:pt x="1536" y="16"/>
                </a:cubicBezTo>
                <a:cubicBezTo>
                  <a:pt x="1632" y="16"/>
                  <a:pt x="1648" y="0"/>
                  <a:pt x="1728" y="16"/>
                </a:cubicBezTo>
                <a:cubicBezTo>
                  <a:pt x="1808" y="32"/>
                  <a:pt x="1920" y="80"/>
                  <a:pt x="2016" y="112"/>
                </a:cubicBezTo>
                <a:cubicBezTo>
                  <a:pt x="2112" y="144"/>
                  <a:pt x="2216" y="184"/>
                  <a:pt x="2304" y="208"/>
                </a:cubicBezTo>
                <a:cubicBezTo>
                  <a:pt x="2392" y="232"/>
                  <a:pt x="2456" y="248"/>
                  <a:pt x="2544" y="256"/>
                </a:cubicBezTo>
                <a:cubicBezTo>
                  <a:pt x="2632" y="264"/>
                  <a:pt x="2736" y="256"/>
                  <a:pt x="2832" y="256"/>
                </a:cubicBezTo>
                <a:cubicBezTo>
                  <a:pt x="2928" y="256"/>
                  <a:pt x="3048" y="240"/>
                  <a:pt x="3120" y="256"/>
                </a:cubicBezTo>
                <a:cubicBezTo>
                  <a:pt x="3192" y="272"/>
                  <a:pt x="3232" y="328"/>
                  <a:pt x="3264" y="352"/>
                </a:cubicBezTo>
                <a:cubicBezTo>
                  <a:pt x="3296" y="376"/>
                  <a:pt x="3304" y="392"/>
                  <a:pt x="3312" y="400"/>
                </a:cubicBezTo>
              </a:path>
            </a:pathLst>
          </a:custGeom>
          <a:noFill/>
          <a:ln w="76200" cmpd="sng">
            <a:solidFill>
              <a:srgbClr val="0000B6"/>
            </a:solidFill>
            <a:round/>
            <a:headEnd/>
            <a:tailEnd/>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59" name="Freeform 27"/>
          <p:cNvSpPr>
            <a:spLocks/>
          </p:cNvSpPr>
          <p:nvPr/>
        </p:nvSpPr>
        <p:spPr bwMode="auto">
          <a:xfrm>
            <a:off x="533400" y="1943100"/>
            <a:ext cx="5181600" cy="800100"/>
          </a:xfrm>
          <a:custGeom>
            <a:avLst/>
            <a:gdLst>
              <a:gd name="T0" fmla="*/ 0 w 3264"/>
              <a:gd name="T1" fmla="*/ 312 h 504"/>
              <a:gd name="T2" fmla="*/ 432 w 3264"/>
              <a:gd name="T3" fmla="*/ 360 h 504"/>
              <a:gd name="T4" fmla="*/ 720 w 3264"/>
              <a:gd name="T5" fmla="*/ 360 h 504"/>
              <a:gd name="T6" fmla="*/ 1008 w 3264"/>
              <a:gd name="T7" fmla="*/ 264 h 504"/>
              <a:gd name="T8" fmla="*/ 1296 w 3264"/>
              <a:gd name="T9" fmla="*/ 72 h 504"/>
              <a:gd name="T10" fmla="*/ 1632 w 3264"/>
              <a:gd name="T11" fmla="*/ 24 h 504"/>
              <a:gd name="T12" fmla="*/ 2016 w 3264"/>
              <a:gd name="T13" fmla="*/ 216 h 504"/>
              <a:gd name="T14" fmla="*/ 2160 w 3264"/>
              <a:gd name="T15" fmla="*/ 312 h 504"/>
              <a:gd name="T16" fmla="*/ 2352 w 3264"/>
              <a:gd name="T17" fmla="*/ 408 h 504"/>
              <a:gd name="T18" fmla="*/ 2736 w 3264"/>
              <a:gd name="T19" fmla="*/ 456 h 504"/>
              <a:gd name="T20" fmla="*/ 3072 w 3264"/>
              <a:gd name="T21" fmla="*/ 456 h 504"/>
              <a:gd name="T22" fmla="*/ 3264 w 3264"/>
              <a:gd name="T23" fmla="*/ 504 h 5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264" h="504">
                <a:moveTo>
                  <a:pt x="0" y="312"/>
                </a:moveTo>
                <a:cubicBezTo>
                  <a:pt x="156" y="332"/>
                  <a:pt x="312" y="352"/>
                  <a:pt x="432" y="360"/>
                </a:cubicBezTo>
                <a:cubicBezTo>
                  <a:pt x="552" y="368"/>
                  <a:pt x="624" y="376"/>
                  <a:pt x="720" y="360"/>
                </a:cubicBezTo>
                <a:cubicBezTo>
                  <a:pt x="816" y="344"/>
                  <a:pt x="912" y="312"/>
                  <a:pt x="1008" y="264"/>
                </a:cubicBezTo>
                <a:cubicBezTo>
                  <a:pt x="1104" y="216"/>
                  <a:pt x="1192" y="112"/>
                  <a:pt x="1296" y="72"/>
                </a:cubicBezTo>
                <a:cubicBezTo>
                  <a:pt x="1400" y="32"/>
                  <a:pt x="1512" y="0"/>
                  <a:pt x="1632" y="24"/>
                </a:cubicBezTo>
                <a:cubicBezTo>
                  <a:pt x="1752" y="48"/>
                  <a:pt x="1928" y="168"/>
                  <a:pt x="2016" y="216"/>
                </a:cubicBezTo>
                <a:cubicBezTo>
                  <a:pt x="2104" y="264"/>
                  <a:pt x="2104" y="280"/>
                  <a:pt x="2160" y="312"/>
                </a:cubicBezTo>
                <a:cubicBezTo>
                  <a:pt x="2216" y="344"/>
                  <a:pt x="2256" y="384"/>
                  <a:pt x="2352" y="408"/>
                </a:cubicBezTo>
                <a:cubicBezTo>
                  <a:pt x="2448" y="432"/>
                  <a:pt x="2616" y="448"/>
                  <a:pt x="2736" y="456"/>
                </a:cubicBezTo>
                <a:cubicBezTo>
                  <a:pt x="2856" y="464"/>
                  <a:pt x="2984" y="448"/>
                  <a:pt x="3072" y="456"/>
                </a:cubicBezTo>
                <a:cubicBezTo>
                  <a:pt x="3160" y="464"/>
                  <a:pt x="3232" y="496"/>
                  <a:pt x="3264" y="504"/>
                </a:cubicBezTo>
              </a:path>
            </a:pathLst>
          </a:custGeom>
          <a:noFill/>
          <a:ln w="76200" cmpd="sng">
            <a:solidFill>
              <a:srgbClr val="0000B6"/>
            </a:solidFill>
            <a:round/>
            <a:headEnd/>
            <a:tailEnd/>
          </a:ln>
          <a:effectLst>
            <a:outerShdw dist="56796" dir="3806097"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60" name="Freeform 28"/>
          <p:cNvSpPr>
            <a:spLocks/>
          </p:cNvSpPr>
          <p:nvPr/>
        </p:nvSpPr>
        <p:spPr bwMode="auto">
          <a:xfrm>
            <a:off x="533400" y="1358900"/>
            <a:ext cx="5181600" cy="939800"/>
          </a:xfrm>
          <a:custGeom>
            <a:avLst/>
            <a:gdLst>
              <a:gd name="T0" fmla="*/ 0 w 3264"/>
              <a:gd name="T1" fmla="*/ 488 h 592"/>
              <a:gd name="T2" fmla="*/ 480 w 3264"/>
              <a:gd name="T3" fmla="*/ 584 h 592"/>
              <a:gd name="T4" fmla="*/ 864 w 3264"/>
              <a:gd name="T5" fmla="*/ 536 h 592"/>
              <a:gd name="T6" fmla="*/ 1200 w 3264"/>
              <a:gd name="T7" fmla="*/ 344 h 592"/>
              <a:gd name="T8" fmla="*/ 1488 w 3264"/>
              <a:gd name="T9" fmla="*/ 152 h 592"/>
              <a:gd name="T10" fmla="*/ 1920 w 3264"/>
              <a:gd name="T11" fmla="*/ 8 h 592"/>
              <a:gd name="T12" fmla="*/ 2304 w 3264"/>
              <a:gd name="T13" fmla="*/ 200 h 592"/>
              <a:gd name="T14" fmla="*/ 2496 w 3264"/>
              <a:gd name="T15" fmla="*/ 440 h 592"/>
              <a:gd name="T16" fmla="*/ 2736 w 3264"/>
              <a:gd name="T17" fmla="*/ 536 h 592"/>
              <a:gd name="T18" fmla="*/ 2928 w 3264"/>
              <a:gd name="T19" fmla="*/ 584 h 592"/>
              <a:gd name="T20" fmla="*/ 3264 w 3264"/>
              <a:gd name="T21" fmla="*/ 584 h 5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64" h="592">
                <a:moveTo>
                  <a:pt x="0" y="488"/>
                </a:moveTo>
                <a:cubicBezTo>
                  <a:pt x="168" y="532"/>
                  <a:pt x="336" y="576"/>
                  <a:pt x="480" y="584"/>
                </a:cubicBezTo>
                <a:cubicBezTo>
                  <a:pt x="624" y="592"/>
                  <a:pt x="744" y="576"/>
                  <a:pt x="864" y="536"/>
                </a:cubicBezTo>
                <a:cubicBezTo>
                  <a:pt x="984" y="496"/>
                  <a:pt x="1096" y="408"/>
                  <a:pt x="1200" y="344"/>
                </a:cubicBezTo>
                <a:cubicBezTo>
                  <a:pt x="1304" y="280"/>
                  <a:pt x="1368" y="208"/>
                  <a:pt x="1488" y="152"/>
                </a:cubicBezTo>
                <a:cubicBezTo>
                  <a:pt x="1608" y="96"/>
                  <a:pt x="1784" y="0"/>
                  <a:pt x="1920" y="8"/>
                </a:cubicBezTo>
                <a:cubicBezTo>
                  <a:pt x="2056" y="16"/>
                  <a:pt x="2208" y="128"/>
                  <a:pt x="2304" y="200"/>
                </a:cubicBezTo>
                <a:cubicBezTo>
                  <a:pt x="2400" y="272"/>
                  <a:pt x="2424" y="384"/>
                  <a:pt x="2496" y="440"/>
                </a:cubicBezTo>
                <a:cubicBezTo>
                  <a:pt x="2568" y="496"/>
                  <a:pt x="2664" y="512"/>
                  <a:pt x="2736" y="536"/>
                </a:cubicBezTo>
                <a:cubicBezTo>
                  <a:pt x="2808" y="560"/>
                  <a:pt x="2840" y="576"/>
                  <a:pt x="2928" y="584"/>
                </a:cubicBezTo>
                <a:cubicBezTo>
                  <a:pt x="3016" y="592"/>
                  <a:pt x="3208" y="584"/>
                  <a:pt x="3264" y="584"/>
                </a:cubicBezTo>
              </a:path>
            </a:pathLst>
          </a:custGeom>
          <a:noFill/>
          <a:ln w="76200" cmpd="sng">
            <a:solidFill>
              <a:srgbClr val="0000B6"/>
            </a:solidFill>
            <a:round/>
            <a:headEnd/>
            <a:tailEnd/>
          </a:ln>
          <a:effectLst>
            <a:outerShdw dist="40161" dir="6506097"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661" name="Line 29"/>
          <p:cNvSpPr>
            <a:spLocks noChangeShapeType="1"/>
          </p:cNvSpPr>
          <p:nvPr/>
        </p:nvSpPr>
        <p:spPr bwMode="auto">
          <a:xfrm>
            <a:off x="5562600" y="2286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2" name="Line 30"/>
          <p:cNvSpPr>
            <a:spLocks noChangeShapeType="1"/>
          </p:cNvSpPr>
          <p:nvPr/>
        </p:nvSpPr>
        <p:spPr bwMode="auto">
          <a:xfrm>
            <a:off x="5486400" y="2667000"/>
            <a:ext cx="3810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3" name="Line 31"/>
          <p:cNvSpPr>
            <a:spLocks noChangeShapeType="1"/>
          </p:cNvSpPr>
          <p:nvPr/>
        </p:nvSpPr>
        <p:spPr bwMode="auto">
          <a:xfrm>
            <a:off x="5638800" y="3200400"/>
            <a:ext cx="2286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5" name="Line 33"/>
          <p:cNvSpPr>
            <a:spLocks noChangeShapeType="1"/>
          </p:cNvSpPr>
          <p:nvPr/>
        </p:nvSpPr>
        <p:spPr bwMode="auto">
          <a:xfrm>
            <a:off x="5562600" y="3581400"/>
            <a:ext cx="3048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6" name="Line 34"/>
          <p:cNvSpPr>
            <a:spLocks noChangeShapeType="1"/>
          </p:cNvSpPr>
          <p:nvPr/>
        </p:nvSpPr>
        <p:spPr bwMode="auto">
          <a:xfrm>
            <a:off x="5562600" y="3962400"/>
            <a:ext cx="3048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7" name="Line 35"/>
          <p:cNvSpPr>
            <a:spLocks noChangeShapeType="1"/>
          </p:cNvSpPr>
          <p:nvPr/>
        </p:nvSpPr>
        <p:spPr bwMode="auto">
          <a:xfrm>
            <a:off x="5562600" y="4267200"/>
            <a:ext cx="304800" cy="2286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8" name="Line 36"/>
          <p:cNvSpPr>
            <a:spLocks noChangeShapeType="1"/>
          </p:cNvSpPr>
          <p:nvPr/>
        </p:nvSpPr>
        <p:spPr bwMode="auto">
          <a:xfrm>
            <a:off x="1371600" y="2286000"/>
            <a:ext cx="2286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69" name="Line 37"/>
          <p:cNvSpPr>
            <a:spLocks noChangeShapeType="1"/>
          </p:cNvSpPr>
          <p:nvPr/>
        </p:nvSpPr>
        <p:spPr bwMode="auto">
          <a:xfrm>
            <a:off x="1447800" y="2514600"/>
            <a:ext cx="2286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0" name="Line 38"/>
          <p:cNvSpPr>
            <a:spLocks noChangeShapeType="1"/>
          </p:cNvSpPr>
          <p:nvPr/>
        </p:nvSpPr>
        <p:spPr bwMode="auto">
          <a:xfrm>
            <a:off x="1219200" y="2819400"/>
            <a:ext cx="2286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1" name="Line 39"/>
          <p:cNvSpPr>
            <a:spLocks noChangeShapeType="1"/>
          </p:cNvSpPr>
          <p:nvPr/>
        </p:nvSpPr>
        <p:spPr bwMode="auto">
          <a:xfrm flipV="1">
            <a:off x="1371600" y="3124200"/>
            <a:ext cx="3810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2" name="Line 40"/>
          <p:cNvSpPr>
            <a:spLocks noChangeShapeType="1"/>
          </p:cNvSpPr>
          <p:nvPr/>
        </p:nvSpPr>
        <p:spPr bwMode="auto">
          <a:xfrm flipV="1">
            <a:off x="1371600" y="3429000"/>
            <a:ext cx="2286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3" name="Line 41"/>
          <p:cNvSpPr>
            <a:spLocks noChangeShapeType="1"/>
          </p:cNvSpPr>
          <p:nvPr/>
        </p:nvSpPr>
        <p:spPr bwMode="auto">
          <a:xfrm flipV="1">
            <a:off x="1295400" y="3733800"/>
            <a:ext cx="3048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4" name="Line 42"/>
          <p:cNvSpPr>
            <a:spLocks noChangeShapeType="1"/>
          </p:cNvSpPr>
          <p:nvPr/>
        </p:nvSpPr>
        <p:spPr bwMode="auto">
          <a:xfrm>
            <a:off x="3048000" y="1981200"/>
            <a:ext cx="3048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5" name="Line 43"/>
          <p:cNvSpPr>
            <a:spLocks noChangeShapeType="1"/>
          </p:cNvSpPr>
          <p:nvPr/>
        </p:nvSpPr>
        <p:spPr bwMode="auto">
          <a:xfrm flipV="1">
            <a:off x="3200400" y="1371600"/>
            <a:ext cx="2286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6" name="Line 44"/>
          <p:cNvSpPr>
            <a:spLocks noChangeShapeType="1"/>
          </p:cNvSpPr>
          <p:nvPr/>
        </p:nvSpPr>
        <p:spPr bwMode="auto">
          <a:xfrm>
            <a:off x="2971800" y="2667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7" name="Line 45"/>
          <p:cNvSpPr>
            <a:spLocks noChangeShapeType="1"/>
          </p:cNvSpPr>
          <p:nvPr/>
        </p:nvSpPr>
        <p:spPr bwMode="auto">
          <a:xfrm>
            <a:off x="2971800" y="3048000"/>
            <a:ext cx="2286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8" name="Line 46"/>
          <p:cNvSpPr>
            <a:spLocks noChangeShapeType="1"/>
          </p:cNvSpPr>
          <p:nvPr/>
        </p:nvSpPr>
        <p:spPr bwMode="auto">
          <a:xfrm>
            <a:off x="2819400" y="3200400"/>
            <a:ext cx="3810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679" name="Line 47"/>
          <p:cNvSpPr>
            <a:spLocks noChangeShapeType="1"/>
          </p:cNvSpPr>
          <p:nvPr/>
        </p:nvSpPr>
        <p:spPr bwMode="auto">
          <a:xfrm>
            <a:off x="2743200" y="3429000"/>
            <a:ext cx="4572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75" name="Text Box 48"/>
          <p:cNvSpPr txBox="1">
            <a:spLocks noChangeArrowheads="1"/>
          </p:cNvSpPr>
          <p:nvPr/>
        </p:nvSpPr>
        <p:spPr bwMode="auto">
          <a:xfrm>
            <a:off x="5943600" y="1084263"/>
            <a:ext cx="3200400" cy="321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US" altLang="en-US">
                <a:latin typeface="Arial Narrow" pitchFamily="34" charset="0"/>
              </a:rPr>
              <a:t>In mountainous terrain, however, stable conditions can produce gusty ridgetop winds, and warm, dry and gusty downslope winds called </a:t>
            </a:r>
            <a:r>
              <a:rPr lang="en-US" altLang="en-US">
                <a:solidFill>
                  <a:schemeClr val="accent2"/>
                </a:solidFill>
                <a:latin typeface="Arial Narrow" pitchFamily="34" charset="0"/>
              </a:rPr>
              <a:t>foehn</a:t>
            </a:r>
            <a:r>
              <a:rPr lang="en-US" altLang="en-US">
                <a:latin typeface="Arial Narrow" pitchFamily="34" charset="0"/>
              </a:rPr>
              <a:t> </a:t>
            </a:r>
            <a:r>
              <a:rPr lang="en-US" altLang="en-US">
                <a:solidFill>
                  <a:schemeClr val="accent2"/>
                </a:solidFill>
                <a:latin typeface="Arial Narrow" pitchFamily="34" charset="0"/>
              </a:rPr>
              <a:t>winds</a:t>
            </a:r>
            <a:r>
              <a:rPr lang="en-US" altLang="en-US">
                <a:latin typeface="Arial Narrow" pitchFamily="34" charset="0"/>
              </a:rPr>
              <a:t>.</a:t>
            </a:r>
            <a:r>
              <a:rPr lang="en-US" altLang="en-US" b="1">
                <a:latin typeface="Arial Narrow" pitchFamily="34" charset="0"/>
              </a:rPr>
              <a:t> </a:t>
            </a:r>
          </a:p>
        </p:txBody>
      </p:sp>
      <p:sp>
        <p:nvSpPr>
          <p:cNvPr id="325684" name="Text Box 52"/>
          <p:cNvSpPr txBox="1">
            <a:spLocks noChangeArrowheads="1"/>
          </p:cNvSpPr>
          <p:nvPr/>
        </p:nvSpPr>
        <p:spPr bwMode="auto">
          <a:xfrm>
            <a:off x="3962400" y="838200"/>
            <a:ext cx="1687513"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a:solidFill>
                  <a:srgbClr val="FFFF00"/>
                </a:solidFill>
                <a:latin typeface="Arial Narrow" pitchFamily="34" charset="0"/>
              </a:rPr>
              <a:t>mountain wave</a:t>
            </a:r>
          </a:p>
          <a:p>
            <a:pPr algn="ctr" eaLnBrk="1" hangingPunct="1"/>
            <a:r>
              <a:rPr lang="en-US" altLang="en-US" sz="2000" b="1">
                <a:solidFill>
                  <a:srgbClr val="FFFF00"/>
                </a:solidFill>
                <a:latin typeface="Arial Narrow" pitchFamily="34" charset="0"/>
              </a:rPr>
              <a:t> clouds</a:t>
            </a:r>
          </a:p>
        </p:txBody>
      </p:sp>
      <p:sp>
        <p:nvSpPr>
          <p:cNvPr id="27677" name="Text Box 68"/>
          <p:cNvSpPr txBox="1">
            <a:spLocks noChangeArrowheads="1"/>
          </p:cNvSpPr>
          <p:nvPr/>
        </p:nvSpPr>
        <p:spPr bwMode="auto">
          <a:xfrm>
            <a:off x="1066800" y="4267200"/>
            <a:ext cx="1049338"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solidFill>
                  <a:schemeClr val="bg1"/>
                </a:solidFill>
                <a:latin typeface="Arial Narrow" pitchFamily="34" charset="0"/>
              </a:rPr>
              <a:t>windward</a:t>
            </a:r>
          </a:p>
          <a:p>
            <a:pPr algn="ctr" eaLnBrk="1" hangingPunct="1"/>
            <a:r>
              <a:rPr lang="en-US" altLang="en-US" b="1">
                <a:solidFill>
                  <a:schemeClr val="bg1"/>
                </a:solidFill>
                <a:latin typeface="Arial Narrow" pitchFamily="34" charset="0"/>
              </a:rPr>
              <a:t>slope</a:t>
            </a:r>
          </a:p>
        </p:txBody>
      </p:sp>
      <p:sp>
        <p:nvSpPr>
          <p:cNvPr id="27678" name="Text Box 72"/>
          <p:cNvSpPr txBox="1">
            <a:spLocks noChangeArrowheads="1"/>
          </p:cNvSpPr>
          <p:nvPr/>
        </p:nvSpPr>
        <p:spPr bwMode="auto">
          <a:xfrm>
            <a:off x="2971800" y="4114800"/>
            <a:ext cx="884238"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b="1">
                <a:solidFill>
                  <a:schemeClr val="bg1"/>
                </a:solidFill>
                <a:latin typeface="Arial Narrow" pitchFamily="34" charset="0"/>
              </a:rPr>
              <a:t>leeward</a:t>
            </a:r>
          </a:p>
          <a:p>
            <a:pPr algn="ctr" eaLnBrk="1" hangingPunct="1"/>
            <a:r>
              <a:rPr lang="en-US" altLang="en-US" b="1">
                <a:solidFill>
                  <a:schemeClr val="bg1"/>
                </a:solidFill>
                <a:latin typeface="Arial Narrow" pitchFamily="34" charset="0"/>
              </a:rPr>
              <a:t>slope</a:t>
            </a:r>
          </a:p>
        </p:txBody>
      </p:sp>
      <p:sp>
        <p:nvSpPr>
          <p:cNvPr id="325705" name="Line 73"/>
          <p:cNvSpPr>
            <a:spLocks noChangeShapeType="1"/>
          </p:cNvSpPr>
          <p:nvPr/>
        </p:nvSpPr>
        <p:spPr bwMode="auto">
          <a:xfrm>
            <a:off x="5105400" y="2286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06" name="Line 74"/>
          <p:cNvSpPr>
            <a:spLocks noChangeShapeType="1"/>
          </p:cNvSpPr>
          <p:nvPr/>
        </p:nvSpPr>
        <p:spPr bwMode="auto">
          <a:xfrm>
            <a:off x="5181600" y="2667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07" name="Line 75"/>
          <p:cNvSpPr>
            <a:spLocks noChangeShapeType="1"/>
          </p:cNvSpPr>
          <p:nvPr/>
        </p:nvSpPr>
        <p:spPr bwMode="auto">
          <a:xfrm>
            <a:off x="5181600" y="3048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08" name="Line 76"/>
          <p:cNvSpPr>
            <a:spLocks noChangeShapeType="1"/>
          </p:cNvSpPr>
          <p:nvPr/>
        </p:nvSpPr>
        <p:spPr bwMode="auto">
          <a:xfrm>
            <a:off x="5334000" y="3429000"/>
            <a:ext cx="2286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09" name="Line 77"/>
          <p:cNvSpPr>
            <a:spLocks noChangeShapeType="1"/>
          </p:cNvSpPr>
          <p:nvPr/>
        </p:nvSpPr>
        <p:spPr bwMode="auto">
          <a:xfrm>
            <a:off x="5257800" y="3733800"/>
            <a:ext cx="304800" cy="2286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0" name="Line 78"/>
          <p:cNvSpPr>
            <a:spLocks noChangeShapeType="1"/>
          </p:cNvSpPr>
          <p:nvPr/>
        </p:nvSpPr>
        <p:spPr bwMode="auto">
          <a:xfrm>
            <a:off x="5257800" y="4114800"/>
            <a:ext cx="3048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1" name="Line 79"/>
          <p:cNvSpPr>
            <a:spLocks noChangeShapeType="1"/>
          </p:cNvSpPr>
          <p:nvPr/>
        </p:nvSpPr>
        <p:spPr bwMode="auto">
          <a:xfrm>
            <a:off x="4648200" y="2133600"/>
            <a:ext cx="3048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2" name="Line 80"/>
          <p:cNvSpPr>
            <a:spLocks noChangeShapeType="1"/>
          </p:cNvSpPr>
          <p:nvPr/>
        </p:nvSpPr>
        <p:spPr bwMode="auto">
          <a:xfrm>
            <a:off x="4724400" y="2667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3" name="Line 81"/>
          <p:cNvSpPr>
            <a:spLocks noChangeShapeType="1"/>
          </p:cNvSpPr>
          <p:nvPr/>
        </p:nvSpPr>
        <p:spPr bwMode="auto">
          <a:xfrm>
            <a:off x="4724400" y="30480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4" name="Line 82"/>
          <p:cNvSpPr>
            <a:spLocks noChangeShapeType="1"/>
          </p:cNvSpPr>
          <p:nvPr/>
        </p:nvSpPr>
        <p:spPr bwMode="auto">
          <a:xfrm>
            <a:off x="4800600" y="33528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5" name="Line 83"/>
          <p:cNvSpPr>
            <a:spLocks noChangeShapeType="1"/>
          </p:cNvSpPr>
          <p:nvPr/>
        </p:nvSpPr>
        <p:spPr bwMode="auto">
          <a:xfrm>
            <a:off x="4800600" y="3581400"/>
            <a:ext cx="3810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6" name="Line 84"/>
          <p:cNvSpPr>
            <a:spLocks noChangeShapeType="1"/>
          </p:cNvSpPr>
          <p:nvPr/>
        </p:nvSpPr>
        <p:spPr bwMode="auto">
          <a:xfrm>
            <a:off x="5029200" y="3962400"/>
            <a:ext cx="1524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7" name="Line 85"/>
          <p:cNvSpPr>
            <a:spLocks noChangeShapeType="1"/>
          </p:cNvSpPr>
          <p:nvPr/>
        </p:nvSpPr>
        <p:spPr bwMode="auto">
          <a:xfrm>
            <a:off x="4191000" y="1676400"/>
            <a:ext cx="228600" cy="3048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8" name="Line 86"/>
          <p:cNvSpPr>
            <a:spLocks noChangeShapeType="1"/>
          </p:cNvSpPr>
          <p:nvPr/>
        </p:nvSpPr>
        <p:spPr bwMode="auto">
          <a:xfrm>
            <a:off x="4114800" y="2514600"/>
            <a:ext cx="2286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19" name="Line 87"/>
          <p:cNvSpPr>
            <a:spLocks noChangeShapeType="1"/>
          </p:cNvSpPr>
          <p:nvPr/>
        </p:nvSpPr>
        <p:spPr bwMode="auto">
          <a:xfrm>
            <a:off x="4038600" y="2971800"/>
            <a:ext cx="3810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0" name="Line 88"/>
          <p:cNvSpPr>
            <a:spLocks noChangeShapeType="1"/>
          </p:cNvSpPr>
          <p:nvPr/>
        </p:nvSpPr>
        <p:spPr bwMode="auto">
          <a:xfrm>
            <a:off x="4038600" y="3276600"/>
            <a:ext cx="3810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1" name="Line 89"/>
          <p:cNvSpPr>
            <a:spLocks noChangeShapeType="1"/>
          </p:cNvSpPr>
          <p:nvPr/>
        </p:nvSpPr>
        <p:spPr bwMode="auto">
          <a:xfrm>
            <a:off x="4343400" y="3581400"/>
            <a:ext cx="2286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2" name="Line 90"/>
          <p:cNvSpPr>
            <a:spLocks noChangeShapeType="1"/>
          </p:cNvSpPr>
          <p:nvPr/>
        </p:nvSpPr>
        <p:spPr bwMode="auto">
          <a:xfrm>
            <a:off x="4495800" y="3886200"/>
            <a:ext cx="304800" cy="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3" name="Line 91"/>
          <p:cNvSpPr>
            <a:spLocks noChangeShapeType="1"/>
          </p:cNvSpPr>
          <p:nvPr/>
        </p:nvSpPr>
        <p:spPr bwMode="auto">
          <a:xfrm>
            <a:off x="3733800" y="1371600"/>
            <a:ext cx="3048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4" name="Line 92"/>
          <p:cNvSpPr>
            <a:spLocks noChangeShapeType="1"/>
          </p:cNvSpPr>
          <p:nvPr/>
        </p:nvSpPr>
        <p:spPr bwMode="auto">
          <a:xfrm>
            <a:off x="3581400" y="2209800"/>
            <a:ext cx="3048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5" name="Line 93"/>
          <p:cNvSpPr>
            <a:spLocks noChangeShapeType="1"/>
          </p:cNvSpPr>
          <p:nvPr/>
        </p:nvSpPr>
        <p:spPr bwMode="auto">
          <a:xfrm>
            <a:off x="3657600" y="2819400"/>
            <a:ext cx="3048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6" name="Line 94"/>
          <p:cNvSpPr>
            <a:spLocks noChangeShapeType="1"/>
          </p:cNvSpPr>
          <p:nvPr/>
        </p:nvSpPr>
        <p:spPr bwMode="auto">
          <a:xfrm>
            <a:off x="3581400" y="3200400"/>
            <a:ext cx="3048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7" name="Line 95"/>
          <p:cNvSpPr>
            <a:spLocks noChangeShapeType="1"/>
          </p:cNvSpPr>
          <p:nvPr/>
        </p:nvSpPr>
        <p:spPr bwMode="auto">
          <a:xfrm>
            <a:off x="3581400" y="3429000"/>
            <a:ext cx="304800" cy="762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28" name="Line 96"/>
          <p:cNvSpPr>
            <a:spLocks noChangeShapeType="1"/>
          </p:cNvSpPr>
          <p:nvPr/>
        </p:nvSpPr>
        <p:spPr bwMode="auto">
          <a:xfrm>
            <a:off x="3657600" y="3733800"/>
            <a:ext cx="381000" cy="152400"/>
          </a:xfrm>
          <a:prstGeom prst="line">
            <a:avLst/>
          </a:prstGeom>
          <a:noFill/>
          <a:ln w="76200">
            <a:solidFill>
              <a:srgbClr val="0000B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5731" name="Text Box 99"/>
          <p:cNvSpPr txBox="1">
            <a:spLocks noChangeArrowheads="1"/>
          </p:cNvSpPr>
          <p:nvPr/>
        </p:nvSpPr>
        <p:spPr bwMode="auto">
          <a:xfrm>
            <a:off x="4495800" y="4267200"/>
            <a:ext cx="863600" cy="8223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latin typeface="Arial Narrow" pitchFamily="34" charset="0"/>
              </a:rPr>
              <a:t>foehn</a:t>
            </a:r>
          </a:p>
          <a:p>
            <a:pPr algn="ctr" eaLnBrk="1" hangingPunct="1"/>
            <a:r>
              <a:rPr lang="en-US" altLang="en-US" sz="2400" b="1">
                <a:solidFill>
                  <a:srgbClr val="FFFF00"/>
                </a:solidFill>
                <a:latin typeface="Arial Narrow" pitchFamily="34" charset="0"/>
              </a:rPr>
              <a:t>wind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5668"/>
                                        </p:tgtEl>
                                        <p:attrNameLst>
                                          <p:attrName>style.visibility</p:attrName>
                                        </p:attrNameLst>
                                      </p:cBhvr>
                                      <p:to>
                                        <p:strVal val="visible"/>
                                      </p:to>
                                    </p:set>
                                    <p:animEffect transition="in" filter="wipe(left)">
                                      <p:cBhvr>
                                        <p:cTn id="7" dur="1000"/>
                                        <p:tgtEl>
                                          <p:spTgt spid="3256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5669"/>
                                        </p:tgtEl>
                                        <p:attrNameLst>
                                          <p:attrName>style.visibility</p:attrName>
                                        </p:attrNameLst>
                                      </p:cBhvr>
                                      <p:to>
                                        <p:strVal val="visible"/>
                                      </p:to>
                                    </p:set>
                                    <p:animEffect transition="in" filter="wipe(left)">
                                      <p:cBhvr>
                                        <p:cTn id="10" dur="1000"/>
                                        <p:tgtEl>
                                          <p:spTgt spid="3256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25670"/>
                                        </p:tgtEl>
                                        <p:attrNameLst>
                                          <p:attrName>style.visibility</p:attrName>
                                        </p:attrNameLst>
                                      </p:cBhvr>
                                      <p:to>
                                        <p:strVal val="visible"/>
                                      </p:to>
                                    </p:set>
                                    <p:animEffect transition="in" filter="wipe(left)">
                                      <p:cBhvr>
                                        <p:cTn id="13" dur="1000"/>
                                        <p:tgtEl>
                                          <p:spTgt spid="32567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25671"/>
                                        </p:tgtEl>
                                        <p:attrNameLst>
                                          <p:attrName>style.visibility</p:attrName>
                                        </p:attrNameLst>
                                      </p:cBhvr>
                                      <p:to>
                                        <p:strVal val="visible"/>
                                      </p:to>
                                    </p:set>
                                    <p:animEffect transition="in" filter="wipe(left)">
                                      <p:cBhvr>
                                        <p:cTn id="16" dur="1000"/>
                                        <p:tgtEl>
                                          <p:spTgt spid="32567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25672"/>
                                        </p:tgtEl>
                                        <p:attrNameLst>
                                          <p:attrName>style.visibility</p:attrName>
                                        </p:attrNameLst>
                                      </p:cBhvr>
                                      <p:to>
                                        <p:strVal val="visible"/>
                                      </p:to>
                                    </p:set>
                                    <p:animEffect transition="in" filter="wipe(left)">
                                      <p:cBhvr>
                                        <p:cTn id="19" dur="1000"/>
                                        <p:tgtEl>
                                          <p:spTgt spid="32567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25673"/>
                                        </p:tgtEl>
                                        <p:attrNameLst>
                                          <p:attrName>style.visibility</p:attrName>
                                        </p:attrNameLst>
                                      </p:cBhvr>
                                      <p:to>
                                        <p:strVal val="visible"/>
                                      </p:to>
                                    </p:set>
                                    <p:animEffect transition="in" filter="wipe(left)">
                                      <p:cBhvr>
                                        <p:cTn id="22" dur="1000"/>
                                        <p:tgtEl>
                                          <p:spTgt spid="32567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25675"/>
                                        </p:tgtEl>
                                        <p:attrNameLst>
                                          <p:attrName>style.visibility</p:attrName>
                                        </p:attrNameLst>
                                      </p:cBhvr>
                                      <p:to>
                                        <p:strVal val="visible"/>
                                      </p:to>
                                    </p:set>
                                    <p:animEffect transition="in" filter="wipe(left)">
                                      <p:cBhvr>
                                        <p:cTn id="25" dur="1000"/>
                                        <p:tgtEl>
                                          <p:spTgt spid="32567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25674"/>
                                        </p:tgtEl>
                                        <p:attrNameLst>
                                          <p:attrName>style.visibility</p:attrName>
                                        </p:attrNameLst>
                                      </p:cBhvr>
                                      <p:to>
                                        <p:strVal val="visible"/>
                                      </p:to>
                                    </p:set>
                                    <p:animEffect transition="in" filter="wipe(left)">
                                      <p:cBhvr>
                                        <p:cTn id="28" dur="1000"/>
                                        <p:tgtEl>
                                          <p:spTgt spid="32567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25676"/>
                                        </p:tgtEl>
                                        <p:attrNameLst>
                                          <p:attrName>style.visibility</p:attrName>
                                        </p:attrNameLst>
                                      </p:cBhvr>
                                      <p:to>
                                        <p:strVal val="visible"/>
                                      </p:to>
                                    </p:set>
                                    <p:animEffect transition="in" filter="wipe(left)">
                                      <p:cBhvr>
                                        <p:cTn id="31" dur="1000"/>
                                        <p:tgtEl>
                                          <p:spTgt spid="32567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25677"/>
                                        </p:tgtEl>
                                        <p:attrNameLst>
                                          <p:attrName>style.visibility</p:attrName>
                                        </p:attrNameLst>
                                      </p:cBhvr>
                                      <p:to>
                                        <p:strVal val="visible"/>
                                      </p:to>
                                    </p:set>
                                    <p:animEffect transition="in" filter="wipe(left)">
                                      <p:cBhvr>
                                        <p:cTn id="34" dur="1000"/>
                                        <p:tgtEl>
                                          <p:spTgt spid="32567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25678"/>
                                        </p:tgtEl>
                                        <p:attrNameLst>
                                          <p:attrName>style.visibility</p:attrName>
                                        </p:attrNameLst>
                                      </p:cBhvr>
                                      <p:to>
                                        <p:strVal val="visible"/>
                                      </p:to>
                                    </p:set>
                                    <p:animEffect transition="in" filter="wipe(left)">
                                      <p:cBhvr>
                                        <p:cTn id="37" dur="1000"/>
                                        <p:tgtEl>
                                          <p:spTgt spid="32567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5679"/>
                                        </p:tgtEl>
                                        <p:attrNameLst>
                                          <p:attrName>style.visibility</p:attrName>
                                        </p:attrNameLst>
                                      </p:cBhvr>
                                      <p:to>
                                        <p:strVal val="visible"/>
                                      </p:to>
                                    </p:set>
                                    <p:animEffect transition="in" filter="wipe(left)">
                                      <p:cBhvr>
                                        <p:cTn id="40" dur="1000"/>
                                        <p:tgtEl>
                                          <p:spTgt spid="32567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25728"/>
                                        </p:tgtEl>
                                        <p:attrNameLst>
                                          <p:attrName>style.visibility</p:attrName>
                                        </p:attrNameLst>
                                      </p:cBhvr>
                                      <p:to>
                                        <p:strVal val="visible"/>
                                      </p:to>
                                    </p:set>
                                    <p:animEffect transition="in" filter="wipe(left)">
                                      <p:cBhvr>
                                        <p:cTn id="43" dur="1000"/>
                                        <p:tgtEl>
                                          <p:spTgt spid="32572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325727"/>
                                        </p:tgtEl>
                                        <p:attrNameLst>
                                          <p:attrName>style.visibility</p:attrName>
                                        </p:attrNameLst>
                                      </p:cBhvr>
                                      <p:to>
                                        <p:strVal val="visible"/>
                                      </p:to>
                                    </p:set>
                                    <p:animEffect transition="in" filter="wipe(left)">
                                      <p:cBhvr>
                                        <p:cTn id="46" dur="1000"/>
                                        <p:tgtEl>
                                          <p:spTgt spid="3257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25726"/>
                                        </p:tgtEl>
                                        <p:attrNameLst>
                                          <p:attrName>style.visibility</p:attrName>
                                        </p:attrNameLst>
                                      </p:cBhvr>
                                      <p:to>
                                        <p:strVal val="visible"/>
                                      </p:to>
                                    </p:set>
                                    <p:animEffect transition="in" filter="wipe(left)">
                                      <p:cBhvr>
                                        <p:cTn id="49" dur="1000"/>
                                        <p:tgtEl>
                                          <p:spTgt spid="3257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25725"/>
                                        </p:tgtEl>
                                        <p:attrNameLst>
                                          <p:attrName>style.visibility</p:attrName>
                                        </p:attrNameLst>
                                      </p:cBhvr>
                                      <p:to>
                                        <p:strVal val="visible"/>
                                      </p:to>
                                    </p:set>
                                    <p:animEffect transition="in" filter="wipe(left)">
                                      <p:cBhvr>
                                        <p:cTn id="52" dur="1000"/>
                                        <p:tgtEl>
                                          <p:spTgt spid="32572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25724"/>
                                        </p:tgtEl>
                                        <p:attrNameLst>
                                          <p:attrName>style.visibility</p:attrName>
                                        </p:attrNameLst>
                                      </p:cBhvr>
                                      <p:to>
                                        <p:strVal val="visible"/>
                                      </p:to>
                                    </p:set>
                                    <p:animEffect transition="in" filter="wipe(left)">
                                      <p:cBhvr>
                                        <p:cTn id="55" dur="1000"/>
                                        <p:tgtEl>
                                          <p:spTgt spid="32572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25723"/>
                                        </p:tgtEl>
                                        <p:attrNameLst>
                                          <p:attrName>style.visibility</p:attrName>
                                        </p:attrNameLst>
                                      </p:cBhvr>
                                      <p:to>
                                        <p:strVal val="visible"/>
                                      </p:to>
                                    </p:set>
                                    <p:animEffect transition="in" filter="wipe(left)">
                                      <p:cBhvr>
                                        <p:cTn id="58" dur="1000"/>
                                        <p:tgtEl>
                                          <p:spTgt spid="32572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25717"/>
                                        </p:tgtEl>
                                        <p:attrNameLst>
                                          <p:attrName>style.visibility</p:attrName>
                                        </p:attrNameLst>
                                      </p:cBhvr>
                                      <p:to>
                                        <p:strVal val="visible"/>
                                      </p:to>
                                    </p:set>
                                    <p:animEffect transition="in" filter="wipe(left)">
                                      <p:cBhvr>
                                        <p:cTn id="61" dur="1000"/>
                                        <p:tgtEl>
                                          <p:spTgt spid="32571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25718"/>
                                        </p:tgtEl>
                                        <p:attrNameLst>
                                          <p:attrName>style.visibility</p:attrName>
                                        </p:attrNameLst>
                                      </p:cBhvr>
                                      <p:to>
                                        <p:strVal val="visible"/>
                                      </p:to>
                                    </p:set>
                                    <p:animEffect transition="in" filter="wipe(left)">
                                      <p:cBhvr>
                                        <p:cTn id="64" dur="1000"/>
                                        <p:tgtEl>
                                          <p:spTgt spid="32571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25719"/>
                                        </p:tgtEl>
                                        <p:attrNameLst>
                                          <p:attrName>style.visibility</p:attrName>
                                        </p:attrNameLst>
                                      </p:cBhvr>
                                      <p:to>
                                        <p:strVal val="visible"/>
                                      </p:to>
                                    </p:set>
                                    <p:animEffect transition="in" filter="wipe(left)">
                                      <p:cBhvr>
                                        <p:cTn id="67" dur="1000"/>
                                        <p:tgtEl>
                                          <p:spTgt spid="325719"/>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25720"/>
                                        </p:tgtEl>
                                        <p:attrNameLst>
                                          <p:attrName>style.visibility</p:attrName>
                                        </p:attrNameLst>
                                      </p:cBhvr>
                                      <p:to>
                                        <p:strVal val="visible"/>
                                      </p:to>
                                    </p:set>
                                    <p:animEffect transition="in" filter="wipe(left)">
                                      <p:cBhvr>
                                        <p:cTn id="70" dur="1000"/>
                                        <p:tgtEl>
                                          <p:spTgt spid="325720"/>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25721"/>
                                        </p:tgtEl>
                                        <p:attrNameLst>
                                          <p:attrName>style.visibility</p:attrName>
                                        </p:attrNameLst>
                                      </p:cBhvr>
                                      <p:to>
                                        <p:strVal val="visible"/>
                                      </p:to>
                                    </p:set>
                                    <p:animEffect transition="in" filter="wipe(left)">
                                      <p:cBhvr>
                                        <p:cTn id="73" dur="1000"/>
                                        <p:tgtEl>
                                          <p:spTgt spid="325721"/>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25722"/>
                                        </p:tgtEl>
                                        <p:attrNameLst>
                                          <p:attrName>style.visibility</p:attrName>
                                        </p:attrNameLst>
                                      </p:cBhvr>
                                      <p:to>
                                        <p:strVal val="visible"/>
                                      </p:to>
                                    </p:set>
                                    <p:animEffect transition="in" filter="wipe(left)">
                                      <p:cBhvr>
                                        <p:cTn id="76" dur="1000"/>
                                        <p:tgtEl>
                                          <p:spTgt spid="325722"/>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325716"/>
                                        </p:tgtEl>
                                        <p:attrNameLst>
                                          <p:attrName>style.visibility</p:attrName>
                                        </p:attrNameLst>
                                      </p:cBhvr>
                                      <p:to>
                                        <p:strVal val="visible"/>
                                      </p:to>
                                    </p:set>
                                    <p:animEffect transition="in" filter="wipe(left)">
                                      <p:cBhvr>
                                        <p:cTn id="79" dur="1000"/>
                                        <p:tgtEl>
                                          <p:spTgt spid="32571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325715"/>
                                        </p:tgtEl>
                                        <p:attrNameLst>
                                          <p:attrName>style.visibility</p:attrName>
                                        </p:attrNameLst>
                                      </p:cBhvr>
                                      <p:to>
                                        <p:strVal val="visible"/>
                                      </p:to>
                                    </p:set>
                                    <p:animEffect transition="in" filter="wipe(left)">
                                      <p:cBhvr>
                                        <p:cTn id="82" dur="1000"/>
                                        <p:tgtEl>
                                          <p:spTgt spid="325715"/>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325714"/>
                                        </p:tgtEl>
                                        <p:attrNameLst>
                                          <p:attrName>style.visibility</p:attrName>
                                        </p:attrNameLst>
                                      </p:cBhvr>
                                      <p:to>
                                        <p:strVal val="visible"/>
                                      </p:to>
                                    </p:set>
                                    <p:animEffect transition="in" filter="wipe(left)">
                                      <p:cBhvr>
                                        <p:cTn id="85" dur="1000"/>
                                        <p:tgtEl>
                                          <p:spTgt spid="32571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325713"/>
                                        </p:tgtEl>
                                        <p:attrNameLst>
                                          <p:attrName>style.visibility</p:attrName>
                                        </p:attrNameLst>
                                      </p:cBhvr>
                                      <p:to>
                                        <p:strVal val="visible"/>
                                      </p:to>
                                    </p:set>
                                    <p:animEffect transition="in" filter="wipe(left)">
                                      <p:cBhvr>
                                        <p:cTn id="88" dur="1000"/>
                                        <p:tgtEl>
                                          <p:spTgt spid="325713"/>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25712"/>
                                        </p:tgtEl>
                                        <p:attrNameLst>
                                          <p:attrName>style.visibility</p:attrName>
                                        </p:attrNameLst>
                                      </p:cBhvr>
                                      <p:to>
                                        <p:strVal val="visible"/>
                                      </p:to>
                                    </p:set>
                                    <p:animEffect transition="in" filter="wipe(left)">
                                      <p:cBhvr>
                                        <p:cTn id="91" dur="1000"/>
                                        <p:tgtEl>
                                          <p:spTgt spid="32571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25711"/>
                                        </p:tgtEl>
                                        <p:attrNameLst>
                                          <p:attrName>style.visibility</p:attrName>
                                        </p:attrNameLst>
                                      </p:cBhvr>
                                      <p:to>
                                        <p:strVal val="visible"/>
                                      </p:to>
                                    </p:set>
                                    <p:animEffect transition="in" filter="wipe(left)">
                                      <p:cBhvr>
                                        <p:cTn id="94" dur="1000"/>
                                        <p:tgtEl>
                                          <p:spTgt spid="325711"/>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25705"/>
                                        </p:tgtEl>
                                        <p:attrNameLst>
                                          <p:attrName>style.visibility</p:attrName>
                                        </p:attrNameLst>
                                      </p:cBhvr>
                                      <p:to>
                                        <p:strVal val="visible"/>
                                      </p:to>
                                    </p:set>
                                    <p:animEffect transition="in" filter="wipe(left)">
                                      <p:cBhvr>
                                        <p:cTn id="97" dur="1000"/>
                                        <p:tgtEl>
                                          <p:spTgt spid="32570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25706"/>
                                        </p:tgtEl>
                                        <p:attrNameLst>
                                          <p:attrName>style.visibility</p:attrName>
                                        </p:attrNameLst>
                                      </p:cBhvr>
                                      <p:to>
                                        <p:strVal val="visible"/>
                                      </p:to>
                                    </p:set>
                                    <p:animEffect transition="in" filter="wipe(left)">
                                      <p:cBhvr>
                                        <p:cTn id="100" dur="1000"/>
                                        <p:tgtEl>
                                          <p:spTgt spid="325706"/>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325707"/>
                                        </p:tgtEl>
                                        <p:attrNameLst>
                                          <p:attrName>style.visibility</p:attrName>
                                        </p:attrNameLst>
                                      </p:cBhvr>
                                      <p:to>
                                        <p:strVal val="visible"/>
                                      </p:to>
                                    </p:set>
                                    <p:animEffect transition="in" filter="wipe(left)">
                                      <p:cBhvr>
                                        <p:cTn id="103" dur="1000"/>
                                        <p:tgtEl>
                                          <p:spTgt spid="325707"/>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325708"/>
                                        </p:tgtEl>
                                        <p:attrNameLst>
                                          <p:attrName>style.visibility</p:attrName>
                                        </p:attrNameLst>
                                      </p:cBhvr>
                                      <p:to>
                                        <p:strVal val="visible"/>
                                      </p:to>
                                    </p:set>
                                    <p:animEffect transition="in" filter="wipe(left)">
                                      <p:cBhvr>
                                        <p:cTn id="106" dur="1000"/>
                                        <p:tgtEl>
                                          <p:spTgt spid="325708"/>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325709"/>
                                        </p:tgtEl>
                                        <p:attrNameLst>
                                          <p:attrName>style.visibility</p:attrName>
                                        </p:attrNameLst>
                                      </p:cBhvr>
                                      <p:to>
                                        <p:strVal val="visible"/>
                                      </p:to>
                                    </p:set>
                                    <p:animEffect transition="in" filter="wipe(left)">
                                      <p:cBhvr>
                                        <p:cTn id="109" dur="1000"/>
                                        <p:tgtEl>
                                          <p:spTgt spid="325709"/>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325710"/>
                                        </p:tgtEl>
                                        <p:attrNameLst>
                                          <p:attrName>style.visibility</p:attrName>
                                        </p:attrNameLst>
                                      </p:cBhvr>
                                      <p:to>
                                        <p:strVal val="visible"/>
                                      </p:to>
                                    </p:set>
                                    <p:animEffect transition="in" filter="wipe(left)">
                                      <p:cBhvr>
                                        <p:cTn id="112" dur="1000"/>
                                        <p:tgtEl>
                                          <p:spTgt spid="325710"/>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325667"/>
                                        </p:tgtEl>
                                        <p:attrNameLst>
                                          <p:attrName>style.visibility</p:attrName>
                                        </p:attrNameLst>
                                      </p:cBhvr>
                                      <p:to>
                                        <p:strVal val="visible"/>
                                      </p:to>
                                    </p:set>
                                    <p:animEffect transition="in" filter="wipe(left)">
                                      <p:cBhvr>
                                        <p:cTn id="115" dur="1000"/>
                                        <p:tgtEl>
                                          <p:spTgt spid="325667"/>
                                        </p:tgtEl>
                                      </p:cBhvr>
                                    </p:animEffect>
                                  </p:childTnLst>
                                </p:cTn>
                              </p:par>
                              <p:par>
                                <p:cTn id="116" presetID="22" presetClass="entr" presetSubtype="8" fill="hold" grpId="0" nodeType="withEffect">
                                  <p:stCondLst>
                                    <p:cond delay="0"/>
                                  </p:stCondLst>
                                  <p:childTnLst>
                                    <p:set>
                                      <p:cBhvr>
                                        <p:cTn id="117" dur="1" fill="hold">
                                          <p:stCondLst>
                                            <p:cond delay="0"/>
                                          </p:stCondLst>
                                        </p:cTn>
                                        <p:tgtEl>
                                          <p:spTgt spid="325666"/>
                                        </p:tgtEl>
                                        <p:attrNameLst>
                                          <p:attrName>style.visibility</p:attrName>
                                        </p:attrNameLst>
                                      </p:cBhvr>
                                      <p:to>
                                        <p:strVal val="visible"/>
                                      </p:to>
                                    </p:set>
                                    <p:animEffect transition="in" filter="wipe(left)">
                                      <p:cBhvr>
                                        <p:cTn id="118" dur="1000"/>
                                        <p:tgtEl>
                                          <p:spTgt spid="325666"/>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325665"/>
                                        </p:tgtEl>
                                        <p:attrNameLst>
                                          <p:attrName>style.visibility</p:attrName>
                                        </p:attrNameLst>
                                      </p:cBhvr>
                                      <p:to>
                                        <p:strVal val="visible"/>
                                      </p:to>
                                    </p:set>
                                    <p:animEffect transition="in" filter="wipe(left)">
                                      <p:cBhvr>
                                        <p:cTn id="121" dur="1000"/>
                                        <p:tgtEl>
                                          <p:spTgt spid="325665"/>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325663"/>
                                        </p:tgtEl>
                                        <p:attrNameLst>
                                          <p:attrName>style.visibility</p:attrName>
                                        </p:attrNameLst>
                                      </p:cBhvr>
                                      <p:to>
                                        <p:strVal val="visible"/>
                                      </p:to>
                                    </p:set>
                                    <p:animEffect transition="in" filter="wipe(left)">
                                      <p:cBhvr>
                                        <p:cTn id="124" dur="1000"/>
                                        <p:tgtEl>
                                          <p:spTgt spid="325663"/>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325662"/>
                                        </p:tgtEl>
                                        <p:attrNameLst>
                                          <p:attrName>style.visibility</p:attrName>
                                        </p:attrNameLst>
                                      </p:cBhvr>
                                      <p:to>
                                        <p:strVal val="visible"/>
                                      </p:to>
                                    </p:set>
                                    <p:animEffect transition="in" filter="wipe(left)">
                                      <p:cBhvr>
                                        <p:cTn id="127" dur="1000"/>
                                        <p:tgtEl>
                                          <p:spTgt spid="325662"/>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325661"/>
                                        </p:tgtEl>
                                        <p:attrNameLst>
                                          <p:attrName>style.visibility</p:attrName>
                                        </p:attrNameLst>
                                      </p:cBhvr>
                                      <p:to>
                                        <p:strVal val="visible"/>
                                      </p:to>
                                    </p:set>
                                    <p:animEffect transition="in" filter="wipe(left)">
                                      <p:cBhvr>
                                        <p:cTn id="130" dur="1000"/>
                                        <p:tgtEl>
                                          <p:spTgt spid="325661"/>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325660"/>
                                        </p:tgtEl>
                                        <p:attrNameLst>
                                          <p:attrName>style.visibility</p:attrName>
                                        </p:attrNameLst>
                                      </p:cBhvr>
                                      <p:to>
                                        <p:strVal val="visible"/>
                                      </p:to>
                                    </p:set>
                                    <p:animEffect transition="in" filter="wipe(left)">
                                      <p:cBhvr>
                                        <p:cTn id="133" dur="500"/>
                                        <p:tgtEl>
                                          <p:spTgt spid="325660"/>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325659"/>
                                        </p:tgtEl>
                                        <p:attrNameLst>
                                          <p:attrName>style.visibility</p:attrName>
                                        </p:attrNameLst>
                                      </p:cBhvr>
                                      <p:to>
                                        <p:strVal val="visible"/>
                                      </p:to>
                                    </p:set>
                                    <p:animEffect transition="in" filter="wipe(left)">
                                      <p:cBhvr>
                                        <p:cTn id="136" dur="500"/>
                                        <p:tgtEl>
                                          <p:spTgt spid="325659"/>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325658"/>
                                        </p:tgtEl>
                                        <p:attrNameLst>
                                          <p:attrName>style.visibility</p:attrName>
                                        </p:attrNameLst>
                                      </p:cBhvr>
                                      <p:to>
                                        <p:strVal val="visible"/>
                                      </p:to>
                                    </p:set>
                                    <p:animEffect transition="in" filter="wipe(left)">
                                      <p:cBhvr>
                                        <p:cTn id="139" dur="500"/>
                                        <p:tgtEl>
                                          <p:spTgt spid="325658"/>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325657"/>
                                        </p:tgtEl>
                                        <p:attrNameLst>
                                          <p:attrName>style.visibility</p:attrName>
                                        </p:attrNameLst>
                                      </p:cBhvr>
                                      <p:to>
                                        <p:strVal val="visible"/>
                                      </p:to>
                                    </p:set>
                                    <p:animEffect transition="in" filter="wipe(left)">
                                      <p:cBhvr>
                                        <p:cTn id="142" dur="500"/>
                                        <p:tgtEl>
                                          <p:spTgt spid="325657"/>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325655"/>
                                        </p:tgtEl>
                                        <p:attrNameLst>
                                          <p:attrName>style.visibility</p:attrName>
                                        </p:attrNameLst>
                                      </p:cBhvr>
                                      <p:to>
                                        <p:strVal val="visible"/>
                                      </p:to>
                                    </p:set>
                                    <p:animEffect transition="in" filter="wipe(left)">
                                      <p:cBhvr>
                                        <p:cTn id="145" dur="500"/>
                                        <p:tgtEl>
                                          <p:spTgt spid="325655"/>
                                        </p:tgtEl>
                                      </p:cBhvr>
                                    </p:animEffect>
                                  </p:childTnLst>
                                </p:cTn>
                              </p:par>
                              <p:par>
                                <p:cTn id="146" presetID="22" presetClass="entr" presetSubtype="8" fill="hold" grpId="0" nodeType="withEffect">
                                  <p:stCondLst>
                                    <p:cond delay="0"/>
                                  </p:stCondLst>
                                  <p:childTnLst>
                                    <p:set>
                                      <p:cBhvr>
                                        <p:cTn id="147" dur="1" fill="hold">
                                          <p:stCondLst>
                                            <p:cond delay="0"/>
                                          </p:stCondLst>
                                        </p:cTn>
                                        <p:tgtEl>
                                          <p:spTgt spid="325653"/>
                                        </p:tgtEl>
                                        <p:attrNameLst>
                                          <p:attrName>style.visibility</p:attrName>
                                        </p:attrNameLst>
                                      </p:cBhvr>
                                      <p:to>
                                        <p:strVal val="visible"/>
                                      </p:to>
                                    </p:set>
                                    <p:animEffect transition="in" filter="wipe(left)">
                                      <p:cBhvr>
                                        <p:cTn id="148" dur="500"/>
                                        <p:tgtEl>
                                          <p:spTgt spid="325653"/>
                                        </p:tgtEl>
                                      </p:cBhvr>
                                    </p:animEffect>
                                  </p:childTnLst>
                                </p:cTn>
                              </p:par>
                            </p:childTnLst>
                          </p:cTn>
                        </p:par>
                        <p:par>
                          <p:cTn id="149" fill="hold" nodeType="afterGroup">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325684"/>
                                        </p:tgtEl>
                                        <p:attrNameLst>
                                          <p:attrName>style.visibility</p:attrName>
                                        </p:attrNameLst>
                                      </p:cBhvr>
                                      <p:to>
                                        <p:strVal val="visible"/>
                                      </p:to>
                                    </p:set>
                                    <p:anim calcmode="lin" valueType="num">
                                      <p:cBhvr>
                                        <p:cTn id="152" dur="500" fill="hold"/>
                                        <p:tgtEl>
                                          <p:spTgt spid="325684"/>
                                        </p:tgtEl>
                                        <p:attrNameLst>
                                          <p:attrName>ppt_w</p:attrName>
                                        </p:attrNameLst>
                                      </p:cBhvr>
                                      <p:tavLst>
                                        <p:tav tm="0">
                                          <p:val>
                                            <p:fltVal val="0"/>
                                          </p:val>
                                        </p:tav>
                                        <p:tav tm="100000">
                                          <p:val>
                                            <p:strVal val="#ppt_w"/>
                                          </p:val>
                                        </p:tav>
                                      </p:tavLst>
                                    </p:anim>
                                    <p:anim calcmode="lin" valueType="num">
                                      <p:cBhvr>
                                        <p:cTn id="153" dur="500" fill="hold"/>
                                        <p:tgtEl>
                                          <p:spTgt spid="325684"/>
                                        </p:tgtEl>
                                        <p:attrNameLst>
                                          <p:attrName>ppt_h</p:attrName>
                                        </p:attrNameLst>
                                      </p:cBhvr>
                                      <p:tavLst>
                                        <p:tav tm="0">
                                          <p:val>
                                            <p:fltVal val="0"/>
                                          </p:val>
                                        </p:tav>
                                        <p:tav tm="100000">
                                          <p:val>
                                            <p:strVal val="#ppt_h"/>
                                          </p:val>
                                        </p:tav>
                                      </p:tavLst>
                                    </p:anim>
                                    <p:animEffect transition="in" filter="fade">
                                      <p:cBhvr>
                                        <p:cTn id="154" dur="500"/>
                                        <p:tgtEl>
                                          <p:spTgt spid="325684"/>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325731"/>
                                        </p:tgtEl>
                                        <p:attrNameLst>
                                          <p:attrName>style.visibility</p:attrName>
                                        </p:attrNameLst>
                                      </p:cBhvr>
                                      <p:to>
                                        <p:strVal val="visible"/>
                                      </p:to>
                                    </p:set>
                                    <p:animEffect transition="in" filter="dissolve">
                                      <p:cBhvr>
                                        <p:cTn id="157" dur="500"/>
                                        <p:tgtEl>
                                          <p:spTgt spid="325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53" grpId="0" animBg="1"/>
      <p:bldP spid="325655" grpId="0" animBg="1"/>
      <p:bldP spid="325657" grpId="0" animBg="1"/>
      <p:bldP spid="325658" grpId="0" animBg="1"/>
      <p:bldP spid="325659" grpId="0" animBg="1"/>
      <p:bldP spid="325660" grpId="0" animBg="1"/>
      <p:bldP spid="325661" grpId="0" animBg="1"/>
      <p:bldP spid="325662" grpId="0" animBg="1"/>
      <p:bldP spid="325663" grpId="0" animBg="1"/>
      <p:bldP spid="325665" grpId="0" animBg="1"/>
      <p:bldP spid="325666" grpId="0" animBg="1"/>
      <p:bldP spid="325667" grpId="0" animBg="1"/>
      <p:bldP spid="325668" grpId="0" animBg="1"/>
      <p:bldP spid="325669" grpId="0" animBg="1"/>
      <p:bldP spid="325670" grpId="0" animBg="1"/>
      <p:bldP spid="325671" grpId="0" animBg="1"/>
      <p:bldP spid="325672" grpId="0" animBg="1"/>
      <p:bldP spid="325673" grpId="0" animBg="1"/>
      <p:bldP spid="325674" grpId="0" animBg="1"/>
      <p:bldP spid="325675" grpId="0" animBg="1"/>
      <p:bldP spid="325676" grpId="0" animBg="1"/>
      <p:bldP spid="325677" grpId="0" animBg="1"/>
      <p:bldP spid="325678" grpId="0" animBg="1"/>
      <p:bldP spid="325679" grpId="0" animBg="1"/>
      <p:bldP spid="325684" grpId="0"/>
      <p:bldP spid="325705" grpId="0" animBg="1"/>
      <p:bldP spid="325706" grpId="0" animBg="1"/>
      <p:bldP spid="325707" grpId="0" animBg="1"/>
      <p:bldP spid="325708" grpId="0" animBg="1"/>
      <p:bldP spid="325709" grpId="0" animBg="1"/>
      <p:bldP spid="325710" grpId="0" animBg="1"/>
      <p:bldP spid="325711" grpId="0" animBg="1"/>
      <p:bldP spid="325712" grpId="0" animBg="1"/>
      <p:bldP spid="325713" grpId="0" animBg="1"/>
      <p:bldP spid="325714" grpId="0" animBg="1"/>
      <p:bldP spid="325715" grpId="0" animBg="1"/>
      <p:bldP spid="325716" grpId="0" animBg="1"/>
      <p:bldP spid="325717" grpId="0" animBg="1"/>
      <p:bldP spid="325718" grpId="0" animBg="1"/>
      <p:bldP spid="325719" grpId="0" animBg="1"/>
      <p:bldP spid="325720" grpId="0" animBg="1"/>
      <p:bldP spid="325721" grpId="0" animBg="1"/>
      <p:bldP spid="325722" grpId="0" animBg="1"/>
      <p:bldP spid="325723" grpId="0" animBg="1"/>
      <p:bldP spid="325724" grpId="0" animBg="1"/>
      <p:bldP spid="325725" grpId="0" animBg="1"/>
      <p:bldP spid="325726" grpId="0" animBg="1"/>
      <p:bldP spid="325727" grpId="0" animBg="1"/>
      <p:bldP spid="325728" grpId="0" animBg="1"/>
      <p:bldP spid="3257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533400"/>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chemeClr val="accent2"/>
                </a:solidFill>
                <a:latin typeface="Arial Narrow" pitchFamily="34" charset="0"/>
              </a:rPr>
              <a:t>Neutral Stability</a:t>
            </a:r>
          </a:p>
        </p:txBody>
      </p:sp>
      <p:sp>
        <p:nvSpPr>
          <p:cNvPr id="452615" name="Text Box 7"/>
          <p:cNvSpPr txBox="1">
            <a:spLocks noChangeArrowheads="1"/>
          </p:cNvSpPr>
          <p:nvPr/>
        </p:nvSpPr>
        <p:spPr bwMode="auto">
          <a:xfrm>
            <a:off x="331788" y="1703388"/>
            <a:ext cx="8050212" cy="437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lnSpc>
                <a:spcPct val="90000"/>
              </a:lnSpc>
              <a:spcBef>
                <a:spcPct val="0"/>
              </a:spcBef>
              <a:buFontTx/>
              <a:buChar char="•"/>
            </a:pPr>
            <a:r>
              <a:rPr lang="en-US" altLang="en-US" sz="3600" b="1">
                <a:latin typeface="Arial Narrow" pitchFamily="34" charset="0"/>
              </a:rPr>
              <a:t>Usually exists for only short periods of time during the transition between a stable and an unstable atmosphere.</a:t>
            </a:r>
          </a:p>
          <a:p>
            <a:pPr lvl="1" eaLnBrk="1" hangingPunct="1">
              <a:lnSpc>
                <a:spcPct val="70000"/>
              </a:lnSpc>
              <a:spcBef>
                <a:spcPct val="0"/>
              </a:spcBef>
              <a:buFontTx/>
              <a:buChar char="•"/>
            </a:pPr>
            <a:endParaRPr lang="en-US" altLang="en-US" sz="3600" b="1">
              <a:latin typeface="Arial Narrow" pitchFamily="34" charset="0"/>
            </a:endParaRPr>
          </a:p>
          <a:p>
            <a:pPr lvl="1" eaLnBrk="1" hangingPunct="1">
              <a:spcBef>
                <a:spcPct val="0"/>
              </a:spcBef>
              <a:buFontTx/>
              <a:buChar char="•"/>
            </a:pPr>
            <a:r>
              <a:rPr lang="en-US" altLang="en-US" sz="3600" b="1">
                <a:latin typeface="Arial Narrow" pitchFamily="34" charset="0"/>
              </a:rPr>
              <a:t>Little vertical air motion occurs.</a:t>
            </a:r>
          </a:p>
          <a:p>
            <a:pPr lvl="1" eaLnBrk="1" hangingPunct="1">
              <a:lnSpc>
                <a:spcPct val="70000"/>
              </a:lnSpc>
              <a:spcBef>
                <a:spcPct val="0"/>
              </a:spcBef>
              <a:buFontTx/>
              <a:buChar char="•"/>
            </a:pPr>
            <a:endParaRPr lang="en-US" altLang="en-US" sz="3600" b="1">
              <a:latin typeface="Arial Narrow" pitchFamily="34" charset="0"/>
            </a:endParaRPr>
          </a:p>
          <a:p>
            <a:pPr lvl="1" eaLnBrk="1" hangingPunct="1">
              <a:lnSpc>
                <a:spcPct val="90000"/>
              </a:lnSpc>
              <a:spcBef>
                <a:spcPct val="0"/>
              </a:spcBef>
              <a:buFontTx/>
              <a:buChar char="•"/>
            </a:pPr>
            <a:r>
              <a:rPr lang="en-US" altLang="en-US" sz="3600" b="1">
                <a:latin typeface="Arial Narrow" pitchFamily="34" charset="0"/>
              </a:rPr>
              <a:t>If this condition should exist through a deep layer of atmosphere, an air parcel’s vertical motion will cease.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52615">
                                            <p:txEl>
                                              <p:pRg st="0" end="0"/>
                                            </p:txEl>
                                          </p:spTgt>
                                        </p:tgtEl>
                                        <p:attrNameLst>
                                          <p:attrName>style.visibility</p:attrName>
                                        </p:attrNameLst>
                                      </p:cBhvr>
                                      <p:to>
                                        <p:strVal val="visible"/>
                                      </p:to>
                                    </p:set>
                                    <p:animEffect transition="in" filter="dissolve">
                                      <p:cBhvr>
                                        <p:cTn id="7" dur="500"/>
                                        <p:tgtEl>
                                          <p:spTgt spid="4526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2615">
                                            <p:txEl>
                                              <p:pRg st="2" end="2"/>
                                            </p:txEl>
                                          </p:spTgt>
                                        </p:tgtEl>
                                        <p:attrNameLst>
                                          <p:attrName>style.visibility</p:attrName>
                                        </p:attrNameLst>
                                      </p:cBhvr>
                                      <p:to>
                                        <p:strVal val="visible"/>
                                      </p:to>
                                    </p:set>
                                    <p:animEffect transition="in" filter="dissolve">
                                      <p:cBhvr>
                                        <p:cTn id="12" dur="500"/>
                                        <p:tgtEl>
                                          <p:spTgt spid="4526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52615">
                                            <p:txEl>
                                              <p:pRg st="4" end="4"/>
                                            </p:txEl>
                                          </p:spTgt>
                                        </p:tgtEl>
                                        <p:attrNameLst>
                                          <p:attrName>style.visibility</p:attrName>
                                        </p:attrNameLst>
                                      </p:cBhvr>
                                      <p:to>
                                        <p:strVal val="visible"/>
                                      </p:to>
                                    </p:set>
                                    <p:animEffect transition="in" filter="dissolve">
                                      <p:cBhvr>
                                        <p:cTn id="17" dur="500"/>
                                        <p:tgtEl>
                                          <p:spTgt spid="4526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ig Fire in the Distance"/>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96888" y="533400"/>
            <a:ext cx="5240337" cy="5791200"/>
          </a:xfrm>
          <a:effectLst>
            <a:outerShdw dist="107763" dir="2700000" algn="ctr" rotWithShape="0">
              <a:schemeClr val="tx1"/>
            </a:outerShdw>
          </a:effectLst>
        </p:spPr>
      </p:pic>
      <p:sp>
        <p:nvSpPr>
          <p:cNvPr id="29699" name="Text Box 6"/>
          <p:cNvSpPr txBox="1">
            <a:spLocks noChangeArrowheads="1"/>
          </p:cNvSpPr>
          <p:nvPr/>
        </p:nvSpPr>
        <p:spPr bwMode="auto">
          <a:xfrm>
            <a:off x="5791200" y="1677988"/>
            <a:ext cx="3352800" cy="3503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An </a:t>
            </a:r>
            <a:r>
              <a:rPr lang="en-US" altLang="en-US" b="1">
                <a:solidFill>
                  <a:schemeClr val="accent2"/>
                </a:solidFill>
                <a:latin typeface="Arial Narrow" pitchFamily="34" charset="0"/>
              </a:rPr>
              <a:t>unstable atmosphere</a:t>
            </a:r>
            <a:r>
              <a:rPr lang="en-US" altLang="en-US" b="1">
                <a:latin typeface="Arial Narrow" pitchFamily="34" charset="0"/>
              </a:rPr>
              <a:t> </a:t>
            </a:r>
          </a:p>
          <a:p>
            <a:pPr algn="ctr" eaLnBrk="1" hangingPunct="1">
              <a:spcBef>
                <a:spcPct val="0"/>
              </a:spcBef>
              <a:buFontTx/>
              <a:buNone/>
            </a:pPr>
            <a:r>
              <a:rPr lang="en-US" altLang="en-US" b="1">
                <a:latin typeface="Arial Narrow" pitchFamily="34" charset="0"/>
              </a:rPr>
              <a:t>is most often associated with  critical or extreme wildland fire behavior.</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table Air Suppressing Wildfire"/>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457200"/>
            <a:ext cx="5257800" cy="6019800"/>
          </a:xfrm>
          <a:noFill/>
        </p:spPr>
      </p:pic>
      <p:sp>
        <p:nvSpPr>
          <p:cNvPr id="30723" name="Text Box 6"/>
          <p:cNvSpPr txBox="1">
            <a:spLocks noChangeArrowheads="1"/>
          </p:cNvSpPr>
          <p:nvPr/>
        </p:nvSpPr>
        <p:spPr bwMode="auto">
          <a:xfrm>
            <a:off x="5715000" y="1447800"/>
            <a:ext cx="3429000" cy="321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b="1"/>
              <a:t>A </a:t>
            </a:r>
            <a:r>
              <a:rPr lang="en-US" altLang="en-US" b="1">
                <a:solidFill>
                  <a:schemeClr val="accent2"/>
                </a:solidFill>
              </a:rPr>
              <a:t>stable </a:t>
            </a:r>
          </a:p>
          <a:p>
            <a:pPr algn="ctr" eaLnBrk="1" hangingPunct="1">
              <a:lnSpc>
                <a:spcPct val="90000"/>
              </a:lnSpc>
              <a:spcBef>
                <a:spcPct val="0"/>
              </a:spcBef>
              <a:buFontTx/>
              <a:buNone/>
            </a:pPr>
            <a:r>
              <a:rPr lang="en-US" altLang="en-US" b="1">
                <a:solidFill>
                  <a:schemeClr val="accent2"/>
                </a:solidFill>
              </a:rPr>
              <a:t>atmosphere</a:t>
            </a:r>
          </a:p>
          <a:p>
            <a:pPr algn="ctr" eaLnBrk="1" hangingPunct="1">
              <a:lnSpc>
                <a:spcPct val="90000"/>
              </a:lnSpc>
              <a:spcBef>
                <a:spcPct val="0"/>
              </a:spcBef>
              <a:buFontTx/>
              <a:buNone/>
            </a:pPr>
            <a:r>
              <a:rPr lang="en-US" altLang="en-US" b="1"/>
              <a:t>will tend to </a:t>
            </a:r>
          </a:p>
          <a:p>
            <a:pPr algn="ctr" eaLnBrk="1" hangingPunct="1">
              <a:lnSpc>
                <a:spcPct val="90000"/>
              </a:lnSpc>
              <a:spcBef>
                <a:spcPct val="0"/>
              </a:spcBef>
              <a:buFontTx/>
              <a:buNone/>
            </a:pPr>
            <a:r>
              <a:rPr lang="en-US" altLang="en-US" b="1"/>
              <a:t>suppress or reduce </a:t>
            </a:r>
          </a:p>
          <a:p>
            <a:pPr algn="ctr" eaLnBrk="1" hangingPunct="1">
              <a:lnSpc>
                <a:spcPct val="90000"/>
              </a:lnSpc>
              <a:spcBef>
                <a:spcPct val="0"/>
              </a:spcBef>
              <a:buFontTx/>
              <a:buNone/>
            </a:pPr>
            <a:r>
              <a:rPr lang="en-US" altLang="en-US" b="1"/>
              <a:t>wildland fire </a:t>
            </a:r>
          </a:p>
          <a:p>
            <a:pPr algn="ctr" eaLnBrk="1" hangingPunct="1">
              <a:lnSpc>
                <a:spcPct val="90000"/>
              </a:lnSpc>
              <a:spcBef>
                <a:spcPct val="0"/>
              </a:spcBef>
              <a:buFontTx/>
              <a:buNone/>
            </a:pPr>
            <a:r>
              <a:rPr lang="en-US" altLang="en-US" b="1"/>
              <a:t>behavior.</a:t>
            </a:r>
            <a:r>
              <a:rPr lang="en-US" altLang="en-US" sz="3600" b="1">
                <a:solidFill>
                  <a:schemeClr val="accent2"/>
                </a:solidFill>
                <a:latin typeface="Arial Narrow" pitchFamily="34" charset="0"/>
              </a:rPr>
              <a: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Text Box 8"/>
          <p:cNvSpPr txBox="1">
            <a:spLocks noChangeArrowheads="1"/>
          </p:cNvSpPr>
          <p:nvPr/>
        </p:nvSpPr>
        <p:spPr bwMode="auto">
          <a:xfrm>
            <a:off x="533400" y="1631950"/>
            <a:ext cx="80010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5. Name and describe the four lifting processes that </a:t>
            </a:r>
          </a:p>
          <a:p>
            <a:pPr eaLnBrk="1" hangingPunct="1"/>
            <a:r>
              <a:rPr lang="en-US" altLang="en-US" sz="2400" b="1"/>
              <a:t>    can produce thunderstorms.      </a:t>
            </a:r>
          </a:p>
        </p:txBody>
      </p:sp>
      <p:sp>
        <p:nvSpPr>
          <p:cNvPr id="4112" name="Text Box 16"/>
          <p:cNvSpPr txBox="1">
            <a:spLocks noChangeArrowheads="1"/>
          </p:cNvSpPr>
          <p:nvPr/>
        </p:nvSpPr>
        <p:spPr bwMode="auto">
          <a:xfrm>
            <a:off x="533400" y="2622550"/>
            <a:ext cx="80772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6.</a:t>
            </a:r>
            <a:r>
              <a:rPr lang="en-US" altLang="en-US" sz="2400" b="1">
                <a:solidFill>
                  <a:schemeClr val="bg1"/>
                </a:solidFill>
              </a:rPr>
              <a:t> </a:t>
            </a:r>
            <a:r>
              <a:rPr lang="en-US" altLang="en-US" sz="2400" b="1"/>
              <a:t>Describe the elements of a thunderstorm and its </a:t>
            </a:r>
          </a:p>
          <a:p>
            <a:pPr eaLnBrk="1" hangingPunct="1"/>
            <a:r>
              <a:rPr lang="en-US" altLang="en-US" sz="2400" b="1"/>
              <a:t>    three stages of development.</a:t>
            </a:r>
          </a:p>
        </p:txBody>
      </p:sp>
      <p:sp>
        <p:nvSpPr>
          <p:cNvPr id="4113" name="Text Box 17"/>
          <p:cNvSpPr txBox="1">
            <a:spLocks noChangeArrowheads="1"/>
          </p:cNvSpPr>
          <p:nvPr/>
        </p:nvSpPr>
        <p:spPr bwMode="auto">
          <a:xfrm>
            <a:off x="533400" y="3613150"/>
            <a:ext cx="7056438"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7. Use visual indicators to describe the stability</a:t>
            </a:r>
          </a:p>
          <a:p>
            <a:pPr eaLnBrk="1" hangingPunct="1"/>
            <a:r>
              <a:rPr lang="en-US" altLang="en-US" sz="2400" b="1"/>
              <a:t>    of the atmosphere.</a:t>
            </a:r>
          </a:p>
        </p:txBody>
      </p:sp>
      <p:sp>
        <p:nvSpPr>
          <p:cNvPr id="4116" name="Text Box 20"/>
          <p:cNvSpPr txBox="1">
            <a:spLocks noChangeArrowheads="1"/>
          </p:cNvSpPr>
          <p:nvPr/>
        </p:nvSpPr>
        <p:spPr bwMode="auto">
          <a:xfrm>
            <a:off x="533400" y="4527550"/>
            <a:ext cx="77724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t>8. Describe the four principle cloud groups, and identify the six clouds most often associated with critical wildland fire behavior.</a:t>
            </a:r>
          </a:p>
        </p:txBody>
      </p:sp>
      <p:sp>
        <p:nvSpPr>
          <p:cNvPr id="4102" name="Text Box 4"/>
          <p:cNvSpPr txBox="1">
            <a:spLocks noChangeArrowheads="1"/>
          </p:cNvSpPr>
          <p:nvPr/>
        </p:nvSpPr>
        <p:spPr bwMode="auto">
          <a:xfrm>
            <a:off x="0" y="762000"/>
            <a:ext cx="9144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66"/>
                </a:solidFill>
                <a:latin typeface="Arial Black" pitchFamily="34" charset="0"/>
              </a:rPr>
              <a:t>Unit 6 Objectives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wipe(left)">
                                      <p:cBhvr>
                                        <p:cTn id="7" dur="500"/>
                                        <p:tgtEl>
                                          <p:spTgt spid="4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12"/>
                                        </p:tgtEl>
                                        <p:attrNameLst>
                                          <p:attrName>style.visibility</p:attrName>
                                        </p:attrNameLst>
                                      </p:cBhvr>
                                      <p:to>
                                        <p:strVal val="visible"/>
                                      </p:to>
                                    </p:set>
                                    <p:animEffect transition="in" filter="wipe(left)">
                                      <p:cBhvr>
                                        <p:cTn id="12" dur="500"/>
                                        <p:tgtEl>
                                          <p:spTgt spid="4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13"/>
                                        </p:tgtEl>
                                        <p:attrNameLst>
                                          <p:attrName>style.visibility</p:attrName>
                                        </p:attrNameLst>
                                      </p:cBhvr>
                                      <p:to>
                                        <p:strVal val="visible"/>
                                      </p:to>
                                    </p:set>
                                    <p:animEffect transition="in" filter="wipe(left)">
                                      <p:cBhvr>
                                        <p:cTn id="17" dur="500"/>
                                        <p:tgtEl>
                                          <p:spTgt spid="41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16"/>
                                        </p:tgtEl>
                                        <p:attrNameLst>
                                          <p:attrName>style.visibility</p:attrName>
                                        </p:attrNameLst>
                                      </p:cBhvr>
                                      <p:to>
                                        <p:strVal val="visible"/>
                                      </p:to>
                                    </p:set>
                                    <p:animEffect transition="in" filter="wipe(left)">
                                      <p:cBhvr>
                                        <p:cTn id="22" dur="5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4" grpId="0"/>
      <p:bldP spid="4112" grpId="0"/>
      <p:bldP spid="4113" grpId="0"/>
      <p:bldP spid="41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3"/>
          <p:cNvSpPr txBox="1">
            <a:spLocks noChangeArrowheads="1"/>
          </p:cNvSpPr>
          <p:nvPr/>
        </p:nvSpPr>
        <p:spPr bwMode="auto">
          <a:xfrm>
            <a:off x="0" y="2362200"/>
            <a:ext cx="9144000" cy="210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solidFill>
                  <a:schemeClr val="accent2"/>
                </a:solidFill>
                <a:latin typeface="Arial Narrow" pitchFamily="34" charset="0"/>
              </a:rPr>
              <a:t>Neutral atmospheric conditions </a:t>
            </a:r>
          </a:p>
          <a:p>
            <a:pPr algn="ctr" eaLnBrk="1" hangingPunct="1">
              <a:spcBef>
                <a:spcPct val="0"/>
              </a:spcBef>
              <a:buFontTx/>
              <a:buNone/>
            </a:pPr>
            <a:r>
              <a:rPr lang="en-US" altLang="en-US" sz="4400" b="1">
                <a:latin typeface="Arial Narrow" pitchFamily="34" charset="0"/>
              </a:rPr>
              <a:t>have little if any effect on </a:t>
            </a:r>
          </a:p>
          <a:p>
            <a:pPr algn="ctr" eaLnBrk="1" hangingPunct="1">
              <a:spcBef>
                <a:spcPct val="0"/>
              </a:spcBef>
              <a:buFontTx/>
              <a:buNone/>
            </a:pPr>
            <a:r>
              <a:rPr lang="en-US" altLang="en-US" sz="4400" b="1">
                <a:latin typeface="Arial Narrow" pitchFamily="34" charset="0"/>
              </a:rPr>
              <a:t>wildland fire behavior.</a:t>
            </a:r>
            <a:r>
              <a:rPr lang="en-US" altLang="en-US" sz="4400" b="1">
                <a:solidFill>
                  <a:schemeClr val="accent2"/>
                </a:solidFill>
                <a:latin typeface="Arial Narrow" pitchFamily="34" charset="0"/>
              </a:rPr>
              <a:t>  </a:t>
            </a:r>
          </a:p>
        </p:txBody>
      </p:sp>
      <p:sp>
        <p:nvSpPr>
          <p:cNvPr id="31747" name="Text Box 34"/>
          <p:cNvSpPr txBox="1">
            <a:spLocks noChangeArrowheads="1"/>
          </p:cNvSpPr>
          <p:nvPr/>
        </p:nvSpPr>
        <p:spPr bwMode="auto">
          <a:xfrm>
            <a:off x="0" y="3352800"/>
            <a:ext cx="9144000"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solidFill>
                  <a:schemeClr val="bg1"/>
                </a:solidFill>
                <a:latin typeface="Arial Narrow" pitchFamily="34" charset="0"/>
              </a:rPr>
              <a:t>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5"/>
          <p:cNvSpPr txBox="1">
            <a:spLocks noChangeArrowheads="1"/>
          </p:cNvSpPr>
          <p:nvPr/>
        </p:nvSpPr>
        <p:spPr bwMode="auto">
          <a:xfrm>
            <a:off x="5943600" y="2124075"/>
            <a:ext cx="3200400"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Four Ways </a:t>
            </a:r>
          </a:p>
          <a:p>
            <a:pPr algn="ctr" eaLnBrk="1" hangingPunct="1">
              <a:spcBef>
                <a:spcPct val="0"/>
              </a:spcBef>
              <a:buFontTx/>
              <a:buNone/>
            </a:pPr>
            <a:r>
              <a:rPr lang="en-US" altLang="en-US" sz="2800" b="1"/>
              <a:t>To Change</a:t>
            </a:r>
          </a:p>
          <a:p>
            <a:pPr algn="ctr" eaLnBrk="1" hangingPunct="1">
              <a:spcBef>
                <a:spcPct val="0"/>
              </a:spcBef>
              <a:buFontTx/>
              <a:buNone/>
            </a:pPr>
            <a:r>
              <a:rPr lang="en-US" altLang="en-US" sz="2800" b="1"/>
              <a:t>Atmospheric</a:t>
            </a:r>
          </a:p>
          <a:p>
            <a:pPr algn="ctr" eaLnBrk="1" hangingPunct="1">
              <a:spcBef>
                <a:spcPct val="0"/>
              </a:spcBef>
              <a:buFontTx/>
              <a:buNone/>
            </a:pPr>
            <a:r>
              <a:rPr lang="en-US" altLang="en-US" sz="2800" b="1"/>
              <a:t>Stability</a:t>
            </a:r>
          </a:p>
        </p:txBody>
      </p:sp>
      <p:grpSp>
        <p:nvGrpSpPr>
          <p:cNvPr id="32771" name="Group 43"/>
          <p:cNvGrpSpPr>
            <a:grpSpLocks/>
          </p:cNvGrpSpPr>
          <p:nvPr/>
        </p:nvGrpSpPr>
        <p:grpSpPr bwMode="auto">
          <a:xfrm>
            <a:off x="508000" y="533400"/>
            <a:ext cx="5416550" cy="5791200"/>
            <a:chOff x="96" y="96"/>
            <a:chExt cx="3860" cy="4128"/>
          </a:xfrm>
        </p:grpSpPr>
        <p:pic>
          <p:nvPicPr>
            <p:cNvPr id="32772" name="Picture 10" descr="Changing Air St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96"/>
              <a:ext cx="3860" cy="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1"/>
            <p:cNvSpPr txBox="1">
              <a:spLocks noChangeArrowheads="1"/>
            </p:cNvSpPr>
            <p:nvPr/>
          </p:nvSpPr>
          <p:spPr bwMode="auto">
            <a:xfrm>
              <a:off x="294" y="288"/>
              <a:ext cx="155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rgbClr val="DC0000"/>
                  </a:solidFill>
                  <a:latin typeface="Arial Rounded MT Bold" pitchFamily="34" charset="0"/>
                </a:rPr>
                <a:t>Heating from </a:t>
              </a:r>
            </a:p>
            <a:p>
              <a:pPr algn="ctr" eaLnBrk="1" hangingPunct="1">
                <a:spcBef>
                  <a:spcPct val="0"/>
                </a:spcBef>
                <a:buFontTx/>
                <a:buNone/>
              </a:pPr>
              <a:r>
                <a:rPr lang="en-US" altLang="en-US" sz="2400" b="1">
                  <a:solidFill>
                    <a:srgbClr val="DC0000"/>
                  </a:solidFill>
                  <a:latin typeface="Arial Rounded MT Bold" pitchFamily="34" charset="0"/>
                </a:rPr>
                <a:t>below</a:t>
              </a:r>
            </a:p>
          </p:txBody>
        </p:sp>
        <p:sp>
          <p:nvSpPr>
            <p:cNvPr id="32774" name="Text Box 13"/>
            <p:cNvSpPr txBox="1">
              <a:spLocks noChangeArrowheads="1"/>
            </p:cNvSpPr>
            <p:nvPr/>
          </p:nvSpPr>
          <p:spPr bwMode="auto">
            <a:xfrm>
              <a:off x="2256" y="2400"/>
              <a:ext cx="1599"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DA3E00"/>
                  </a:solidFill>
                  <a:latin typeface="Arial Rounded MT Bold" pitchFamily="34" charset="0"/>
                </a:rPr>
                <a:t>Warming aloft</a:t>
              </a:r>
            </a:p>
          </p:txBody>
        </p:sp>
        <p:sp>
          <p:nvSpPr>
            <p:cNvPr id="32775" name="Text Box 14"/>
            <p:cNvSpPr txBox="1">
              <a:spLocks noChangeArrowheads="1"/>
            </p:cNvSpPr>
            <p:nvPr/>
          </p:nvSpPr>
          <p:spPr bwMode="auto">
            <a:xfrm>
              <a:off x="2167" y="288"/>
              <a:ext cx="1539"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rgbClr val="0000D6"/>
                  </a:solidFill>
                  <a:latin typeface="Arial Rounded MT Bold" pitchFamily="34" charset="0"/>
                </a:rPr>
                <a:t>Cooling from </a:t>
              </a:r>
            </a:p>
            <a:p>
              <a:pPr algn="ctr" eaLnBrk="1" hangingPunct="1">
                <a:spcBef>
                  <a:spcPct val="0"/>
                </a:spcBef>
                <a:buFontTx/>
                <a:buNone/>
              </a:pPr>
              <a:r>
                <a:rPr lang="en-US" altLang="en-US" sz="2400" b="1">
                  <a:solidFill>
                    <a:srgbClr val="0000D6"/>
                  </a:solidFill>
                  <a:latin typeface="Arial Rounded MT Bold" pitchFamily="34" charset="0"/>
                </a:rPr>
                <a:t>below</a:t>
              </a:r>
            </a:p>
          </p:txBody>
        </p:sp>
        <p:sp>
          <p:nvSpPr>
            <p:cNvPr id="32776" name="Text Box 15"/>
            <p:cNvSpPr txBox="1">
              <a:spLocks noChangeArrowheads="1"/>
            </p:cNvSpPr>
            <p:nvPr/>
          </p:nvSpPr>
          <p:spPr bwMode="auto">
            <a:xfrm>
              <a:off x="384" y="2393"/>
              <a:ext cx="1462"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D6"/>
                  </a:solidFill>
                  <a:latin typeface="Arial Rounded MT Bold" pitchFamily="34" charset="0"/>
                </a:rPr>
                <a:t>Cooling aloft</a:t>
              </a:r>
            </a:p>
          </p:txBody>
        </p:sp>
        <p:sp>
          <p:nvSpPr>
            <p:cNvPr id="32777" name="Line 16"/>
            <p:cNvSpPr>
              <a:spLocks noChangeShapeType="1"/>
            </p:cNvSpPr>
            <p:nvPr/>
          </p:nvSpPr>
          <p:spPr bwMode="auto">
            <a:xfrm flipV="1">
              <a:off x="720" y="960"/>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8" name="Line 17"/>
            <p:cNvSpPr>
              <a:spLocks noChangeShapeType="1"/>
            </p:cNvSpPr>
            <p:nvPr/>
          </p:nvSpPr>
          <p:spPr bwMode="auto">
            <a:xfrm flipV="1">
              <a:off x="864" y="1104"/>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79" name="Line 18"/>
            <p:cNvSpPr>
              <a:spLocks noChangeShapeType="1"/>
            </p:cNvSpPr>
            <p:nvPr/>
          </p:nvSpPr>
          <p:spPr bwMode="auto">
            <a:xfrm flipV="1">
              <a:off x="576" y="864"/>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0" name="Line 19"/>
            <p:cNvSpPr>
              <a:spLocks noChangeShapeType="1"/>
            </p:cNvSpPr>
            <p:nvPr/>
          </p:nvSpPr>
          <p:spPr bwMode="auto">
            <a:xfrm flipV="1">
              <a:off x="432" y="768"/>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1" name="Line 20"/>
            <p:cNvSpPr>
              <a:spLocks noChangeShapeType="1"/>
            </p:cNvSpPr>
            <p:nvPr/>
          </p:nvSpPr>
          <p:spPr bwMode="auto">
            <a:xfrm flipV="1">
              <a:off x="1584" y="960"/>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2" name="Line 21"/>
            <p:cNvSpPr>
              <a:spLocks noChangeShapeType="1"/>
            </p:cNvSpPr>
            <p:nvPr/>
          </p:nvSpPr>
          <p:spPr bwMode="auto">
            <a:xfrm flipV="1">
              <a:off x="288" y="720"/>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3" name="Line 22"/>
            <p:cNvSpPr>
              <a:spLocks noChangeShapeType="1"/>
            </p:cNvSpPr>
            <p:nvPr/>
          </p:nvSpPr>
          <p:spPr bwMode="auto">
            <a:xfrm flipV="1">
              <a:off x="1728" y="912"/>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4" name="Line 23"/>
            <p:cNvSpPr>
              <a:spLocks noChangeShapeType="1"/>
            </p:cNvSpPr>
            <p:nvPr/>
          </p:nvSpPr>
          <p:spPr bwMode="auto">
            <a:xfrm flipV="1">
              <a:off x="1872" y="816"/>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5" name="Line 24"/>
            <p:cNvSpPr>
              <a:spLocks noChangeShapeType="1"/>
            </p:cNvSpPr>
            <p:nvPr/>
          </p:nvSpPr>
          <p:spPr bwMode="auto">
            <a:xfrm flipV="1">
              <a:off x="288" y="2976"/>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6" name="Line 25"/>
            <p:cNvSpPr>
              <a:spLocks noChangeShapeType="1"/>
            </p:cNvSpPr>
            <p:nvPr/>
          </p:nvSpPr>
          <p:spPr bwMode="auto">
            <a:xfrm flipV="1">
              <a:off x="480" y="3024"/>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7" name="Line 26"/>
            <p:cNvSpPr>
              <a:spLocks noChangeShapeType="1"/>
            </p:cNvSpPr>
            <p:nvPr/>
          </p:nvSpPr>
          <p:spPr bwMode="auto">
            <a:xfrm flipV="1">
              <a:off x="672" y="3024"/>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8" name="Line 27"/>
            <p:cNvSpPr>
              <a:spLocks noChangeShapeType="1"/>
            </p:cNvSpPr>
            <p:nvPr/>
          </p:nvSpPr>
          <p:spPr bwMode="auto">
            <a:xfrm flipV="1">
              <a:off x="912" y="3072"/>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89" name="Line 28"/>
            <p:cNvSpPr>
              <a:spLocks noChangeShapeType="1"/>
            </p:cNvSpPr>
            <p:nvPr/>
          </p:nvSpPr>
          <p:spPr bwMode="auto">
            <a:xfrm flipV="1">
              <a:off x="1152" y="3072"/>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0" name="Line 29"/>
            <p:cNvSpPr>
              <a:spLocks noChangeShapeType="1"/>
            </p:cNvSpPr>
            <p:nvPr/>
          </p:nvSpPr>
          <p:spPr bwMode="auto">
            <a:xfrm flipV="1">
              <a:off x="1392" y="3216"/>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1" name="Line 30"/>
            <p:cNvSpPr>
              <a:spLocks noChangeShapeType="1"/>
            </p:cNvSpPr>
            <p:nvPr/>
          </p:nvSpPr>
          <p:spPr bwMode="auto">
            <a:xfrm flipV="1">
              <a:off x="1632" y="3120"/>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2" name="Line 31"/>
            <p:cNvSpPr>
              <a:spLocks noChangeShapeType="1"/>
            </p:cNvSpPr>
            <p:nvPr/>
          </p:nvSpPr>
          <p:spPr bwMode="auto">
            <a:xfrm flipV="1">
              <a:off x="1872" y="3120"/>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3" name="Line 32"/>
            <p:cNvSpPr>
              <a:spLocks noChangeShapeType="1"/>
            </p:cNvSpPr>
            <p:nvPr/>
          </p:nvSpPr>
          <p:spPr bwMode="auto">
            <a:xfrm>
              <a:off x="2304" y="1248"/>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4" name="Line 33"/>
            <p:cNvSpPr>
              <a:spLocks noChangeShapeType="1"/>
            </p:cNvSpPr>
            <p:nvPr/>
          </p:nvSpPr>
          <p:spPr bwMode="auto">
            <a:xfrm>
              <a:off x="2496" y="1248"/>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5" name="Line 34"/>
            <p:cNvSpPr>
              <a:spLocks noChangeShapeType="1"/>
            </p:cNvSpPr>
            <p:nvPr/>
          </p:nvSpPr>
          <p:spPr bwMode="auto">
            <a:xfrm>
              <a:off x="2688" y="1200"/>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6" name="Line 35"/>
            <p:cNvSpPr>
              <a:spLocks noChangeShapeType="1"/>
            </p:cNvSpPr>
            <p:nvPr/>
          </p:nvSpPr>
          <p:spPr bwMode="auto">
            <a:xfrm>
              <a:off x="2928" y="1200"/>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7" name="Line 36"/>
            <p:cNvSpPr>
              <a:spLocks noChangeShapeType="1"/>
            </p:cNvSpPr>
            <p:nvPr/>
          </p:nvSpPr>
          <p:spPr bwMode="auto">
            <a:xfrm>
              <a:off x="3168" y="1152"/>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8" name="Line 37"/>
            <p:cNvSpPr>
              <a:spLocks noChangeShapeType="1"/>
            </p:cNvSpPr>
            <p:nvPr/>
          </p:nvSpPr>
          <p:spPr bwMode="auto">
            <a:xfrm>
              <a:off x="3408" y="1152"/>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799" name="Line 38"/>
            <p:cNvSpPr>
              <a:spLocks noChangeShapeType="1"/>
            </p:cNvSpPr>
            <p:nvPr/>
          </p:nvSpPr>
          <p:spPr bwMode="auto">
            <a:xfrm>
              <a:off x="3648" y="1104"/>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0" name="Line 39"/>
            <p:cNvSpPr>
              <a:spLocks noChangeShapeType="1"/>
            </p:cNvSpPr>
            <p:nvPr/>
          </p:nvSpPr>
          <p:spPr bwMode="auto">
            <a:xfrm>
              <a:off x="2256" y="3120"/>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1" name="Line 40"/>
            <p:cNvSpPr>
              <a:spLocks noChangeShapeType="1"/>
            </p:cNvSpPr>
            <p:nvPr/>
          </p:nvSpPr>
          <p:spPr bwMode="auto">
            <a:xfrm>
              <a:off x="2448" y="3168"/>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2" name="Line 41"/>
            <p:cNvSpPr>
              <a:spLocks noChangeShapeType="1"/>
            </p:cNvSpPr>
            <p:nvPr/>
          </p:nvSpPr>
          <p:spPr bwMode="auto">
            <a:xfrm>
              <a:off x="2640" y="3168"/>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3" name="Line 42"/>
            <p:cNvSpPr>
              <a:spLocks noChangeShapeType="1"/>
            </p:cNvSpPr>
            <p:nvPr/>
          </p:nvSpPr>
          <p:spPr bwMode="auto">
            <a:xfrm>
              <a:off x="2832" y="3120"/>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4" name="Line 43"/>
            <p:cNvSpPr>
              <a:spLocks noChangeShapeType="1"/>
            </p:cNvSpPr>
            <p:nvPr/>
          </p:nvSpPr>
          <p:spPr bwMode="auto">
            <a:xfrm>
              <a:off x="3024" y="3072"/>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5" name="Line 44"/>
            <p:cNvSpPr>
              <a:spLocks noChangeShapeType="1"/>
            </p:cNvSpPr>
            <p:nvPr/>
          </p:nvSpPr>
          <p:spPr bwMode="auto">
            <a:xfrm>
              <a:off x="3216" y="3120"/>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6" name="Line 45"/>
            <p:cNvSpPr>
              <a:spLocks noChangeShapeType="1"/>
            </p:cNvSpPr>
            <p:nvPr/>
          </p:nvSpPr>
          <p:spPr bwMode="auto">
            <a:xfrm>
              <a:off x="3408" y="3168"/>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7" name="Line 46"/>
            <p:cNvSpPr>
              <a:spLocks noChangeShapeType="1"/>
            </p:cNvSpPr>
            <p:nvPr/>
          </p:nvSpPr>
          <p:spPr bwMode="auto">
            <a:xfrm>
              <a:off x="3600" y="3168"/>
              <a:ext cx="0" cy="384"/>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808" name="Line 47"/>
            <p:cNvSpPr>
              <a:spLocks noChangeShapeType="1"/>
            </p:cNvSpPr>
            <p:nvPr/>
          </p:nvSpPr>
          <p:spPr bwMode="auto">
            <a:xfrm flipV="1">
              <a:off x="1008" y="1248"/>
              <a:ext cx="0" cy="336"/>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Text Box 2"/>
          <p:cNvSpPr txBox="1">
            <a:spLocks noChangeArrowheads="1"/>
          </p:cNvSpPr>
          <p:nvPr/>
        </p:nvSpPr>
        <p:spPr bwMode="auto">
          <a:xfrm>
            <a:off x="228600" y="1127125"/>
            <a:ext cx="8610600" cy="314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solidFill>
                  <a:srgbClr val="000066"/>
                </a:solidFill>
                <a:latin typeface="Arial Narrow" pitchFamily="34" charset="0"/>
              </a:rPr>
              <a:t>Temperature Lapse Rate</a:t>
            </a:r>
          </a:p>
          <a:p>
            <a:pPr algn="ctr" eaLnBrk="1" hangingPunct="1">
              <a:spcBef>
                <a:spcPct val="0"/>
              </a:spcBef>
              <a:buFontTx/>
              <a:buNone/>
            </a:pPr>
            <a:endParaRPr lang="en-US" altLang="en-US" sz="4400" b="1">
              <a:solidFill>
                <a:srgbClr val="000066"/>
              </a:solidFill>
              <a:latin typeface="Arial Narrow" pitchFamily="34" charset="0"/>
            </a:endParaRPr>
          </a:p>
          <a:p>
            <a:pPr algn="ctr" eaLnBrk="1" hangingPunct="1">
              <a:lnSpc>
                <a:spcPct val="90000"/>
              </a:lnSpc>
              <a:spcBef>
                <a:spcPct val="0"/>
              </a:spcBef>
              <a:buFontTx/>
              <a:buNone/>
            </a:pPr>
            <a:r>
              <a:rPr lang="en-US" altLang="en-US" sz="4000" b="1">
                <a:latin typeface="Arial Narrow" pitchFamily="34" charset="0"/>
              </a:rPr>
              <a:t>The change in temperature with</a:t>
            </a:r>
          </a:p>
          <a:p>
            <a:pPr algn="ctr" eaLnBrk="1" hangingPunct="1">
              <a:lnSpc>
                <a:spcPct val="90000"/>
              </a:lnSpc>
              <a:spcBef>
                <a:spcPct val="0"/>
              </a:spcBef>
              <a:buFontTx/>
              <a:buNone/>
            </a:pPr>
            <a:r>
              <a:rPr lang="en-US" altLang="en-US" sz="4000" b="1">
                <a:latin typeface="Arial Narrow" pitchFamily="34" charset="0"/>
              </a:rPr>
              <a:t>a change in altitude.</a:t>
            </a:r>
          </a:p>
          <a:p>
            <a:pPr algn="ctr" eaLnBrk="1" hangingPunct="1">
              <a:spcBef>
                <a:spcPct val="0"/>
              </a:spcBef>
              <a:buFontTx/>
              <a:buNone/>
            </a:pPr>
            <a:endParaRPr lang="en-US" altLang="en-US" sz="4000" b="1">
              <a:latin typeface="Arial Narrow" pitchFamily="34" charset="0"/>
            </a:endParaRPr>
          </a:p>
        </p:txBody>
      </p:sp>
      <p:sp>
        <p:nvSpPr>
          <p:cNvPr id="551939" name="Rectangle 3"/>
          <p:cNvSpPr>
            <a:spLocks noChangeArrowheads="1"/>
          </p:cNvSpPr>
          <p:nvPr/>
        </p:nvSpPr>
        <p:spPr bwMode="auto">
          <a:xfrm>
            <a:off x="2362200" y="4114800"/>
            <a:ext cx="4572000" cy="1524000"/>
          </a:xfrm>
          <a:prstGeom prst="rect">
            <a:avLst/>
          </a:prstGeom>
          <a:solidFill>
            <a:srgbClr val="FFFFD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Change in Temperature</a:t>
            </a:r>
          </a:p>
          <a:p>
            <a:pPr algn="ctr" eaLnBrk="1" hangingPunct="1">
              <a:spcBef>
                <a:spcPct val="0"/>
              </a:spcBef>
              <a:buFontTx/>
              <a:buNone/>
            </a:pPr>
            <a:r>
              <a:rPr lang="en-US" altLang="en-US" sz="3600" b="1">
                <a:latin typeface="Arial Narrow" pitchFamily="34" charset="0"/>
              </a:rPr>
              <a:t> Change in Altitude</a:t>
            </a:r>
          </a:p>
        </p:txBody>
      </p:sp>
      <p:sp>
        <p:nvSpPr>
          <p:cNvPr id="551941" name="Line 5"/>
          <p:cNvSpPr>
            <a:spLocks noChangeShapeType="1"/>
          </p:cNvSpPr>
          <p:nvPr/>
        </p:nvSpPr>
        <p:spPr bwMode="auto">
          <a:xfrm>
            <a:off x="2590800" y="4876800"/>
            <a:ext cx="4114800" cy="0"/>
          </a:xfrm>
          <a:prstGeom prst="line">
            <a:avLst/>
          </a:prstGeom>
          <a:noFill/>
          <a:ln w="50800">
            <a:solidFill>
              <a:srgbClr val="00006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1938"/>
                                        </p:tgtEl>
                                        <p:attrNameLst>
                                          <p:attrName>style.visibility</p:attrName>
                                        </p:attrNameLst>
                                      </p:cBhvr>
                                      <p:to>
                                        <p:strVal val="visible"/>
                                      </p:to>
                                    </p:set>
                                    <p:animEffect transition="in" filter="dissolve">
                                      <p:cBhvr>
                                        <p:cTn id="7" dur="500"/>
                                        <p:tgtEl>
                                          <p:spTgt spid="551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51939"/>
                                        </p:tgtEl>
                                        <p:attrNameLst>
                                          <p:attrName>style.visibility</p:attrName>
                                        </p:attrNameLst>
                                      </p:cBhvr>
                                      <p:to>
                                        <p:strVal val="visible"/>
                                      </p:to>
                                    </p:set>
                                    <p:anim calcmode="lin" valueType="num">
                                      <p:cBhvr>
                                        <p:cTn id="12" dur="500" fill="hold"/>
                                        <p:tgtEl>
                                          <p:spTgt spid="551939"/>
                                        </p:tgtEl>
                                        <p:attrNameLst>
                                          <p:attrName>ppt_w</p:attrName>
                                        </p:attrNameLst>
                                      </p:cBhvr>
                                      <p:tavLst>
                                        <p:tav tm="0">
                                          <p:val>
                                            <p:fltVal val="0"/>
                                          </p:val>
                                        </p:tav>
                                        <p:tav tm="100000">
                                          <p:val>
                                            <p:strVal val="#ppt_w"/>
                                          </p:val>
                                        </p:tav>
                                      </p:tavLst>
                                    </p:anim>
                                    <p:anim calcmode="lin" valueType="num">
                                      <p:cBhvr>
                                        <p:cTn id="13" dur="500" fill="hold"/>
                                        <p:tgtEl>
                                          <p:spTgt spid="551939"/>
                                        </p:tgtEl>
                                        <p:attrNameLst>
                                          <p:attrName>ppt_h</p:attrName>
                                        </p:attrNameLst>
                                      </p:cBhvr>
                                      <p:tavLst>
                                        <p:tav tm="0">
                                          <p:val>
                                            <p:fltVal val="0"/>
                                          </p:val>
                                        </p:tav>
                                        <p:tav tm="100000">
                                          <p:val>
                                            <p:strVal val="#ppt_h"/>
                                          </p:val>
                                        </p:tav>
                                      </p:tavLst>
                                    </p:anim>
                                    <p:animEffect transition="in" filter="fade">
                                      <p:cBhvr>
                                        <p:cTn id="14" dur="500"/>
                                        <p:tgtEl>
                                          <p:spTgt spid="5519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51941"/>
                                        </p:tgtEl>
                                        <p:attrNameLst>
                                          <p:attrName>style.visibility</p:attrName>
                                        </p:attrNameLst>
                                      </p:cBhvr>
                                      <p:to>
                                        <p:strVal val="visible"/>
                                      </p:to>
                                    </p:set>
                                    <p:anim calcmode="lin" valueType="num">
                                      <p:cBhvr>
                                        <p:cTn id="17" dur="500" fill="hold"/>
                                        <p:tgtEl>
                                          <p:spTgt spid="551941"/>
                                        </p:tgtEl>
                                        <p:attrNameLst>
                                          <p:attrName>ppt_w</p:attrName>
                                        </p:attrNameLst>
                                      </p:cBhvr>
                                      <p:tavLst>
                                        <p:tav tm="0">
                                          <p:val>
                                            <p:fltVal val="0"/>
                                          </p:val>
                                        </p:tav>
                                        <p:tav tm="100000">
                                          <p:val>
                                            <p:strVal val="#ppt_w"/>
                                          </p:val>
                                        </p:tav>
                                      </p:tavLst>
                                    </p:anim>
                                    <p:anim calcmode="lin" valueType="num">
                                      <p:cBhvr>
                                        <p:cTn id="18" dur="500" fill="hold"/>
                                        <p:tgtEl>
                                          <p:spTgt spid="551941"/>
                                        </p:tgtEl>
                                        <p:attrNameLst>
                                          <p:attrName>ppt_h</p:attrName>
                                        </p:attrNameLst>
                                      </p:cBhvr>
                                      <p:tavLst>
                                        <p:tav tm="0">
                                          <p:val>
                                            <p:fltVal val="0"/>
                                          </p:val>
                                        </p:tav>
                                        <p:tav tm="100000">
                                          <p:val>
                                            <p:strVal val="#ppt_h"/>
                                          </p:val>
                                        </p:tav>
                                      </p:tavLst>
                                    </p:anim>
                                    <p:animEffect transition="in" filter="fade">
                                      <p:cBhvr>
                                        <p:cTn id="19" dur="500"/>
                                        <p:tgtEl>
                                          <p:spTgt spid="55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animBg="1"/>
      <p:bldP spid="55194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 Box 2"/>
          <p:cNvSpPr txBox="1">
            <a:spLocks noChangeArrowheads="1"/>
          </p:cNvSpPr>
          <p:nvPr/>
        </p:nvSpPr>
        <p:spPr bwMode="auto">
          <a:xfrm>
            <a:off x="0" y="836613"/>
            <a:ext cx="9144000" cy="305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solidFill>
                  <a:schemeClr val="accent2"/>
                </a:solidFill>
                <a:latin typeface="Arial Narrow" pitchFamily="34" charset="0"/>
              </a:rPr>
              <a:t>Temperature Lapse Rates </a:t>
            </a:r>
          </a:p>
          <a:p>
            <a:pPr algn="ctr" eaLnBrk="1" hangingPunct="1">
              <a:lnSpc>
                <a:spcPct val="90000"/>
              </a:lnSpc>
              <a:spcBef>
                <a:spcPct val="0"/>
              </a:spcBef>
              <a:buFontTx/>
              <a:buNone/>
            </a:pPr>
            <a:r>
              <a:rPr lang="en-US" altLang="en-US" sz="3600" b="1">
                <a:latin typeface="Arial Narrow" pitchFamily="34" charset="0"/>
              </a:rPr>
              <a:t>differ throughout the troposphere,</a:t>
            </a:r>
          </a:p>
          <a:p>
            <a:pPr algn="ctr" eaLnBrk="1" hangingPunct="1">
              <a:lnSpc>
                <a:spcPct val="90000"/>
              </a:lnSpc>
              <a:spcBef>
                <a:spcPct val="0"/>
              </a:spcBef>
              <a:buFontTx/>
              <a:buNone/>
            </a:pPr>
            <a:r>
              <a:rPr lang="en-US" altLang="en-US" sz="3600" b="1">
                <a:latin typeface="Arial Narrow" pitchFamily="34" charset="0"/>
              </a:rPr>
              <a:t>particularly in the </a:t>
            </a:r>
            <a:r>
              <a:rPr lang="en-US" altLang="en-US" sz="3600" b="1" u="sng">
                <a:solidFill>
                  <a:schemeClr val="accent2"/>
                </a:solidFill>
                <a:latin typeface="Arial Narrow" pitchFamily="34" charset="0"/>
              </a:rPr>
              <a:t>lowest 3000 feet</a:t>
            </a:r>
            <a:r>
              <a:rPr lang="en-US" altLang="en-US" sz="3600" b="1">
                <a:latin typeface="Arial Narrow" pitchFamily="34" charset="0"/>
              </a:rPr>
              <a:t> </a:t>
            </a:r>
          </a:p>
          <a:p>
            <a:pPr algn="ctr" eaLnBrk="1" hangingPunct="1">
              <a:lnSpc>
                <a:spcPct val="90000"/>
              </a:lnSpc>
              <a:spcBef>
                <a:spcPct val="0"/>
              </a:spcBef>
              <a:buFontTx/>
              <a:buNone/>
            </a:pPr>
            <a:r>
              <a:rPr lang="en-US" altLang="en-US" sz="3600" b="1">
                <a:latin typeface="Arial Narrow" pitchFamily="34" charset="0"/>
              </a:rPr>
              <a:t>above the ground</a:t>
            </a:r>
          </a:p>
          <a:p>
            <a:pPr algn="ctr" eaLnBrk="1" hangingPunct="1">
              <a:lnSpc>
                <a:spcPct val="90000"/>
              </a:lnSpc>
              <a:spcBef>
                <a:spcPct val="0"/>
              </a:spcBef>
              <a:buFontTx/>
              <a:buNone/>
            </a:pPr>
            <a:r>
              <a:rPr lang="en-US" altLang="en-US" sz="3600" b="1">
                <a:latin typeface="Arial Narrow" pitchFamily="34" charset="0"/>
              </a:rPr>
              <a:t>where air temperature is </a:t>
            </a:r>
          </a:p>
          <a:p>
            <a:pPr algn="ctr" eaLnBrk="1" hangingPunct="1">
              <a:lnSpc>
                <a:spcPct val="90000"/>
              </a:lnSpc>
              <a:spcBef>
                <a:spcPct val="0"/>
              </a:spcBef>
              <a:buFontTx/>
              <a:buNone/>
            </a:pPr>
            <a:r>
              <a:rPr lang="en-US" altLang="en-US" sz="3600" b="1">
                <a:latin typeface="Arial Narrow" pitchFamily="34" charset="0"/>
              </a:rPr>
              <a:t>strongly influenced by:</a:t>
            </a:r>
            <a:endParaRPr lang="en-US" altLang="en-US" sz="2000" b="1">
              <a:latin typeface="Arial Narrow" pitchFamily="34" charset="0"/>
            </a:endParaRPr>
          </a:p>
        </p:txBody>
      </p:sp>
      <p:sp>
        <p:nvSpPr>
          <p:cNvPr id="552963" name="Rectangle 3"/>
          <p:cNvSpPr>
            <a:spLocks noChangeArrowheads="1"/>
          </p:cNvSpPr>
          <p:nvPr/>
        </p:nvSpPr>
        <p:spPr bwMode="auto">
          <a:xfrm>
            <a:off x="1557338" y="4308475"/>
            <a:ext cx="6386512"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lnSpc>
                <a:spcPct val="90000"/>
              </a:lnSpc>
              <a:spcBef>
                <a:spcPct val="0"/>
              </a:spcBef>
              <a:buFontTx/>
              <a:buChar char="•"/>
            </a:pPr>
            <a:r>
              <a:rPr lang="en-US" altLang="en-US" sz="3600" b="1">
                <a:latin typeface="Arial Narrow" pitchFamily="34" charset="0"/>
              </a:rPr>
              <a:t>daytime solar heating</a:t>
            </a:r>
          </a:p>
          <a:p>
            <a:pPr lvl="1" eaLnBrk="1" hangingPunct="1">
              <a:lnSpc>
                <a:spcPct val="90000"/>
              </a:lnSpc>
              <a:spcBef>
                <a:spcPct val="0"/>
              </a:spcBef>
              <a:buFontTx/>
              <a:buChar char="•"/>
            </a:pPr>
            <a:r>
              <a:rPr lang="en-US" altLang="en-US" sz="3600" b="1">
                <a:latin typeface="Arial Narrow" pitchFamily="34" charset="0"/>
              </a:rPr>
              <a:t>nighttime radiational cooling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2962"/>
                                        </p:tgtEl>
                                        <p:attrNameLst>
                                          <p:attrName>style.visibility</p:attrName>
                                        </p:attrNameLst>
                                      </p:cBhvr>
                                      <p:to>
                                        <p:strVal val="visible"/>
                                      </p:to>
                                    </p:set>
                                    <p:animEffect transition="in" filter="dissolve">
                                      <p:cBhvr>
                                        <p:cTn id="7" dur="500"/>
                                        <p:tgtEl>
                                          <p:spTgt spid="5529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63"/>
                                        </p:tgtEl>
                                        <p:attrNameLst>
                                          <p:attrName>style.visibility</p:attrName>
                                        </p:attrNameLst>
                                      </p:cBhvr>
                                      <p:to>
                                        <p:strVal val="visible"/>
                                      </p:to>
                                    </p:set>
                                    <p:animEffect transition="in" filter="dissolve">
                                      <p:cBhvr>
                                        <p:cTn id="12" dur="500"/>
                                        <p:tgtEl>
                                          <p:spTgt spid="552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2" grpId="0"/>
      <p:bldP spid="5529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urface Boundary Laye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81000" y="762000"/>
            <a:ext cx="4953000" cy="5472113"/>
          </a:xfrm>
          <a:noFill/>
        </p:spPr>
      </p:pic>
      <p:sp>
        <p:nvSpPr>
          <p:cNvPr id="553987" name="Text Box 3"/>
          <p:cNvSpPr txBox="1">
            <a:spLocks noChangeArrowheads="1"/>
          </p:cNvSpPr>
          <p:nvPr/>
        </p:nvSpPr>
        <p:spPr bwMode="auto">
          <a:xfrm>
            <a:off x="5562600" y="1143000"/>
            <a:ext cx="3581400" cy="185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sz="3600">
                <a:latin typeface="Arial Narrow" pitchFamily="34" charset="0"/>
              </a:rPr>
              <a:t>This lowest layer of the troposphere is called the </a:t>
            </a:r>
          </a:p>
          <a:p>
            <a:pPr algn="ctr" eaLnBrk="1" hangingPunct="1">
              <a:lnSpc>
                <a:spcPct val="80000"/>
              </a:lnSpc>
              <a:spcBef>
                <a:spcPct val="0"/>
              </a:spcBef>
              <a:buFontTx/>
              <a:buNone/>
            </a:pPr>
            <a:r>
              <a:rPr lang="en-US" altLang="en-US" sz="3600" u="sng">
                <a:latin typeface="Arial Narrow" pitchFamily="34" charset="0"/>
              </a:rPr>
              <a:t>boundary layer</a:t>
            </a:r>
            <a:r>
              <a:rPr lang="en-US" altLang="en-US" sz="3600">
                <a:latin typeface="Arial Narrow" pitchFamily="34" charset="0"/>
              </a:rPr>
              <a:t>.</a:t>
            </a:r>
          </a:p>
        </p:txBody>
      </p:sp>
      <p:sp>
        <p:nvSpPr>
          <p:cNvPr id="35844" name="Text Box 4"/>
          <p:cNvSpPr txBox="1">
            <a:spLocks noChangeArrowheads="1"/>
          </p:cNvSpPr>
          <p:nvPr/>
        </p:nvSpPr>
        <p:spPr bwMode="auto">
          <a:xfrm>
            <a:off x="2282825" y="2441575"/>
            <a:ext cx="2447925" cy="14319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400" b="1">
                <a:solidFill>
                  <a:srgbClr val="FFFF00"/>
                </a:solidFill>
                <a:latin typeface="Arial Narrow" pitchFamily="34" charset="0"/>
              </a:rPr>
              <a:t>Boundary </a:t>
            </a:r>
          </a:p>
          <a:p>
            <a:pPr algn="ctr" eaLnBrk="1" hangingPunct="1"/>
            <a:r>
              <a:rPr lang="en-US" altLang="en-US" sz="4400" b="1">
                <a:solidFill>
                  <a:srgbClr val="FFFF00"/>
                </a:solidFill>
                <a:latin typeface="Arial Narrow" pitchFamily="34" charset="0"/>
              </a:rPr>
              <a:t>Layer</a:t>
            </a:r>
          </a:p>
        </p:txBody>
      </p:sp>
      <p:sp>
        <p:nvSpPr>
          <p:cNvPr id="35845" name="AutoShape 5"/>
          <p:cNvSpPr>
            <a:spLocks noChangeArrowheads="1"/>
          </p:cNvSpPr>
          <p:nvPr/>
        </p:nvSpPr>
        <p:spPr bwMode="auto">
          <a:xfrm>
            <a:off x="1752600" y="1981200"/>
            <a:ext cx="304800" cy="3505200"/>
          </a:xfrm>
          <a:prstGeom prst="upDownArrow">
            <a:avLst>
              <a:gd name="adj1" fmla="val 50000"/>
              <a:gd name="adj2" fmla="val 230000"/>
            </a:avLst>
          </a:prstGeom>
          <a:solidFill>
            <a:srgbClr val="FFFF99"/>
          </a:solidFill>
          <a:ln w="9525">
            <a:solidFill>
              <a:schemeClr val="tx1"/>
            </a:solidFill>
            <a:miter lim="800000"/>
            <a:headEnd/>
            <a:tailEnd/>
          </a:ln>
          <a:effectLst>
            <a:outerShdw dist="5388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
        <p:nvSpPr>
          <p:cNvPr id="553990" name="Text Box 6"/>
          <p:cNvSpPr txBox="1">
            <a:spLocks noChangeArrowheads="1"/>
          </p:cNvSpPr>
          <p:nvPr/>
        </p:nvSpPr>
        <p:spPr bwMode="auto">
          <a:xfrm>
            <a:off x="5486400" y="3886200"/>
            <a:ext cx="3657600" cy="1411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5388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sz="3600">
                <a:latin typeface="Arial Narrow" pitchFamily="34" charset="0"/>
              </a:rPr>
              <a:t>We will often refer to the boundary layer near the ground.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3987"/>
                                        </p:tgtEl>
                                        <p:attrNameLst>
                                          <p:attrName>style.visibility</p:attrName>
                                        </p:attrNameLst>
                                      </p:cBhvr>
                                      <p:to>
                                        <p:strVal val="visible"/>
                                      </p:to>
                                    </p:set>
                                    <p:animEffect transition="in" filter="dissolve">
                                      <p:cBhvr>
                                        <p:cTn id="7" dur="500"/>
                                        <p:tgtEl>
                                          <p:spTgt spid="55398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3990"/>
                                        </p:tgtEl>
                                        <p:attrNameLst>
                                          <p:attrName>style.visibility</p:attrName>
                                        </p:attrNameLst>
                                      </p:cBhvr>
                                      <p:to>
                                        <p:strVal val="visible"/>
                                      </p:to>
                                    </p:set>
                                    <p:animEffect transition="in" filter="dissolve">
                                      <p:cBhvr>
                                        <p:cTn id="10" dur="500"/>
                                        <p:tgtEl>
                                          <p:spTgt spid="553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7" grpId="0"/>
      <p:bldP spid="55399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3305175"/>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u="sng">
                <a:latin typeface="Arial Narrow" pitchFamily="34" charset="0"/>
              </a:rPr>
              <a:t>+</a:t>
            </a:r>
            <a:r>
              <a:rPr lang="en-US" altLang="en-US" sz="3600" b="1">
                <a:latin typeface="Arial Narrow" pitchFamily="34" charset="0"/>
              </a:rPr>
              <a:t>15ºF per 1000 feet, </a:t>
            </a:r>
          </a:p>
          <a:p>
            <a:pPr algn="ctr" eaLnBrk="1" hangingPunct="1">
              <a:spcBef>
                <a:spcPct val="0"/>
              </a:spcBef>
              <a:buFontTx/>
              <a:buNone/>
            </a:pPr>
            <a:r>
              <a:rPr lang="en-US" altLang="en-US" sz="3600" b="1">
                <a:latin typeface="Arial Narrow" pitchFamily="34" charset="0"/>
              </a:rPr>
              <a:t>within a 24 hour period</a:t>
            </a:r>
          </a:p>
        </p:txBody>
      </p:sp>
      <p:sp>
        <p:nvSpPr>
          <p:cNvPr id="36867" name="Rectangle 3"/>
          <p:cNvSpPr>
            <a:spLocks noChangeArrowheads="1"/>
          </p:cNvSpPr>
          <p:nvPr/>
        </p:nvSpPr>
        <p:spPr bwMode="auto">
          <a:xfrm>
            <a:off x="325438" y="1690688"/>
            <a:ext cx="83820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4400" b="1">
                <a:solidFill>
                  <a:schemeClr val="accent2"/>
                </a:solidFill>
                <a:latin typeface="Arial Narrow" pitchFamily="34" charset="0"/>
              </a:rPr>
              <a:t>Lapse Rates within the</a:t>
            </a:r>
          </a:p>
          <a:p>
            <a:pPr algn="ctr" eaLnBrk="1" hangingPunct="1">
              <a:lnSpc>
                <a:spcPct val="90000"/>
              </a:lnSpc>
              <a:spcBef>
                <a:spcPct val="0"/>
              </a:spcBef>
              <a:buFontTx/>
              <a:buNone/>
            </a:pPr>
            <a:r>
              <a:rPr lang="en-US" altLang="en-US" sz="4400" b="1">
                <a:solidFill>
                  <a:schemeClr val="accent2"/>
                </a:solidFill>
                <a:latin typeface="Arial Narrow" pitchFamily="34" charset="0"/>
              </a:rPr>
              <a:t>Boundary Layer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tmosphere Temp Profile - Closeup"/>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06400" y="533400"/>
            <a:ext cx="5232400" cy="5867400"/>
          </a:xfrm>
          <a:noFill/>
        </p:spPr>
      </p:pic>
      <p:sp>
        <p:nvSpPr>
          <p:cNvPr id="37891" name="Text Box 3"/>
          <p:cNvSpPr txBox="1">
            <a:spLocks noChangeArrowheads="1"/>
          </p:cNvSpPr>
          <p:nvPr/>
        </p:nvSpPr>
        <p:spPr bwMode="auto">
          <a:xfrm>
            <a:off x="5486400" y="1600200"/>
            <a:ext cx="3962400" cy="376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63500" dir="2212194"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b="1">
                <a:latin typeface="Arial Narrow" pitchFamily="34" charset="0"/>
              </a:rPr>
              <a:t>Recall </a:t>
            </a:r>
          </a:p>
          <a:p>
            <a:pPr algn="ctr" eaLnBrk="1" hangingPunct="1">
              <a:lnSpc>
                <a:spcPct val="90000"/>
              </a:lnSpc>
              <a:spcBef>
                <a:spcPct val="0"/>
              </a:spcBef>
              <a:buFontTx/>
              <a:buNone/>
            </a:pPr>
            <a:r>
              <a:rPr lang="en-US" altLang="en-US" b="1">
                <a:latin typeface="Arial Narrow" pitchFamily="34" charset="0"/>
              </a:rPr>
              <a:t>from Unit 4 </a:t>
            </a:r>
          </a:p>
          <a:p>
            <a:pPr algn="ctr" eaLnBrk="1" hangingPunct="1">
              <a:lnSpc>
                <a:spcPct val="90000"/>
              </a:lnSpc>
              <a:spcBef>
                <a:spcPct val="0"/>
              </a:spcBef>
              <a:buFontTx/>
              <a:buNone/>
            </a:pPr>
            <a:r>
              <a:rPr lang="en-US" altLang="en-US" b="1">
                <a:latin typeface="Arial Narrow" pitchFamily="34" charset="0"/>
              </a:rPr>
              <a:t>that temperature normally </a:t>
            </a:r>
            <a:r>
              <a:rPr lang="en-US" altLang="en-US" b="1" u="sng">
                <a:latin typeface="Arial Narrow" pitchFamily="34" charset="0"/>
              </a:rPr>
              <a:t>decreases</a:t>
            </a:r>
            <a:r>
              <a:rPr lang="en-US" altLang="en-US" b="1">
                <a:latin typeface="Arial Narrow" pitchFamily="34" charset="0"/>
              </a:rPr>
              <a:t> </a:t>
            </a:r>
          </a:p>
          <a:p>
            <a:pPr algn="ctr" eaLnBrk="1" hangingPunct="1">
              <a:lnSpc>
                <a:spcPct val="90000"/>
              </a:lnSpc>
              <a:spcBef>
                <a:spcPct val="0"/>
              </a:spcBef>
              <a:buFontTx/>
              <a:buNone/>
            </a:pPr>
            <a:r>
              <a:rPr lang="en-US" altLang="en-US" b="1">
                <a:latin typeface="Arial Narrow" pitchFamily="34" charset="0"/>
              </a:rPr>
              <a:t>with increasing</a:t>
            </a:r>
          </a:p>
          <a:p>
            <a:pPr algn="ctr" eaLnBrk="1" hangingPunct="1">
              <a:lnSpc>
                <a:spcPct val="90000"/>
              </a:lnSpc>
              <a:spcBef>
                <a:spcPct val="0"/>
              </a:spcBef>
              <a:buFontTx/>
              <a:buNone/>
            </a:pPr>
            <a:r>
              <a:rPr lang="en-US" altLang="en-US" b="1">
                <a:latin typeface="Arial Narrow" pitchFamily="34" charset="0"/>
              </a:rPr>
              <a:t>altitude in the troposphere.</a:t>
            </a:r>
            <a:r>
              <a:rPr lang="en-US" altLang="en-US" sz="3600" b="1">
                <a:latin typeface="Arial Narrow" pitchFamily="34" charset="0"/>
              </a:rPr>
              <a:t> </a:t>
            </a:r>
          </a:p>
          <a:p>
            <a:pPr algn="ctr" eaLnBrk="1" hangingPunct="1">
              <a:spcBef>
                <a:spcPct val="0"/>
              </a:spcBef>
              <a:buFontTx/>
              <a:buNone/>
            </a:pPr>
            <a:endParaRPr lang="en-US" altLang="en-US" sz="2400" b="1">
              <a:latin typeface="Arial Narrow" pitchFamily="34" charset="0"/>
            </a:endParaRPr>
          </a:p>
          <a:p>
            <a:pPr algn="ctr" eaLnBrk="1" hangingPunct="1">
              <a:spcBef>
                <a:spcPct val="0"/>
              </a:spcBef>
              <a:buFontTx/>
              <a:buNone/>
            </a:pPr>
            <a:endParaRPr lang="en-US" altLang="en-US" sz="1200" b="1">
              <a:latin typeface="Arial Narrow" pitchFamily="34" charset="0"/>
            </a:endParaRPr>
          </a:p>
        </p:txBody>
      </p:sp>
      <p:sp>
        <p:nvSpPr>
          <p:cNvPr id="37892" name="Line 4"/>
          <p:cNvSpPr>
            <a:spLocks noChangeShapeType="1"/>
          </p:cNvSpPr>
          <p:nvPr/>
        </p:nvSpPr>
        <p:spPr bwMode="auto">
          <a:xfrm flipH="1">
            <a:off x="990600" y="5562600"/>
            <a:ext cx="1828800" cy="0"/>
          </a:xfrm>
          <a:prstGeom prst="line">
            <a:avLst/>
          </a:prstGeom>
          <a:noFill/>
          <a:ln w="857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3" name="Text Box 5"/>
          <p:cNvSpPr txBox="1">
            <a:spLocks noChangeArrowheads="1"/>
          </p:cNvSpPr>
          <p:nvPr/>
        </p:nvSpPr>
        <p:spPr bwMode="auto">
          <a:xfrm>
            <a:off x="1447800" y="4953000"/>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CC"/>
                </a:solidFill>
                <a:latin typeface="Arial Narrow" pitchFamily="34" charset="0"/>
              </a:rPr>
              <a:t>cooling</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Text Box 2"/>
          <p:cNvSpPr txBox="1">
            <a:spLocks noChangeArrowheads="1"/>
          </p:cNvSpPr>
          <p:nvPr/>
        </p:nvSpPr>
        <p:spPr bwMode="auto">
          <a:xfrm>
            <a:off x="0" y="1143000"/>
            <a:ext cx="9144000" cy="3536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Air temperature can also </a:t>
            </a:r>
            <a:r>
              <a:rPr lang="en-US" altLang="en-US" sz="3600" b="1" u="sng">
                <a:latin typeface="Arial Narrow" pitchFamily="34" charset="0"/>
              </a:rPr>
              <a:t>increase </a:t>
            </a:r>
          </a:p>
          <a:p>
            <a:pPr algn="ctr" eaLnBrk="1" hangingPunct="1">
              <a:lnSpc>
                <a:spcPct val="90000"/>
              </a:lnSpc>
              <a:spcBef>
                <a:spcPct val="0"/>
              </a:spcBef>
              <a:buFontTx/>
              <a:buNone/>
            </a:pPr>
            <a:r>
              <a:rPr lang="en-US" altLang="en-US" sz="3600" b="1">
                <a:latin typeface="Arial Narrow" pitchFamily="34" charset="0"/>
              </a:rPr>
              <a:t>with increasing altitude in the troposphere.</a:t>
            </a:r>
          </a:p>
          <a:p>
            <a:pPr algn="ctr" eaLnBrk="1" hangingPunct="1">
              <a:spcBef>
                <a:spcPct val="0"/>
              </a:spcBef>
              <a:buFontTx/>
              <a:buNone/>
            </a:pPr>
            <a:endParaRPr lang="en-US" altLang="en-US" sz="2800" b="1">
              <a:latin typeface="Arial Narrow" pitchFamily="34" charset="0"/>
            </a:endParaRPr>
          </a:p>
          <a:p>
            <a:pPr algn="ctr" eaLnBrk="1" hangingPunct="1">
              <a:lnSpc>
                <a:spcPct val="90000"/>
              </a:lnSpc>
              <a:spcBef>
                <a:spcPct val="0"/>
              </a:spcBef>
              <a:buFontTx/>
              <a:buNone/>
            </a:pPr>
            <a:r>
              <a:rPr lang="en-US" altLang="en-US" sz="3600" b="1">
                <a:latin typeface="Arial Narrow" pitchFamily="34" charset="0"/>
              </a:rPr>
              <a:t>This </a:t>
            </a:r>
            <a:r>
              <a:rPr lang="en-US" altLang="en-US" sz="3600" b="1">
                <a:solidFill>
                  <a:schemeClr val="accent2"/>
                </a:solidFill>
                <a:latin typeface="Arial Narrow" pitchFamily="34" charset="0"/>
              </a:rPr>
              <a:t>reversal</a:t>
            </a:r>
            <a:r>
              <a:rPr lang="en-US" altLang="en-US" sz="3600" b="1">
                <a:latin typeface="Arial Narrow" pitchFamily="34" charset="0"/>
              </a:rPr>
              <a:t> in the normal trend in </a:t>
            </a:r>
          </a:p>
          <a:p>
            <a:pPr algn="ctr" eaLnBrk="1" hangingPunct="1">
              <a:lnSpc>
                <a:spcPct val="90000"/>
              </a:lnSpc>
              <a:spcBef>
                <a:spcPct val="0"/>
              </a:spcBef>
              <a:buFontTx/>
              <a:buNone/>
            </a:pPr>
            <a:r>
              <a:rPr lang="en-US" altLang="en-US" sz="3600" b="1">
                <a:latin typeface="Arial Narrow" pitchFamily="34" charset="0"/>
              </a:rPr>
              <a:t>temperature reduction with </a:t>
            </a:r>
          </a:p>
          <a:p>
            <a:pPr algn="ctr" eaLnBrk="1" hangingPunct="1">
              <a:lnSpc>
                <a:spcPct val="90000"/>
              </a:lnSpc>
              <a:spcBef>
                <a:spcPct val="0"/>
              </a:spcBef>
              <a:buFontTx/>
              <a:buNone/>
            </a:pPr>
            <a:r>
              <a:rPr lang="en-US" altLang="en-US" sz="3600" b="1">
                <a:latin typeface="Arial Narrow" pitchFamily="34" charset="0"/>
              </a:rPr>
              <a:t>altitude is what we refer to as an </a:t>
            </a:r>
          </a:p>
          <a:p>
            <a:pPr algn="ctr" eaLnBrk="1" hangingPunct="1">
              <a:lnSpc>
                <a:spcPct val="90000"/>
              </a:lnSpc>
              <a:spcBef>
                <a:spcPct val="0"/>
              </a:spcBef>
              <a:buFontTx/>
              <a:buNone/>
            </a:pPr>
            <a:r>
              <a:rPr lang="en-US" altLang="en-US" sz="4000" b="1">
                <a:solidFill>
                  <a:schemeClr val="accent2"/>
                </a:solidFill>
                <a:latin typeface="Arial Narrow" pitchFamily="34" charset="0"/>
              </a:rPr>
              <a:t>inversion.</a:t>
            </a:r>
            <a:r>
              <a:rPr lang="en-US" altLang="en-US" sz="4000" b="1">
                <a:latin typeface="Arial Narrow" pitchFamily="34" charset="0"/>
              </a:rPr>
              <a:t> </a:t>
            </a:r>
          </a:p>
        </p:txBody>
      </p:sp>
      <p:sp>
        <p:nvSpPr>
          <p:cNvPr id="556036" name="Text Box 4"/>
          <p:cNvSpPr txBox="1">
            <a:spLocks noChangeArrowheads="1"/>
          </p:cNvSpPr>
          <p:nvPr/>
        </p:nvSpPr>
        <p:spPr bwMode="auto">
          <a:xfrm>
            <a:off x="0" y="5286375"/>
            <a:ext cx="91440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(More on inversions later)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6034"/>
                                        </p:tgtEl>
                                        <p:attrNameLst>
                                          <p:attrName>style.visibility</p:attrName>
                                        </p:attrNameLst>
                                      </p:cBhvr>
                                      <p:to>
                                        <p:strVal val="visible"/>
                                      </p:to>
                                    </p:set>
                                    <p:animEffect transition="in" filter="dissolve">
                                      <p:cBhvr>
                                        <p:cTn id="7" dur="500"/>
                                        <p:tgtEl>
                                          <p:spTgt spid="556034"/>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556036"/>
                                        </p:tgtEl>
                                        <p:attrNameLst>
                                          <p:attrName>style.visibility</p:attrName>
                                        </p:attrNameLst>
                                      </p:cBhvr>
                                      <p:to>
                                        <p:strVal val="visible"/>
                                      </p:to>
                                    </p:set>
                                    <p:animEffect transition="in" filter="randombar(vertical)">
                                      <p:cBhvr>
                                        <p:cTn id="10" dur="500"/>
                                        <p:tgtEl>
                                          <p:spTgt spid="556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4" grpId="0"/>
      <p:bldP spid="5560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685800" y="4038600"/>
            <a:ext cx="2895600" cy="13208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latin typeface="Arial Narrow" pitchFamily="34" charset="0"/>
              </a:rPr>
              <a:t>Positive </a:t>
            </a:r>
          </a:p>
          <a:p>
            <a:pPr algn="ctr" eaLnBrk="1" hangingPunct="1">
              <a:spcBef>
                <a:spcPct val="0"/>
              </a:spcBef>
              <a:buFontTx/>
              <a:buNone/>
            </a:pPr>
            <a:r>
              <a:rPr lang="en-US" altLang="en-US" sz="4000" b="1">
                <a:latin typeface="Arial Narrow" pitchFamily="34" charset="0"/>
              </a:rPr>
              <a:t>Lapse Rate</a:t>
            </a:r>
          </a:p>
        </p:txBody>
      </p:sp>
      <p:sp>
        <p:nvSpPr>
          <p:cNvPr id="39939" name="Line 3"/>
          <p:cNvSpPr>
            <a:spLocks noChangeShapeType="1"/>
          </p:cNvSpPr>
          <p:nvPr/>
        </p:nvSpPr>
        <p:spPr bwMode="auto">
          <a:xfrm>
            <a:off x="3733800" y="2590800"/>
            <a:ext cx="1295400" cy="0"/>
          </a:xfrm>
          <a:prstGeom prst="line">
            <a:avLst/>
          </a:prstGeom>
          <a:noFill/>
          <a:ln w="1079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1320" dir="3080412" algn="ctr" rotWithShape="0">
                    <a:schemeClr val="tx1"/>
                  </a:outerShdw>
                </a:effectLst>
              </a14:hiddenEffects>
            </a:ext>
          </a:extLst>
        </p:spPr>
        <p:txBody>
          <a:bodyPr/>
          <a:lstStyle/>
          <a:p>
            <a:endParaRPr lang="en-US"/>
          </a:p>
        </p:txBody>
      </p:sp>
      <p:sp>
        <p:nvSpPr>
          <p:cNvPr id="557060" name="Text Box 4"/>
          <p:cNvSpPr txBox="1">
            <a:spLocks noChangeArrowheads="1"/>
          </p:cNvSpPr>
          <p:nvPr/>
        </p:nvSpPr>
        <p:spPr bwMode="auto">
          <a:xfrm>
            <a:off x="5181600" y="3810000"/>
            <a:ext cx="2971800" cy="174942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Warming with</a:t>
            </a:r>
          </a:p>
          <a:p>
            <a:pPr algn="ctr" eaLnBrk="1" hangingPunct="1">
              <a:spcBef>
                <a:spcPct val="0"/>
              </a:spcBef>
              <a:buFontTx/>
              <a:buNone/>
            </a:pPr>
            <a:r>
              <a:rPr lang="en-US" altLang="en-US" sz="3600" b="1">
                <a:latin typeface="Arial Narrow" pitchFamily="34" charset="0"/>
              </a:rPr>
              <a:t>Increasing </a:t>
            </a:r>
          </a:p>
          <a:p>
            <a:pPr algn="ctr" eaLnBrk="1" hangingPunct="1">
              <a:spcBef>
                <a:spcPct val="0"/>
              </a:spcBef>
              <a:buFontTx/>
              <a:buNone/>
            </a:pPr>
            <a:r>
              <a:rPr lang="en-US" altLang="en-US" sz="3600" b="1">
                <a:latin typeface="Arial Narrow" pitchFamily="34" charset="0"/>
              </a:rPr>
              <a:t>Altitude</a:t>
            </a:r>
          </a:p>
        </p:txBody>
      </p:sp>
      <p:sp>
        <p:nvSpPr>
          <p:cNvPr id="557061" name="Text Box 5"/>
          <p:cNvSpPr txBox="1">
            <a:spLocks noChangeArrowheads="1"/>
          </p:cNvSpPr>
          <p:nvPr/>
        </p:nvSpPr>
        <p:spPr bwMode="auto">
          <a:xfrm>
            <a:off x="1062038" y="1905000"/>
            <a:ext cx="2414587" cy="1320800"/>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latin typeface="Arial Narrow" pitchFamily="34" charset="0"/>
              </a:rPr>
              <a:t>Negative </a:t>
            </a:r>
          </a:p>
          <a:p>
            <a:pPr algn="ctr" eaLnBrk="1" hangingPunct="1">
              <a:spcBef>
                <a:spcPct val="0"/>
              </a:spcBef>
              <a:buFontTx/>
              <a:buNone/>
            </a:pPr>
            <a:r>
              <a:rPr lang="en-US" altLang="en-US" sz="4000" b="1">
                <a:latin typeface="Arial Narrow" pitchFamily="34" charset="0"/>
              </a:rPr>
              <a:t>Lapse Rate</a:t>
            </a:r>
          </a:p>
        </p:txBody>
      </p:sp>
      <p:sp>
        <p:nvSpPr>
          <p:cNvPr id="557062" name="Line 6"/>
          <p:cNvSpPr>
            <a:spLocks noChangeShapeType="1"/>
          </p:cNvSpPr>
          <p:nvPr/>
        </p:nvSpPr>
        <p:spPr bwMode="auto">
          <a:xfrm>
            <a:off x="3810000" y="4648200"/>
            <a:ext cx="1219200" cy="0"/>
          </a:xfrm>
          <a:prstGeom prst="line">
            <a:avLst/>
          </a:prstGeom>
          <a:noFill/>
          <a:ln w="1079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81320" dir="3080412" algn="ctr" rotWithShape="0">
                    <a:schemeClr val="tx1"/>
                  </a:outerShdw>
                </a:effectLst>
              </a14:hiddenEffects>
            </a:ext>
          </a:extLst>
        </p:spPr>
        <p:txBody>
          <a:bodyPr/>
          <a:lstStyle/>
          <a:p>
            <a:endParaRPr lang="en-US"/>
          </a:p>
        </p:txBody>
      </p:sp>
      <p:sp>
        <p:nvSpPr>
          <p:cNvPr id="557063" name="Text Box 7"/>
          <p:cNvSpPr txBox="1">
            <a:spLocks noChangeArrowheads="1"/>
          </p:cNvSpPr>
          <p:nvPr/>
        </p:nvSpPr>
        <p:spPr bwMode="auto">
          <a:xfrm>
            <a:off x="5329238" y="1676400"/>
            <a:ext cx="2443162" cy="1749425"/>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Cooling with</a:t>
            </a:r>
          </a:p>
          <a:p>
            <a:pPr algn="ctr" eaLnBrk="1" hangingPunct="1">
              <a:spcBef>
                <a:spcPct val="0"/>
              </a:spcBef>
              <a:buFontTx/>
              <a:buNone/>
            </a:pPr>
            <a:r>
              <a:rPr lang="en-US" altLang="en-US" sz="3600" b="1">
                <a:latin typeface="Arial Narrow" pitchFamily="34" charset="0"/>
              </a:rPr>
              <a:t>Increasing </a:t>
            </a:r>
          </a:p>
          <a:p>
            <a:pPr algn="ctr" eaLnBrk="1" hangingPunct="1">
              <a:spcBef>
                <a:spcPct val="0"/>
              </a:spcBef>
              <a:buFontTx/>
              <a:buNone/>
            </a:pPr>
            <a:r>
              <a:rPr lang="en-US" altLang="en-US" sz="3600" b="1">
                <a:latin typeface="Arial Narrow" pitchFamily="34" charset="0"/>
              </a:rPr>
              <a:t>Altitude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57061"/>
                                        </p:tgtEl>
                                        <p:attrNameLst>
                                          <p:attrName>style.visibility</p:attrName>
                                        </p:attrNameLst>
                                      </p:cBhvr>
                                      <p:to>
                                        <p:strVal val="visible"/>
                                      </p:to>
                                    </p:set>
                                    <p:animEffect transition="in" filter="dissolve">
                                      <p:cBhvr>
                                        <p:cTn id="7" dur="500"/>
                                        <p:tgtEl>
                                          <p:spTgt spid="55706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57063"/>
                                        </p:tgtEl>
                                        <p:attrNameLst>
                                          <p:attrName>style.visibility</p:attrName>
                                        </p:attrNameLst>
                                      </p:cBhvr>
                                      <p:to>
                                        <p:strVal val="visible"/>
                                      </p:to>
                                    </p:set>
                                    <p:animEffect transition="in" filter="dissolve">
                                      <p:cBhvr>
                                        <p:cTn id="10" dur="500"/>
                                        <p:tgtEl>
                                          <p:spTgt spid="5570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57058"/>
                                        </p:tgtEl>
                                        <p:attrNameLst>
                                          <p:attrName>style.visibility</p:attrName>
                                        </p:attrNameLst>
                                      </p:cBhvr>
                                      <p:to>
                                        <p:strVal val="visible"/>
                                      </p:to>
                                    </p:set>
                                    <p:animEffect transition="in" filter="dissolve">
                                      <p:cBhvr>
                                        <p:cTn id="15" dur="500"/>
                                        <p:tgtEl>
                                          <p:spTgt spid="55705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57062"/>
                                        </p:tgtEl>
                                        <p:attrNameLst>
                                          <p:attrName>style.visibility</p:attrName>
                                        </p:attrNameLst>
                                      </p:cBhvr>
                                      <p:to>
                                        <p:strVal val="visible"/>
                                      </p:to>
                                    </p:set>
                                    <p:animEffect transition="in" filter="wipe(left)">
                                      <p:cBhvr>
                                        <p:cTn id="18" dur="500"/>
                                        <p:tgtEl>
                                          <p:spTgt spid="55706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557060"/>
                                        </p:tgtEl>
                                        <p:attrNameLst>
                                          <p:attrName>style.visibility</p:attrName>
                                        </p:attrNameLst>
                                      </p:cBhvr>
                                      <p:to>
                                        <p:strVal val="visible"/>
                                      </p:to>
                                    </p:set>
                                    <p:animEffect transition="in" filter="dissolve">
                                      <p:cBhvr>
                                        <p:cTn id="21" dur="500"/>
                                        <p:tgtEl>
                                          <p:spTgt spid="557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58" grpId="0" animBg="1"/>
      <p:bldP spid="557060" grpId="0" animBg="1"/>
      <p:bldP spid="557061" grpId="0" animBg="1"/>
      <p:bldP spid="557062" grpId="0" animBg="1"/>
      <p:bldP spid="5570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93725" y="5772150"/>
            <a:ext cx="288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latin typeface="Tahoma" charset="0"/>
              </a:rPr>
              <a:t> </a:t>
            </a:r>
          </a:p>
        </p:txBody>
      </p:sp>
      <p:sp>
        <p:nvSpPr>
          <p:cNvPr id="40963" name="Text Box 3"/>
          <p:cNvSpPr txBox="1">
            <a:spLocks noChangeArrowheads="1"/>
          </p:cNvSpPr>
          <p:nvPr/>
        </p:nvSpPr>
        <p:spPr bwMode="auto">
          <a:xfrm>
            <a:off x="4038600" y="2514600"/>
            <a:ext cx="48768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b="1"/>
              <a:t>Weather observing balloons called </a:t>
            </a:r>
            <a:r>
              <a:rPr lang="en-US" altLang="en-US" sz="2800" b="1">
                <a:solidFill>
                  <a:schemeClr val="accent2"/>
                </a:solidFill>
              </a:rPr>
              <a:t>radiosondes</a:t>
            </a:r>
            <a:r>
              <a:rPr lang="en-US" altLang="en-US" sz="2800" b="1"/>
              <a:t>, and</a:t>
            </a:r>
          </a:p>
          <a:p>
            <a:pPr algn="ctr" eaLnBrk="1" hangingPunct="1">
              <a:lnSpc>
                <a:spcPct val="90000"/>
              </a:lnSpc>
              <a:spcBef>
                <a:spcPct val="0"/>
              </a:spcBef>
              <a:buFontTx/>
              <a:buNone/>
            </a:pPr>
            <a:r>
              <a:rPr lang="en-US" altLang="en-US" sz="2800" b="1"/>
              <a:t>other observing systems, including weather satellites and aircraft, are routinely used to record changes in air temperature aloft. </a:t>
            </a:r>
          </a:p>
        </p:txBody>
      </p:sp>
      <p:pic>
        <p:nvPicPr>
          <p:cNvPr id="40964" name="Picture 4" descr="405-Balloon rel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3505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3822700" y="936625"/>
            <a:ext cx="5105400" cy="1311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chemeClr val="accent2"/>
                </a:solidFill>
                <a:latin typeface="Arial Narrow" pitchFamily="34" charset="0"/>
              </a:rPr>
              <a:t>Determining the</a:t>
            </a:r>
          </a:p>
          <a:p>
            <a:pPr algn="ctr" eaLnBrk="1" hangingPunct="1">
              <a:spcBef>
                <a:spcPct val="0"/>
              </a:spcBef>
              <a:buFontTx/>
              <a:buNone/>
            </a:pPr>
            <a:r>
              <a:rPr lang="en-US" altLang="en-US" sz="4000" b="1">
                <a:solidFill>
                  <a:schemeClr val="accent2"/>
                </a:solidFill>
                <a:latin typeface="Arial Narrow" pitchFamily="34" charset="0"/>
              </a:rPr>
              <a:t>Lapse Rate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ChangeArrowheads="1"/>
          </p:cNvSpPr>
          <p:nvPr/>
        </p:nvSpPr>
        <p:spPr bwMode="auto">
          <a:xfrm>
            <a:off x="706438" y="904875"/>
            <a:ext cx="805180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000"/>
              <a:t>Up to now, our attention has been on  temperature and the factors that influence its change on and near the earth’s surface.</a:t>
            </a:r>
            <a:r>
              <a:rPr lang="en-US" altLang="en-US" sz="3000" b="1"/>
              <a:t> </a:t>
            </a:r>
          </a:p>
          <a:p>
            <a:pPr eaLnBrk="1" hangingPunct="1"/>
            <a:endParaRPr lang="en-US" altLang="en-US" sz="3000" b="1"/>
          </a:p>
          <a:p>
            <a:pPr eaLnBrk="1" hangingPunct="1"/>
            <a:r>
              <a:rPr lang="en-US" altLang="en-US" sz="3000"/>
              <a:t>In this unit we will focus on air temperature in the </a:t>
            </a:r>
            <a:r>
              <a:rPr lang="en-US" altLang="en-US" sz="3000" u="sng"/>
              <a:t>third dimension</a:t>
            </a:r>
            <a:r>
              <a:rPr lang="en-US" altLang="en-US" sz="3000"/>
              <a:t>, atmospheric stability, and how stability affects wildland fire behavior.</a:t>
            </a:r>
          </a:p>
          <a:p>
            <a:pPr eaLnBrk="1" hangingPunct="1"/>
            <a:endParaRPr lang="en-US" altLang="en-US" sz="3000"/>
          </a:p>
          <a:p>
            <a:pPr eaLnBrk="1" hangingPunct="1"/>
            <a:r>
              <a:rPr lang="en-US" altLang="en-US" sz="3000"/>
              <a:t>We will also discuss several visual indicators commonly used to identify critical changes in atmospheric stability.</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4"/>
          <p:cNvSpPr txBox="1">
            <a:spLocks noChangeArrowheads="1"/>
          </p:cNvSpPr>
          <p:nvPr/>
        </p:nvSpPr>
        <p:spPr bwMode="auto">
          <a:xfrm>
            <a:off x="735013" y="1385888"/>
            <a:ext cx="767715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chemeClr val="accent2"/>
                </a:solidFill>
                <a:latin typeface="Arial Narrow" pitchFamily="34" charset="0"/>
              </a:rPr>
              <a:t>Three Lapse Rates You Need to Know</a:t>
            </a:r>
          </a:p>
        </p:txBody>
      </p:sp>
      <p:sp>
        <p:nvSpPr>
          <p:cNvPr id="260101" name="Text Box 5"/>
          <p:cNvSpPr txBox="1">
            <a:spLocks noChangeArrowheads="1"/>
          </p:cNvSpPr>
          <p:nvPr/>
        </p:nvSpPr>
        <p:spPr bwMode="auto">
          <a:xfrm>
            <a:off x="1524000" y="2482850"/>
            <a:ext cx="59832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600" b="1"/>
              <a:t> Dry Adiabatic Lapse Rate</a:t>
            </a:r>
          </a:p>
        </p:txBody>
      </p:sp>
      <p:sp>
        <p:nvSpPr>
          <p:cNvPr id="260102" name="Text Box 6"/>
          <p:cNvSpPr txBox="1">
            <a:spLocks noChangeArrowheads="1"/>
          </p:cNvSpPr>
          <p:nvPr/>
        </p:nvSpPr>
        <p:spPr bwMode="auto">
          <a:xfrm>
            <a:off x="1524000" y="3549650"/>
            <a:ext cx="64150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600" b="1"/>
              <a:t> Moist Adiabatic Lapse Rate</a:t>
            </a:r>
          </a:p>
        </p:txBody>
      </p:sp>
      <p:sp>
        <p:nvSpPr>
          <p:cNvPr id="260104" name="Text Box 8"/>
          <p:cNvSpPr txBox="1">
            <a:spLocks noChangeArrowheads="1"/>
          </p:cNvSpPr>
          <p:nvPr/>
        </p:nvSpPr>
        <p:spPr bwMode="auto">
          <a:xfrm>
            <a:off x="1571625" y="4540250"/>
            <a:ext cx="48402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600" b="1"/>
              <a:t> Average Lapse Rate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60101"/>
                                        </p:tgtEl>
                                        <p:attrNameLst>
                                          <p:attrName>style.visibility</p:attrName>
                                        </p:attrNameLst>
                                      </p:cBhvr>
                                      <p:to>
                                        <p:strVal val="visible"/>
                                      </p:to>
                                    </p:set>
                                    <p:anim calcmode="lin" valueType="num">
                                      <p:cBhvr>
                                        <p:cTn id="7" dur="500" fill="hold"/>
                                        <p:tgtEl>
                                          <p:spTgt spid="260101"/>
                                        </p:tgtEl>
                                        <p:attrNameLst>
                                          <p:attrName>ppt_w</p:attrName>
                                        </p:attrNameLst>
                                      </p:cBhvr>
                                      <p:tavLst>
                                        <p:tav tm="0">
                                          <p:val>
                                            <p:fltVal val="0"/>
                                          </p:val>
                                        </p:tav>
                                        <p:tav tm="100000">
                                          <p:val>
                                            <p:strVal val="#ppt_w"/>
                                          </p:val>
                                        </p:tav>
                                      </p:tavLst>
                                    </p:anim>
                                    <p:anim calcmode="lin" valueType="num">
                                      <p:cBhvr>
                                        <p:cTn id="8" dur="500" fill="hold"/>
                                        <p:tgtEl>
                                          <p:spTgt spid="260101"/>
                                        </p:tgtEl>
                                        <p:attrNameLst>
                                          <p:attrName>ppt_h</p:attrName>
                                        </p:attrNameLst>
                                      </p:cBhvr>
                                      <p:tavLst>
                                        <p:tav tm="0">
                                          <p:val>
                                            <p:fltVal val="0"/>
                                          </p:val>
                                        </p:tav>
                                        <p:tav tm="100000">
                                          <p:val>
                                            <p:strVal val="#ppt_h"/>
                                          </p:val>
                                        </p:tav>
                                      </p:tavLst>
                                    </p:anim>
                                    <p:animEffect transition="in" filter="fade">
                                      <p:cBhvr>
                                        <p:cTn id="9" dur="500"/>
                                        <p:tgtEl>
                                          <p:spTgt spid="26010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60102"/>
                                        </p:tgtEl>
                                        <p:attrNameLst>
                                          <p:attrName>style.visibility</p:attrName>
                                        </p:attrNameLst>
                                      </p:cBhvr>
                                      <p:to>
                                        <p:strVal val="visible"/>
                                      </p:to>
                                    </p:set>
                                    <p:anim calcmode="lin" valueType="num">
                                      <p:cBhvr>
                                        <p:cTn id="12" dur="500" fill="hold"/>
                                        <p:tgtEl>
                                          <p:spTgt spid="260102"/>
                                        </p:tgtEl>
                                        <p:attrNameLst>
                                          <p:attrName>ppt_w</p:attrName>
                                        </p:attrNameLst>
                                      </p:cBhvr>
                                      <p:tavLst>
                                        <p:tav tm="0">
                                          <p:val>
                                            <p:fltVal val="0"/>
                                          </p:val>
                                        </p:tav>
                                        <p:tav tm="100000">
                                          <p:val>
                                            <p:strVal val="#ppt_w"/>
                                          </p:val>
                                        </p:tav>
                                      </p:tavLst>
                                    </p:anim>
                                    <p:anim calcmode="lin" valueType="num">
                                      <p:cBhvr>
                                        <p:cTn id="13" dur="500" fill="hold"/>
                                        <p:tgtEl>
                                          <p:spTgt spid="260102"/>
                                        </p:tgtEl>
                                        <p:attrNameLst>
                                          <p:attrName>ppt_h</p:attrName>
                                        </p:attrNameLst>
                                      </p:cBhvr>
                                      <p:tavLst>
                                        <p:tav tm="0">
                                          <p:val>
                                            <p:fltVal val="0"/>
                                          </p:val>
                                        </p:tav>
                                        <p:tav tm="100000">
                                          <p:val>
                                            <p:strVal val="#ppt_h"/>
                                          </p:val>
                                        </p:tav>
                                      </p:tavLst>
                                    </p:anim>
                                    <p:animEffect transition="in" filter="fade">
                                      <p:cBhvr>
                                        <p:cTn id="14" dur="500"/>
                                        <p:tgtEl>
                                          <p:spTgt spid="260102"/>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60104"/>
                                        </p:tgtEl>
                                        <p:attrNameLst>
                                          <p:attrName>style.visibility</p:attrName>
                                        </p:attrNameLst>
                                      </p:cBhvr>
                                      <p:to>
                                        <p:strVal val="visible"/>
                                      </p:to>
                                    </p:set>
                                    <p:anim calcmode="lin" valueType="num">
                                      <p:cBhvr>
                                        <p:cTn id="17" dur="500" fill="hold"/>
                                        <p:tgtEl>
                                          <p:spTgt spid="260104"/>
                                        </p:tgtEl>
                                        <p:attrNameLst>
                                          <p:attrName>ppt_w</p:attrName>
                                        </p:attrNameLst>
                                      </p:cBhvr>
                                      <p:tavLst>
                                        <p:tav tm="0">
                                          <p:val>
                                            <p:fltVal val="0"/>
                                          </p:val>
                                        </p:tav>
                                        <p:tav tm="100000">
                                          <p:val>
                                            <p:strVal val="#ppt_w"/>
                                          </p:val>
                                        </p:tav>
                                      </p:tavLst>
                                    </p:anim>
                                    <p:anim calcmode="lin" valueType="num">
                                      <p:cBhvr>
                                        <p:cTn id="18" dur="500" fill="hold"/>
                                        <p:tgtEl>
                                          <p:spTgt spid="260104"/>
                                        </p:tgtEl>
                                        <p:attrNameLst>
                                          <p:attrName>ppt_h</p:attrName>
                                        </p:attrNameLst>
                                      </p:cBhvr>
                                      <p:tavLst>
                                        <p:tav tm="0">
                                          <p:val>
                                            <p:fltVal val="0"/>
                                          </p:val>
                                        </p:tav>
                                        <p:tav tm="100000">
                                          <p:val>
                                            <p:strVal val="#ppt_h"/>
                                          </p:val>
                                        </p:tav>
                                      </p:tavLst>
                                    </p:anim>
                                    <p:animEffect transition="in" filter="fade">
                                      <p:cBhvr>
                                        <p:cTn id="19" dur="500"/>
                                        <p:tgtEl>
                                          <p:spTgt spid="260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260102" grpId="0"/>
      <p:bldP spid="26010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6"/>
          <p:cNvSpPr txBox="1">
            <a:spLocks noChangeArrowheads="1"/>
          </p:cNvSpPr>
          <p:nvPr/>
        </p:nvSpPr>
        <p:spPr bwMode="auto">
          <a:xfrm>
            <a:off x="5105400" y="1143000"/>
            <a:ext cx="3741738"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latin typeface="Arial Narrow" pitchFamily="34" charset="0"/>
              </a:rPr>
              <a:t>Represents the rate of </a:t>
            </a:r>
          </a:p>
          <a:p>
            <a:pPr algn="ctr" eaLnBrk="1" hangingPunct="1">
              <a:spcBef>
                <a:spcPct val="0"/>
              </a:spcBef>
              <a:buFontTx/>
              <a:buNone/>
            </a:pPr>
            <a:r>
              <a:rPr lang="en-US" altLang="en-US" sz="2800" b="1">
                <a:latin typeface="Arial Narrow" pitchFamily="34" charset="0"/>
              </a:rPr>
              <a:t>change in temperature of </a:t>
            </a:r>
          </a:p>
          <a:p>
            <a:pPr algn="ctr" eaLnBrk="1" hangingPunct="1">
              <a:spcBef>
                <a:spcPct val="0"/>
              </a:spcBef>
              <a:buFontTx/>
              <a:buNone/>
            </a:pPr>
            <a:r>
              <a:rPr lang="en-US" altLang="en-US" sz="2800" b="1">
                <a:latin typeface="Arial Narrow" pitchFamily="34" charset="0"/>
              </a:rPr>
              <a:t>rising and sinking </a:t>
            </a:r>
          </a:p>
          <a:p>
            <a:pPr algn="ctr" eaLnBrk="1" hangingPunct="1">
              <a:spcBef>
                <a:spcPct val="0"/>
              </a:spcBef>
              <a:buFontTx/>
              <a:buNone/>
            </a:pPr>
            <a:r>
              <a:rPr lang="en-US" altLang="en-US" sz="2800" b="1" u="sng">
                <a:latin typeface="Arial Narrow" pitchFamily="34" charset="0"/>
              </a:rPr>
              <a:t>unsaturated</a:t>
            </a:r>
            <a:r>
              <a:rPr lang="en-US" altLang="en-US" sz="2800" b="1">
                <a:latin typeface="Arial Narrow" pitchFamily="34" charset="0"/>
              </a:rPr>
              <a:t> air.</a:t>
            </a:r>
          </a:p>
        </p:txBody>
      </p:sp>
      <p:sp>
        <p:nvSpPr>
          <p:cNvPr id="43011" name="Text Box 7"/>
          <p:cNvSpPr txBox="1">
            <a:spLocks noChangeArrowheads="1"/>
          </p:cNvSpPr>
          <p:nvPr/>
        </p:nvSpPr>
        <p:spPr bwMode="auto">
          <a:xfrm>
            <a:off x="547688" y="487363"/>
            <a:ext cx="523716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chemeClr val="accent2"/>
                </a:solidFill>
                <a:latin typeface="Arial Narrow" pitchFamily="34" charset="0"/>
              </a:rPr>
              <a:t>Dry Adiabatic Lapse Rate</a:t>
            </a:r>
          </a:p>
        </p:txBody>
      </p:sp>
      <p:sp>
        <p:nvSpPr>
          <p:cNvPr id="287752" name="Text Box 8"/>
          <p:cNvSpPr txBox="1">
            <a:spLocks noChangeArrowheads="1"/>
          </p:cNvSpPr>
          <p:nvPr/>
        </p:nvSpPr>
        <p:spPr bwMode="auto">
          <a:xfrm>
            <a:off x="5105400" y="3200400"/>
            <a:ext cx="3748088"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Rising “dry” air will </a:t>
            </a:r>
          </a:p>
          <a:p>
            <a:pPr algn="ctr" eaLnBrk="1" hangingPunct="1">
              <a:spcBef>
                <a:spcPct val="0"/>
              </a:spcBef>
              <a:buFontTx/>
              <a:buNone/>
            </a:pPr>
            <a:r>
              <a:rPr lang="en-US" altLang="en-US" sz="2400" b="1" u="sng"/>
              <a:t>always</a:t>
            </a:r>
            <a:r>
              <a:rPr lang="en-US" altLang="en-US" sz="2400" b="1"/>
              <a:t> cool at a rate of</a:t>
            </a:r>
          </a:p>
          <a:p>
            <a:pPr algn="ctr" eaLnBrk="1" hangingPunct="1">
              <a:spcBef>
                <a:spcPct val="0"/>
              </a:spcBef>
              <a:buFontTx/>
              <a:buNone/>
            </a:pPr>
            <a:r>
              <a:rPr lang="en-US" altLang="en-US" sz="2400" b="1"/>
              <a:t>-5.5</a:t>
            </a:r>
            <a:r>
              <a:rPr lang="en-US" altLang="en-US" sz="2400" b="1">
                <a:cs typeface="Arial" charset="0"/>
              </a:rPr>
              <a:t>º F per 1000 feet. </a:t>
            </a:r>
          </a:p>
        </p:txBody>
      </p:sp>
      <p:sp>
        <p:nvSpPr>
          <p:cNvPr id="287753" name="Text Box 9"/>
          <p:cNvSpPr txBox="1">
            <a:spLocks noChangeArrowheads="1"/>
          </p:cNvSpPr>
          <p:nvPr/>
        </p:nvSpPr>
        <p:spPr bwMode="auto">
          <a:xfrm>
            <a:off x="5105400" y="4724400"/>
            <a:ext cx="3802063"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Sinking “dry” air will </a:t>
            </a:r>
            <a:r>
              <a:rPr lang="en-US" altLang="en-US" sz="2400" b="1" u="sng"/>
              <a:t>always</a:t>
            </a:r>
            <a:r>
              <a:rPr lang="en-US" altLang="en-US" sz="2400" b="1"/>
              <a:t> warm at a rate of +5.5</a:t>
            </a:r>
            <a:r>
              <a:rPr lang="en-US" altLang="en-US" sz="2400" b="1">
                <a:cs typeface="Arial" charset="0"/>
              </a:rPr>
              <a:t>º F per 1000 feet.</a:t>
            </a:r>
            <a:r>
              <a:rPr lang="en-US" altLang="en-US" sz="2400" b="1"/>
              <a:t> </a:t>
            </a:r>
          </a:p>
        </p:txBody>
      </p:sp>
      <p:pic>
        <p:nvPicPr>
          <p:cNvPr id="43014" name="Picture 11" descr="Dry Lapse Rate"/>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28625" y="1066800"/>
            <a:ext cx="4600575" cy="5257800"/>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52"/>
                                        </p:tgtEl>
                                        <p:attrNameLst>
                                          <p:attrName>style.visibility</p:attrName>
                                        </p:attrNameLst>
                                      </p:cBhvr>
                                      <p:to>
                                        <p:strVal val="visible"/>
                                      </p:to>
                                    </p:set>
                                    <p:animEffect transition="in" filter="dissolve">
                                      <p:cBhvr>
                                        <p:cTn id="7" dur="500"/>
                                        <p:tgtEl>
                                          <p:spTgt spid="287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53"/>
                                        </p:tgtEl>
                                        <p:attrNameLst>
                                          <p:attrName>style.visibility</p:attrName>
                                        </p:attrNameLst>
                                      </p:cBhvr>
                                      <p:to>
                                        <p:strVal val="visible"/>
                                      </p:to>
                                    </p:set>
                                    <p:animEffect transition="in" filter="dissolve">
                                      <p:cBhvr>
                                        <p:cTn id="12" dur="500"/>
                                        <p:tgtEl>
                                          <p:spTgt spid="287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2" grpId="0"/>
      <p:bldP spid="28775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457200"/>
            <a:ext cx="533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accent2"/>
                </a:solidFill>
                <a:latin typeface="Arial Narrow" pitchFamily="34" charset="0"/>
              </a:rPr>
              <a:t>Moist Adiabatic Lapse Rate</a:t>
            </a:r>
          </a:p>
        </p:txBody>
      </p:sp>
      <p:pic>
        <p:nvPicPr>
          <p:cNvPr id="44035" name="Picture 4" descr="Moist Lapse Rate"/>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44500" y="1066800"/>
            <a:ext cx="4889500" cy="5334000"/>
          </a:xfrm>
          <a:noFill/>
        </p:spPr>
      </p:pic>
      <p:sp>
        <p:nvSpPr>
          <p:cNvPr id="44036" name="Text Box 7"/>
          <p:cNvSpPr txBox="1">
            <a:spLocks noChangeArrowheads="1"/>
          </p:cNvSpPr>
          <p:nvPr/>
        </p:nvSpPr>
        <p:spPr bwMode="auto">
          <a:xfrm>
            <a:off x="5410200" y="3505200"/>
            <a:ext cx="3500438" cy="207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latin typeface="Arial Narrow" pitchFamily="34" charset="0"/>
              </a:rPr>
              <a:t>Rising saturated air</a:t>
            </a:r>
          </a:p>
          <a:p>
            <a:pPr algn="ctr" eaLnBrk="1" hangingPunct="1">
              <a:spcBef>
                <a:spcPct val="0"/>
              </a:spcBef>
              <a:buFontTx/>
              <a:buNone/>
            </a:pPr>
            <a:r>
              <a:rPr lang="en-US" altLang="en-US" sz="2800" b="1">
                <a:latin typeface="Arial Narrow" pitchFamily="34" charset="0"/>
              </a:rPr>
              <a:t>cools at a rate of </a:t>
            </a:r>
          </a:p>
          <a:p>
            <a:pPr algn="ctr" eaLnBrk="1" hangingPunct="1">
              <a:spcBef>
                <a:spcPct val="0"/>
              </a:spcBef>
              <a:buFontTx/>
              <a:buNone/>
            </a:pPr>
            <a:r>
              <a:rPr lang="en-US" altLang="en-US" sz="2800" b="1">
                <a:latin typeface="Arial Narrow" pitchFamily="34" charset="0"/>
              </a:rPr>
              <a:t>approximately</a:t>
            </a:r>
          </a:p>
          <a:p>
            <a:pPr algn="ctr" eaLnBrk="1" hangingPunct="1">
              <a:spcBef>
                <a:spcPct val="0"/>
              </a:spcBef>
              <a:buFontTx/>
              <a:buNone/>
            </a:pPr>
            <a:endParaRPr lang="en-US" altLang="en-US" sz="1400" b="1">
              <a:latin typeface="Arial Narrow" pitchFamily="34" charset="0"/>
            </a:endParaRPr>
          </a:p>
          <a:p>
            <a:pPr algn="ctr" eaLnBrk="1" hangingPunct="1">
              <a:spcBef>
                <a:spcPct val="0"/>
              </a:spcBef>
              <a:buFontTx/>
              <a:buNone/>
            </a:pPr>
            <a:r>
              <a:rPr lang="en-US" altLang="en-US" b="1">
                <a:latin typeface="Arial Narrow" pitchFamily="34" charset="0"/>
              </a:rPr>
              <a:t>-3.0ºF per 1000 feet. </a:t>
            </a:r>
          </a:p>
        </p:txBody>
      </p:sp>
      <p:sp>
        <p:nvSpPr>
          <p:cNvPr id="44037" name="Text Box 9"/>
          <p:cNvSpPr txBox="1">
            <a:spLocks noChangeArrowheads="1"/>
          </p:cNvSpPr>
          <p:nvPr/>
        </p:nvSpPr>
        <p:spPr bwMode="auto">
          <a:xfrm>
            <a:off x="5410200" y="1447800"/>
            <a:ext cx="3436938"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latin typeface="Arial Narrow" pitchFamily="34" charset="0"/>
              </a:rPr>
              <a:t>Represents the rate of </a:t>
            </a:r>
          </a:p>
          <a:p>
            <a:pPr algn="ctr" eaLnBrk="1" hangingPunct="1">
              <a:spcBef>
                <a:spcPct val="0"/>
              </a:spcBef>
              <a:buFontTx/>
              <a:buNone/>
            </a:pPr>
            <a:r>
              <a:rPr lang="en-US" altLang="en-US" sz="2800" b="1">
                <a:latin typeface="Arial Narrow" pitchFamily="34" charset="0"/>
              </a:rPr>
              <a:t>change in temperature of rising and sinking </a:t>
            </a:r>
          </a:p>
          <a:p>
            <a:pPr algn="ctr" eaLnBrk="1" hangingPunct="1">
              <a:spcBef>
                <a:spcPct val="0"/>
              </a:spcBef>
              <a:buFontTx/>
              <a:buNone/>
            </a:pPr>
            <a:r>
              <a:rPr lang="en-US" altLang="en-US" sz="2800" b="1" u="sng">
                <a:latin typeface="Arial Narrow" pitchFamily="34" charset="0"/>
              </a:rPr>
              <a:t>saturated</a:t>
            </a:r>
            <a:r>
              <a:rPr lang="en-US" altLang="en-US" sz="2800" b="1">
                <a:latin typeface="Arial Narrow" pitchFamily="34" charset="0"/>
              </a:rPr>
              <a:t> air.</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45"/>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5059" name="Freeform 5"/>
          <p:cNvSpPr>
            <a:spLocks/>
          </p:cNvSpPr>
          <p:nvPr/>
        </p:nvSpPr>
        <p:spPr bwMode="auto">
          <a:xfrm>
            <a:off x="88900" y="76200"/>
            <a:ext cx="8978900" cy="5630863"/>
          </a:xfrm>
          <a:custGeom>
            <a:avLst/>
            <a:gdLst>
              <a:gd name="T0" fmla="*/ 8337550 w 5656"/>
              <a:gd name="T1" fmla="*/ 5264150 h 3547"/>
              <a:gd name="T2" fmla="*/ 7215188 w 5656"/>
              <a:gd name="T3" fmla="*/ 5305425 h 3547"/>
              <a:gd name="T4" fmla="*/ 6869113 w 5656"/>
              <a:gd name="T5" fmla="*/ 5430838 h 3547"/>
              <a:gd name="T6" fmla="*/ 5649913 w 5656"/>
              <a:gd name="T7" fmla="*/ 5348288 h 3547"/>
              <a:gd name="T8" fmla="*/ 5011738 w 5656"/>
              <a:gd name="T9" fmla="*/ 5264150 h 3547"/>
              <a:gd name="T10" fmla="*/ 3571875 w 5656"/>
              <a:gd name="T11" fmla="*/ 5416550 h 3547"/>
              <a:gd name="T12" fmla="*/ 3197225 w 5656"/>
              <a:gd name="T13" fmla="*/ 5403850 h 3547"/>
              <a:gd name="T14" fmla="*/ 2033588 w 5656"/>
              <a:gd name="T15" fmla="*/ 5513388 h 3547"/>
              <a:gd name="T16" fmla="*/ 1895475 w 5656"/>
              <a:gd name="T17" fmla="*/ 5624513 h 3547"/>
              <a:gd name="T18" fmla="*/ 1423988 w 5656"/>
              <a:gd name="T19" fmla="*/ 5556250 h 3547"/>
              <a:gd name="T20" fmla="*/ 260350 w 5656"/>
              <a:gd name="T21" fmla="*/ 5416550 h 3547"/>
              <a:gd name="T22" fmla="*/ 52388 w 5656"/>
              <a:gd name="T23" fmla="*/ 5099050 h 3547"/>
              <a:gd name="T24" fmla="*/ 79375 w 5656"/>
              <a:gd name="T25" fmla="*/ 4364038 h 3547"/>
              <a:gd name="T26" fmla="*/ 536575 w 5656"/>
              <a:gd name="T27" fmla="*/ 3532188 h 3547"/>
              <a:gd name="T28" fmla="*/ 688975 w 5656"/>
              <a:gd name="T29" fmla="*/ 3159125 h 3547"/>
              <a:gd name="T30" fmla="*/ 952500 w 5656"/>
              <a:gd name="T31" fmla="*/ 2701925 h 3547"/>
              <a:gd name="T32" fmla="*/ 925513 w 5656"/>
              <a:gd name="T33" fmla="*/ 2382838 h 3547"/>
              <a:gd name="T34" fmla="*/ 896938 w 5656"/>
              <a:gd name="T35" fmla="*/ 1966913 h 3547"/>
              <a:gd name="T36" fmla="*/ 785813 w 5656"/>
              <a:gd name="T37" fmla="*/ 1800225 h 3547"/>
              <a:gd name="T38" fmla="*/ 1133475 w 5656"/>
              <a:gd name="T39" fmla="*/ 1246188 h 3547"/>
              <a:gd name="T40" fmla="*/ 1104900 w 5656"/>
              <a:gd name="T41" fmla="*/ 844550 h 3547"/>
              <a:gd name="T42" fmla="*/ 1201738 w 5656"/>
              <a:gd name="T43" fmla="*/ 885825 h 3547"/>
              <a:gd name="T44" fmla="*/ 1658938 w 5656"/>
              <a:gd name="T45" fmla="*/ 733425 h 3547"/>
              <a:gd name="T46" fmla="*/ 1562100 w 5656"/>
              <a:gd name="T47" fmla="*/ 331788 h 3547"/>
              <a:gd name="T48" fmla="*/ 2074863 w 5656"/>
              <a:gd name="T49" fmla="*/ 207963 h 3547"/>
              <a:gd name="T50" fmla="*/ 2449513 w 5656"/>
              <a:gd name="T51" fmla="*/ 442913 h 3547"/>
              <a:gd name="T52" fmla="*/ 2657475 w 5656"/>
              <a:gd name="T53" fmla="*/ 222250 h 3547"/>
              <a:gd name="T54" fmla="*/ 3363913 w 5656"/>
              <a:gd name="T55" fmla="*/ 96838 h 3547"/>
              <a:gd name="T56" fmla="*/ 3876675 w 5656"/>
              <a:gd name="T57" fmla="*/ 428625 h 3547"/>
              <a:gd name="T58" fmla="*/ 4125913 w 5656"/>
              <a:gd name="T59" fmla="*/ 111125 h 3547"/>
              <a:gd name="T60" fmla="*/ 4914900 w 5656"/>
              <a:gd name="T61" fmla="*/ 123825 h 3547"/>
              <a:gd name="T62" fmla="*/ 5122863 w 5656"/>
              <a:gd name="T63" fmla="*/ 665163 h 3547"/>
              <a:gd name="T64" fmla="*/ 5386388 w 5656"/>
              <a:gd name="T65" fmla="*/ 900113 h 3547"/>
              <a:gd name="T66" fmla="*/ 5538788 w 5656"/>
              <a:gd name="T67" fmla="*/ 1343025 h 3547"/>
              <a:gd name="T68" fmla="*/ 5870575 w 5656"/>
              <a:gd name="T69" fmla="*/ 1025525 h 3547"/>
              <a:gd name="T70" fmla="*/ 6119813 w 5656"/>
              <a:gd name="T71" fmla="*/ 955675 h 3547"/>
              <a:gd name="T72" fmla="*/ 6480175 w 5656"/>
              <a:gd name="T73" fmla="*/ 1081088 h 3547"/>
              <a:gd name="T74" fmla="*/ 6646863 w 5656"/>
              <a:gd name="T75" fmla="*/ 1524000 h 3547"/>
              <a:gd name="T76" fmla="*/ 6632575 w 5656"/>
              <a:gd name="T77" fmla="*/ 2327275 h 3547"/>
              <a:gd name="T78" fmla="*/ 6869113 w 5656"/>
              <a:gd name="T79" fmla="*/ 2424113 h 3547"/>
              <a:gd name="T80" fmla="*/ 7229475 w 5656"/>
              <a:gd name="T81" fmla="*/ 2660650 h 3547"/>
              <a:gd name="T82" fmla="*/ 7145338 w 5656"/>
              <a:gd name="T83" fmla="*/ 3159125 h 3547"/>
              <a:gd name="T84" fmla="*/ 7602538 w 5656"/>
              <a:gd name="T85" fmla="*/ 3062288 h 3547"/>
              <a:gd name="T86" fmla="*/ 7880350 w 5656"/>
              <a:gd name="T87" fmla="*/ 3324225 h 3547"/>
              <a:gd name="T88" fmla="*/ 8185150 w 5656"/>
              <a:gd name="T89" fmla="*/ 3824288 h 3547"/>
              <a:gd name="T90" fmla="*/ 8378825 w 5656"/>
              <a:gd name="T91" fmla="*/ 3962400 h 3547"/>
              <a:gd name="T92" fmla="*/ 8753475 w 5656"/>
              <a:gd name="T93" fmla="*/ 4308475 h 3547"/>
              <a:gd name="T94" fmla="*/ 8905875 w 5656"/>
              <a:gd name="T95" fmla="*/ 4557713 h 3547"/>
              <a:gd name="T96" fmla="*/ 8766175 w 5656"/>
              <a:gd name="T97" fmla="*/ 5305425 h 35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56"/>
              <a:gd name="T148" fmla="*/ 0 h 3547"/>
              <a:gd name="T149" fmla="*/ 5656 w 5656"/>
              <a:gd name="T150" fmla="*/ 3547 h 35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56" h="3547">
                <a:moveTo>
                  <a:pt x="5583" y="3325"/>
                </a:moveTo>
                <a:cubicBezTo>
                  <a:pt x="5525" y="3345"/>
                  <a:pt x="5519" y="3341"/>
                  <a:pt x="5444" y="3334"/>
                </a:cubicBezTo>
                <a:cubicBezTo>
                  <a:pt x="5372" y="3309"/>
                  <a:pt x="5400" y="3316"/>
                  <a:pt x="5330" y="3334"/>
                </a:cubicBezTo>
                <a:cubicBezTo>
                  <a:pt x="5304" y="3329"/>
                  <a:pt x="5279" y="3316"/>
                  <a:pt x="5252" y="3316"/>
                </a:cubicBezTo>
                <a:cubicBezTo>
                  <a:pt x="5222" y="3316"/>
                  <a:pt x="5193" y="3328"/>
                  <a:pt x="5164" y="3334"/>
                </a:cubicBezTo>
                <a:cubicBezTo>
                  <a:pt x="5132" y="3341"/>
                  <a:pt x="5068" y="3360"/>
                  <a:pt x="5068" y="3360"/>
                </a:cubicBezTo>
                <a:cubicBezTo>
                  <a:pt x="4982" y="3354"/>
                  <a:pt x="4955" y="3350"/>
                  <a:pt x="4885" y="3334"/>
                </a:cubicBezTo>
                <a:cubicBezTo>
                  <a:pt x="4732" y="3345"/>
                  <a:pt x="4725" y="3350"/>
                  <a:pt x="4545" y="3342"/>
                </a:cubicBezTo>
                <a:cubicBezTo>
                  <a:pt x="4527" y="3345"/>
                  <a:pt x="4508" y="3343"/>
                  <a:pt x="4492" y="3351"/>
                </a:cubicBezTo>
                <a:cubicBezTo>
                  <a:pt x="4483" y="3356"/>
                  <a:pt x="4482" y="3369"/>
                  <a:pt x="4475" y="3377"/>
                </a:cubicBezTo>
                <a:cubicBezTo>
                  <a:pt x="4434" y="3424"/>
                  <a:pt x="4446" y="3416"/>
                  <a:pt x="4405" y="3430"/>
                </a:cubicBezTo>
                <a:cubicBezTo>
                  <a:pt x="4379" y="3427"/>
                  <a:pt x="4353" y="3426"/>
                  <a:pt x="4327" y="3421"/>
                </a:cubicBezTo>
                <a:cubicBezTo>
                  <a:pt x="4309" y="3417"/>
                  <a:pt x="4274" y="3404"/>
                  <a:pt x="4274" y="3404"/>
                </a:cubicBezTo>
                <a:cubicBezTo>
                  <a:pt x="4232" y="3410"/>
                  <a:pt x="4192" y="3416"/>
                  <a:pt x="4152" y="3430"/>
                </a:cubicBezTo>
                <a:cubicBezTo>
                  <a:pt x="4078" y="3415"/>
                  <a:pt x="4007" y="3396"/>
                  <a:pt x="3934" y="3377"/>
                </a:cubicBezTo>
                <a:cubicBezTo>
                  <a:pt x="3852" y="3324"/>
                  <a:pt x="3651" y="3364"/>
                  <a:pt x="3559" y="3369"/>
                </a:cubicBezTo>
                <a:cubicBezTo>
                  <a:pt x="3463" y="3397"/>
                  <a:pt x="3420" y="3383"/>
                  <a:pt x="3297" y="3377"/>
                </a:cubicBezTo>
                <a:cubicBezTo>
                  <a:pt x="3287" y="3375"/>
                  <a:pt x="3247" y="3367"/>
                  <a:pt x="3236" y="3360"/>
                </a:cubicBezTo>
                <a:cubicBezTo>
                  <a:pt x="3229" y="3356"/>
                  <a:pt x="3225" y="3347"/>
                  <a:pt x="3218" y="3342"/>
                </a:cubicBezTo>
                <a:cubicBezTo>
                  <a:pt x="3199" y="3329"/>
                  <a:pt x="3178" y="3323"/>
                  <a:pt x="3157" y="3316"/>
                </a:cubicBezTo>
                <a:cubicBezTo>
                  <a:pt x="3038" y="3357"/>
                  <a:pt x="2932" y="3346"/>
                  <a:pt x="2799" y="3351"/>
                </a:cubicBezTo>
                <a:cubicBezTo>
                  <a:pt x="2739" y="3357"/>
                  <a:pt x="2711" y="3361"/>
                  <a:pt x="2660" y="3377"/>
                </a:cubicBezTo>
                <a:cubicBezTo>
                  <a:pt x="2613" y="3363"/>
                  <a:pt x="2507" y="3384"/>
                  <a:pt x="2476" y="3386"/>
                </a:cubicBezTo>
                <a:cubicBezTo>
                  <a:pt x="2369" y="3423"/>
                  <a:pt x="2442" y="3403"/>
                  <a:pt x="2250" y="3412"/>
                </a:cubicBezTo>
                <a:cubicBezTo>
                  <a:pt x="2245" y="3410"/>
                  <a:pt x="2202" y="3398"/>
                  <a:pt x="2197" y="3395"/>
                </a:cubicBezTo>
                <a:cubicBezTo>
                  <a:pt x="2143" y="3361"/>
                  <a:pt x="2222" y="3390"/>
                  <a:pt x="2154" y="3369"/>
                </a:cubicBezTo>
                <a:cubicBezTo>
                  <a:pt x="2122" y="3372"/>
                  <a:pt x="2089" y="3370"/>
                  <a:pt x="2058" y="3377"/>
                </a:cubicBezTo>
                <a:cubicBezTo>
                  <a:pt x="1953" y="3401"/>
                  <a:pt x="2135" y="3393"/>
                  <a:pt x="2014" y="3404"/>
                </a:cubicBezTo>
                <a:cubicBezTo>
                  <a:pt x="1889" y="3416"/>
                  <a:pt x="1764" y="3418"/>
                  <a:pt x="1639" y="3430"/>
                </a:cubicBezTo>
                <a:cubicBezTo>
                  <a:pt x="1606" y="3440"/>
                  <a:pt x="1592" y="3432"/>
                  <a:pt x="1560" y="3421"/>
                </a:cubicBezTo>
                <a:cubicBezTo>
                  <a:pt x="1527" y="3429"/>
                  <a:pt x="1505" y="3448"/>
                  <a:pt x="1473" y="3456"/>
                </a:cubicBezTo>
                <a:cubicBezTo>
                  <a:pt x="1405" y="3474"/>
                  <a:pt x="1365" y="3468"/>
                  <a:pt x="1281" y="3473"/>
                </a:cubicBezTo>
                <a:cubicBezTo>
                  <a:pt x="1261" y="3476"/>
                  <a:pt x="1240" y="3477"/>
                  <a:pt x="1220" y="3482"/>
                </a:cubicBezTo>
                <a:cubicBezTo>
                  <a:pt x="1202" y="3486"/>
                  <a:pt x="1167" y="3500"/>
                  <a:pt x="1167" y="3500"/>
                </a:cubicBezTo>
                <a:cubicBezTo>
                  <a:pt x="1173" y="3506"/>
                  <a:pt x="1181" y="3510"/>
                  <a:pt x="1185" y="3517"/>
                </a:cubicBezTo>
                <a:cubicBezTo>
                  <a:pt x="1190" y="3525"/>
                  <a:pt x="1203" y="3541"/>
                  <a:pt x="1194" y="3543"/>
                </a:cubicBezTo>
                <a:cubicBezTo>
                  <a:pt x="1176" y="3547"/>
                  <a:pt x="1141" y="3526"/>
                  <a:pt x="1141" y="3526"/>
                </a:cubicBezTo>
                <a:cubicBezTo>
                  <a:pt x="1124" y="3529"/>
                  <a:pt x="1106" y="3535"/>
                  <a:pt x="1089" y="3534"/>
                </a:cubicBezTo>
                <a:cubicBezTo>
                  <a:pt x="1071" y="3532"/>
                  <a:pt x="1054" y="3521"/>
                  <a:pt x="1036" y="3517"/>
                </a:cubicBezTo>
                <a:cubicBezTo>
                  <a:pt x="962" y="3501"/>
                  <a:pt x="1008" y="3509"/>
                  <a:pt x="897" y="3500"/>
                </a:cubicBezTo>
                <a:cubicBezTo>
                  <a:pt x="842" y="3508"/>
                  <a:pt x="792" y="3525"/>
                  <a:pt x="740" y="3543"/>
                </a:cubicBezTo>
                <a:cubicBezTo>
                  <a:pt x="682" y="3528"/>
                  <a:pt x="649" y="3523"/>
                  <a:pt x="583" y="3517"/>
                </a:cubicBezTo>
                <a:cubicBezTo>
                  <a:pt x="490" y="3486"/>
                  <a:pt x="347" y="3495"/>
                  <a:pt x="242" y="3473"/>
                </a:cubicBezTo>
                <a:cubicBezTo>
                  <a:pt x="220" y="3451"/>
                  <a:pt x="194" y="3422"/>
                  <a:pt x="164" y="3412"/>
                </a:cubicBezTo>
                <a:cubicBezTo>
                  <a:pt x="146" y="3406"/>
                  <a:pt x="111" y="3395"/>
                  <a:pt x="111" y="3395"/>
                </a:cubicBezTo>
                <a:cubicBezTo>
                  <a:pt x="69" y="3410"/>
                  <a:pt x="74" y="3395"/>
                  <a:pt x="50" y="3360"/>
                </a:cubicBezTo>
                <a:cubicBezTo>
                  <a:pt x="39" y="3324"/>
                  <a:pt x="50" y="3300"/>
                  <a:pt x="59" y="3264"/>
                </a:cubicBezTo>
                <a:cubicBezTo>
                  <a:pt x="53" y="3246"/>
                  <a:pt x="35" y="3231"/>
                  <a:pt x="33" y="3212"/>
                </a:cubicBezTo>
                <a:cubicBezTo>
                  <a:pt x="27" y="3156"/>
                  <a:pt x="59" y="3130"/>
                  <a:pt x="85" y="3089"/>
                </a:cubicBezTo>
                <a:cubicBezTo>
                  <a:pt x="46" y="3064"/>
                  <a:pt x="52" y="3047"/>
                  <a:pt x="42" y="3002"/>
                </a:cubicBezTo>
                <a:cubicBezTo>
                  <a:pt x="33" y="2961"/>
                  <a:pt x="19" y="2920"/>
                  <a:pt x="7" y="2880"/>
                </a:cubicBezTo>
                <a:cubicBezTo>
                  <a:pt x="17" y="2780"/>
                  <a:pt x="0" y="2823"/>
                  <a:pt x="50" y="2749"/>
                </a:cubicBezTo>
                <a:cubicBezTo>
                  <a:pt x="65" y="2727"/>
                  <a:pt x="120" y="2714"/>
                  <a:pt x="120" y="2714"/>
                </a:cubicBezTo>
                <a:cubicBezTo>
                  <a:pt x="123" y="2676"/>
                  <a:pt x="129" y="2639"/>
                  <a:pt x="129" y="2601"/>
                </a:cubicBezTo>
                <a:cubicBezTo>
                  <a:pt x="129" y="2499"/>
                  <a:pt x="88" y="2339"/>
                  <a:pt x="216" y="2295"/>
                </a:cubicBezTo>
                <a:cubicBezTo>
                  <a:pt x="256" y="2257"/>
                  <a:pt x="284" y="2239"/>
                  <a:pt x="338" y="2225"/>
                </a:cubicBezTo>
                <a:cubicBezTo>
                  <a:pt x="358" y="2168"/>
                  <a:pt x="328" y="2226"/>
                  <a:pt x="399" y="2208"/>
                </a:cubicBezTo>
                <a:cubicBezTo>
                  <a:pt x="428" y="2201"/>
                  <a:pt x="450" y="2174"/>
                  <a:pt x="478" y="2164"/>
                </a:cubicBezTo>
                <a:cubicBezTo>
                  <a:pt x="496" y="2113"/>
                  <a:pt x="498" y="2035"/>
                  <a:pt x="443" y="2016"/>
                </a:cubicBezTo>
                <a:cubicBezTo>
                  <a:pt x="440" y="2007"/>
                  <a:pt x="439" y="1998"/>
                  <a:pt x="434" y="1990"/>
                </a:cubicBezTo>
                <a:cubicBezTo>
                  <a:pt x="430" y="1983"/>
                  <a:pt x="418" y="1980"/>
                  <a:pt x="417" y="1972"/>
                </a:cubicBezTo>
                <a:cubicBezTo>
                  <a:pt x="411" y="1877"/>
                  <a:pt x="406" y="1889"/>
                  <a:pt x="443" y="1850"/>
                </a:cubicBezTo>
                <a:cubicBezTo>
                  <a:pt x="455" y="1817"/>
                  <a:pt x="465" y="1808"/>
                  <a:pt x="495" y="1789"/>
                </a:cubicBezTo>
                <a:cubicBezTo>
                  <a:pt x="515" y="1731"/>
                  <a:pt x="542" y="1715"/>
                  <a:pt x="600" y="1702"/>
                </a:cubicBezTo>
                <a:cubicBezTo>
                  <a:pt x="606" y="1696"/>
                  <a:pt x="614" y="1691"/>
                  <a:pt x="618" y="1684"/>
                </a:cubicBezTo>
                <a:cubicBezTo>
                  <a:pt x="623" y="1676"/>
                  <a:pt x="620" y="1665"/>
                  <a:pt x="626" y="1658"/>
                </a:cubicBezTo>
                <a:cubicBezTo>
                  <a:pt x="638" y="1643"/>
                  <a:pt x="657" y="1636"/>
                  <a:pt x="670" y="1623"/>
                </a:cubicBezTo>
                <a:cubicBezTo>
                  <a:pt x="659" y="1569"/>
                  <a:pt x="629" y="1531"/>
                  <a:pt x="583" y="1501"/>
                </a:cubicBezTo>
                <a:cubicBezTo>
                  <a:pt x="558" y="1465"/>
                  <a:pt x="527" y="1435"/>
                  <a:pt x="495" y="1405"/>
                </a:cubicBezTo>
                <a:cubicBezTo>
                  <a:pt x="483" y="1365"/>
                  <a:pt x="493" y="1329"/>
                  <a:pt x="522" y="1300"/>
                </a:cubicBezTo>
                <a:cubicBezTo>
                  <a:pt x="535" y="1259"/>
                  <a:pt x="545" y="1276"/>
                  <a:pt x="574" y="1248"/>
                </a:cubicBezTo>
                <a:cubicBezTo>
                  <a:pt x="590" y="1202"/>
                  <a:pt x="586" y="1227"/>
                  <a:pt x="565" y="1239"/>
                </a:cubicBezTo>
                <a:cubicBezTo>
                  <a:pt x="557" y="1244"/>
                  <a:pt x="548" y="1245"/>
                  <a:pt x="539" y="1248"/>
                </a:cubicBezTo>
                <a:cubicBezTo>
                  <a:pt x="536" y="1239"/>
                  <a:pt x="535" y="1230"/>
                  <a:pt x="530" y="1222"/>
                </a:cubicBezTo>
                <a:cubicBezTo>
                  <a:pt x="526" y="1215"/>
                  <a:pt x="516" y="1212"/>
                  <a:pt x="513" y="1204"/>
                </a:cubicBezTo>
                <a:cubicBezTo>
                  <a:pt x="504" y="1182"/>
                  <a:pt x="503" y="1157"/>
                  <a:pt x="495" y="1134"/>
                </a:cubicBezTo>
                <a:cubicBezTo>
                  <a:pt x="508" y="1000"/>
                  <a:pt x="504" y="1072"/>
                  <a:pt x="530" y="986"/>
                </a:cubicBezTo>
                <a:cubicBezTo>
                  <a:pt x="534" y="954"/>
                  <a:pt x="527" y="915"/>
                  <a:pt x="548" y="890"/>
                </a:cubicBezTo>
                <a:cubicBezTo>
                  <a:pt x="582" y="848"/>
                  <a:pt x="675" y="844"/>
                  <a:pt x="722" y="838"/>
                </a:cubicBezTo>
                <a:cubicBezTo>
                  <a:pt x="749" y="917"/>
                  <a:pt x="718" y="790"/>
                  <a:pt x="714" y="785"/>
                </a:cubicBezTo>
                <a:cubicBezTo>
                  <a:pt x="698" y="761"/>
                  <a:pt x="635" y="750"/>
                  <a:pt x="635" y="750"/>
                </a:cubicBezTo>
                <a:cubicBezTo>
                  <a:pt x="631" y="746"/>
                  <a:pt x="591" y="709"/>
                  <a:pt x="591" y="698"/>
                </a:cubicBezTo>
                <a:cubicBezTo>
                  <a:pt x="591" y="680"/>
                  <a:pt x="603" y="663"/>
                  <a:pt x="609" y="646"/>
                </a:cubicBezTo>
                <a:cubicBezTo>
                  <a:pt x="627" y="595"/>
                  <a:pt x="640" y="551"/>
                  <a:pt x="696" y="532"/>
                </a:cubicBezTo>
                <a:cubicBezTo>
                  <a:pt x="702" y="526"/>
                  <a:pt x="710" y="522"/>
                  <a:pt x="714" y="515"/>
                </a:cubicBezTo>
                <a:cubicBezTo>
                  <a:pt x="731" y="487"/>
                  <a:pt x="710" y="477"/>
                  <a:pt x="740" y="506"/>
                </a:cubicBezTo>
                <a:cubicBezTo>
                  <a:pt x="743" y="515"/>
                  <a:pt x="745" y="523"/>
                  <a:pt x="748" y="532"/>
                </a:cubicBezTo>
                <a:cubicBezTo>
                  <a:pt x="751" y="541"/>
                  <a:pt x="749" y="563"/>
                  <a:pt x="757" y="558"/>
                </a:cubicBezTo>
                <a:cubicBezTo>
                  <a:pt x="775" y="547"/>
                  <a:pt x="780" y="523"/>
                  <a:pt x="792" y="506"/>
                </a:cubicBezTo>
                <a:cubicBezTo>
                  <a:pt x="813" y="474"/>
                  <a:pt x="844" y="465"/>
                  <a:pt x="879" y="454"/>
                </a:cubicBezTo>
                <a:cubicBezTo>
                  <a:pt x="941" y="472"/>
                  <a:pt x="864" y="454"/>
                  <a:pt x="949" y="454"/>
                </a:cubicBezTo>
                <a:cubicBezTo>
                  <a:pt x="981" y="454"/>
                  <a:pt x="1013" y="459"/>
                  <a:pt x="1045" y="462"/>
                </a:cubicBezTo>
                <a:cubicBezTo>
                  <a:pt x="1099" y="516"/>
                  <a:pt x="1063" y="393"/>
                  <a:pt x="1054" y="375"/>
                </a:cubicBezTo>
                <a:cubicBezTo>
                  <a:pt x="1040" y="348"/>
                  <a:pt x="993" y="305"/>
                  <a:pt x="993" y="305"/>
                </a:cubicBezTo>
                <a:cubicBezTo>
                  <a:pt x="987" y="288"/>
                  <a:pt x="971" y="271"/>
                  <a:pt x="975" y="253"/>
                </a:cubicBezTo>
                <a:cubicBezTo>
                  <a:pt x="978" y="238"/>
                  <a:pt x="977" y="222"/>
                  <a:pt x="984" y="209"/>
                </a:cubicBezTo>
                <a:cubicBezTo>
                  <a:pt x="991" y="196"/>
                  <a:pt x="1039" y="171"/>
                  <a:pt x="1054" y="166"/>
                </a:cubicBezTo>
                <a:cubicBezTo>
                  <a:pt x="1082" y="147"/>
                  <a:pt x="1096" y="133"/>
                  <a:pt x="1115" y="105"/>
                </a:cubicBezTo>
                <a:cubicBezTo>
                  <a:pt x="1175" y="116"/>
                  <a:pt x="1154" y="123"/>
                  <a:pt x="1202" y="140"/>
                </a:cubicBezTo>
                <a:cubicBezTo>
                  <a:pt x="1238" y="104"/>
                  <a:pt x="1263" y="116"/>
                  <a:pt x="1307" y="131"/>
                </a:cubicBezTo>
                <a:cubicBezTo>
                  <a:pt x="1331" y="168"/>
                  <a:pt x="1375" y="201"/>
                  <a:pt x="1412" y="227"/>
                </a:cubicBezTo>
                <a:cubicBezTo>
                  <a:pt x="1421" y="256"/>
                  <a:pt x="1430" y="284"/>
                  <a:pt x="1438" y="314"/>
                </a:cubicBezTo>
                <a:cubicBezTo>
                  <a:pt x="1464" y="297"/>
                  <a:pt x="1479" y="280"/>
                  <a:pt x="1508" y="270"/>
                </a:cubicBezTo>
                <a:cubicBezTo>
                  <a:pt x="1520" y="273"/>
                  <a:pt x="1533" y="272"/>
                  <a:pt x="1543" y="279"/>
                </a:cubicBezTo>
                <a:cubicBezTo>
                  <a:pt x="1589" y="310"/>
                  <a:pt x="1535" y="298"/>
                  <a:pt x="1569" y="332"/>
                </a:cubicBezTo>
                <a:cubicBezTo>
                  <a:pt x="1575" y="338"/>
                  <a:pt x="1586" y="337"/>
                  <a:pt x="1595" y="340"/>
                </a:cubicBezTo>
                <a:cubicBezTo>
                  <a:pt x="1644" y="325"/>
                  <a:pt x="1612" y="322"/>
                  <a:pt x="1586" y="297"/>
                </a:cubicBezTo>
                <a:cubicBezTo>
                  <a:pt x="1597" y="235"/>
                  <a:pt x="1606" y="160"/>
                  <a:pt x="1674" y="140"/>
                </a:cubicBezTo>
                <a:cubicBezTo>
                  <a:pt x="1699" y="113"/>
                  <a:pt x="1714" y="75"/>
                  <a:pt x="1735" y="44"/>
                </a:cubicBezTo>
                <a:cubicBezTo>
                  <a:pt x="1745" y="29"/>
                  <a:pt x="1787" y="26"/>
                  <a:pt x="1787" y="26"/>
                </a:cubicBezTo>
                <a:cubicBezTo>
                  <a:pt x="1872" y="55"/>
                  <a:pt x="1821" y="46"/>
                  <a:pt x="1944" y="35"/>
                </a:cubicBezTo>
                <a:cubicBezTo>
                  <a:pt x="2003" y="15"/>
                  <a:pt x="2062" y="46"/>
                  <a:pt x="2119" y="61"/>
                </a:cubicBezTo>
                <a:cubicBezTo>
                  <a:pt x="2152" y="94"/>
                  <a:pt x="2197" y="107"/>
                  <a:pt x="2241" y="122"/>
                </a:cubicBezTo>
                <a:cubicBezTo>
                  <a:pt x="2276" y="159"/>
                  <a:pt x="2292" y="212"/>
                  <a:pt x="2302" y="262"/>
                </a:cubicBezTo>
                <a:cubicBezTo>
                  <a:pt x="2323" y="240"/>
                  <a:pt x="2334" y="228"/>
                  <a:pt x="2363" y="218"/>
                </a:cubicBezTo>
                <a:cubicBezTo>
                  <a:pt x="2425" y="231"/>
                  <a:pt x="2402" y="232"/>
                  <a:pt x="2442" y="270"/>
                </a:cubicBezTo>
                <a:cubicBezTo>
                  <a:pt x="2477" y="259"/>
                  <a:pt x="2490" y="259"/>
                  <a:pt x="2511" y="227"/>
                </a:cubicBezTo>
                <a:cubicBezTo>
                  <a:pt x="2498" y="213"/>
                  <a:pt x="2485" y="204"/>
                  <a:pt x="2485" y="183"/>
                </a:cubicBezTo>
                <a:cubicBezTo>
                  <a:pt x="2485" y="164"/>
                  <a:pt x="2502" y="108"/>
                  <a:pt x="2520" y="96"/>
                </a:cubicBezTo>
                <a:cubicBezTo>
                  <a:pt x="2529" y="90"/>
                  <a:pt x="2581" y="75"/>
                  <a:pt x="2599" y="70"/>
                </a:cubicBezTo>
                <a:cubicBezTo>
                  <a:pt x="2640" y="26"/>
                  <a:pt x="2694" y="49"/>
                  <a:pt x="2738" y="78"/>
                </a:cubicBezTo>
                <a:cubicBezTo>
                  <a:pt x="2760" y="14"/>
                  <a:pt x="2743" y="39"/>
                  <a:pt x="2782" y="0"/>
                </a:cubicBezTo>
                <a:cubicBezTo>
                  <a:pt x="2870" y="13"/>
                  <a:pt x="2918" y="20"/>
                  <a:pt x="3018" y="26"/>
                </a:cubicBezTo>
                <a:cubicBezTo>
                  <a:pt x="3051" y="38"/>
                  <a:pt x="3064" y="64"/>
                  <a:pt x="3096" y="78"/>
                </a:cubicBezTo>
                <a:cubicBezTo>
                  <a:pt x="3116" y="86"/>
                  <a:pt x="3137" y="89"/>
                  <a:pt x="3157" y="96"/>
                </a:cubicBezTo>
                <a:cubicBezTo>
                  <a:pt x="3178" y="156"/>
                  <a:pt x="3162" y="135"/>
                  <a:pt x="3192" y="166"/>
                </a:cubicBezTo>
                <a:cubicBezTo>
                  <a:pt x="3202" y="194"/>
                  <a:pt x="3217" y="216"/>
                  <a:pt x="3227" y="244"/>
                </a:cubicBezTo>
                <a:cubicBezTo>
                  <a:pt x="3217" y="274"/>
                  <a:pt x="3193" y="392"/>
                  <a:pt x="3227" y="419"/>
                </a:cubicBezTo>
                <a:cubicBezTo>
                  <a:pt x="3236" y="426"/>
                  <a:pt x="3250" y="425"/>
                  <a:pt x="3262" y="428"/>
                </a:cubicBezTo>
                <a:cubicBezTo>
                  <a:pt x="3319" y="465"/>
                  <a:pt x="3279" y="482"/>
                  <a:pt x="3306" y="550"/>
                </a:cubicBezTo>
                <a:cubicBezTo>
                  <a:pt x="3309" y="558"/>
                  <a:pt x="3323" y="556"/>
                  <a:pt x="3332" y="558"/>
                </a:cubicBezTo>
                <a:cubicBezTo>
                  <a:pt x="3352" y="562"/>
                  <a:pt x="3373" y="564"/>
                  <a:pt x="3393" y="567"/>
                </a:cubicBezTo>
                <a:cubicBezTo>
                  <a:pt x="3460" y="613"/>
                  <a:pt x="3426" y="630"/>
                  <a:pt x="3445" y="724"/>
                </a:cubicBezTo>
                <a:cubicBezTo>
                  <a:pt x="3447" y="732"/>
                  <a:pt x="3458" y="735"/>
                  <a:pt x="3463" y="742"/>
                </a:cubicBezTo>
                <a:cubicBezTo>
                  <a:pt x="3481" y="765"/>
                  <a:pt x="3480" y="768"/>
                  <a:pt x="3489" y="794"/>
                </a:cubicBezTo>
                <a:cubicBezTo>
                  <a:pt x="3465" y="863"/>
                  <a:pt x="3489" y="777"/>
                  <a:pt x="3489" y="846"/>
                </a:cubicBezTo>
                <a:cubicBezTo>
                  <a:pt x="3489" y="872"/>
                  <a:pt x="3470" y="883"/>
                  <a:pt x="3454" y="899"/>
                </a:cubicBezTo>
                <a:cubicBezTo>
                  <a:pt x="3492" y="912"/>
                  <a:pt x="3522" y="902"/>
                  <a:pt x="3559" y="890"/>
                </a:cubicBezTo>
                <a:cubicBezTo>
                  <a:pt x="3581" y="819"/>
                  <a:pt x="3596" y="759"/>
                  <a:pt x="3637" y="698"/>
                </a:cubicBezTo>
                <a:cubicBezTo>
                  <a:pt x="3649" y="680"/>
                  <a:pt x="3679" y="655"/>
                  <a:pt x="3698" y="646"/>
                </a:cubicBezTo>
                <a:cubicBezTo>
                  <a:pt x="3715" y="638"/>
                  <a:pt x="3751" y="628"/>
                  <a:pt x="3751" y="628"/>
                </a:cubicBezTo>
                <a:cubicBezTo>
                  <a:pt x="3754" y="619"/>
                  <a:pt x="3751" y="606"/>
                  <a:pt x="3759" y="602"/>
                </a:cubicBezTo>
                <a:cubicBezTo>
                  <a:pt x="3768" y="598"/>
                  <a:pt x="3777" y="611"/>
                  <a:pt x="3786" y="611"/>
                </a:cubicBezTo>
                <a:cubicBezTo>
                  <a:pt x="3809" y="611"/>
                  <a:pt x="3832" y="605"/>
                  <a:pt x="3855" y="602"/>
                </a:cubicBezTo>
                <a:cubicBezTo>
                  <a:pt x="3864" y="599"/>
                  <a:pt x="3873" y="593"/>
                  <a:pt x="3882" y="593"/>
                </a:cubicBezTo>
                <a:cubicBezTo>
                  <a:pt x="3911" y="593"/>
                  <a:pt x="3941" y="593"/>
                  <a:pt x="3969" y="602"/>
                </a:cubicBezTo>
                <a:cubicBezTo>
                  <a:pt x="4018" y="618"/>
                  <a:pt x="4019" y="649"/>
                  <a:pt x="4056" y="672"/>
                </a:cubicBezTo>
                <a:cubicBezTo>
                  <a:pt x="4064" y="677"/>
                  <a:pt x="4074" y="677"/>
                  <a:pt x="4082" y="681"/>
                </a:cubicBezTo>
                <a:cubicBezTo>
                  <a:pt x="4100" y="691"/>
                  <a:pt x="4135" y="716"/>
                  <a:pt x="4135" y="716"/>
                </a:cubicBezTo>
                <a:cubicBezTo>
                  <a:pt x="4143" y="728"/>
                  <a:pt x="4161" y="751"/>
                  <a:pt x="4161" y="768"/>
                </a:cubicBezTo>
                <a:cubicBezTo>
                  <a:pt x="4161" y="929"/>
                  <a:pt x="4106" y="955"/>
                  <a:pt x="4178" y="908"/>
                </a:cubicBezTo>
                <a:cubicBezTo>
                  <a:pt x="4154" y="985"/>
                  <a:pt x="4180" y="879"/>
                  <a:pt x="4187" y="960"/>
                </a:cubicBezTo>
                <a:cubicBezTo>
                  <a:pt x="4189" y="980"/>
                  <a:pt x="4181" y="1001"/>
                  <a:pt x="4178" y="1021"/>
                </a:cubicBezTo>
                <a:cubicBezTo>
                  <a:pt x="4208" y="1049"/>
                  <a:pt x="4217" y="1083"/>
                  <a:pt x="4239" y="1117"/>
                </a:cubicBezTo>
                <a:cubicBezTo>
                  <a:pt x="4246" y="1196"/>
                  <a:pt x="4253" y="1267"/>
                  <a:pt x="4231" y="1344"/>
                </a:cubicBezTo>
                <a:cubicBezTo>
                  <a:pt x="4219" y="1387"/>
                  <a:pt x="4193" y="1424"/>
                  <a:pt x="4178" y="1466"/>
                </a:cubicBezTo>
                <a:cubicBezTo>
                  <a:pt x="4199" y="1528"/>
                  <a:pt x="4186" y="1502"/>
                  <a:pt x="4213" y="1545"/>
                </a:cubicBezTo>
                <a:cubicBezTo>
                  <a:pt x="4231" y="1539"/>
                  <a:pt x="4248" y="1533"/>
                  <a:pt x="4266" y="1527"/>
                </a:cubicBezTo>
                <a:cubicBezTo>
                  <a:pt x="4275" y="1524"/>
                  <a:pt x="4292" y="1518"/>
                  <a:pt x="4292" y="1518"/>
                </a:cubicBezTo>
                <a:cubicBezTo>
                  <a:pt x="4304" y="1521"/>
                  <a:pt x="4318" y="1519"/>
                  <a:pt x="4327" y="1527"/>
                </a:cubicBezTo>
                <a:cubicBezTo>
                  <a:pt x="4361" y="1555"/>
                  <a:pt x="4302" y="1563"/>
                  <a:pt x="4362" y="1545"/>
                </a:cubicBezTo>
                <a:cubicBezTo>
                  <a:pt x="4417" y="1507"/>
                  <a:pt x="4364" y="1531"/>
                  <a:pt x="4405" y="1545"/>
                </a:cubicBezTo>
                <a:cubicBezTo>
                  <a:pt x="4424" y="1551"/>
                  <a:pt x="4446" y="1550"/>
                  <a:pt x="4466" y="1553"/>
                </a:cubicBezTo>
                <a:cubicBezTo>
                  <a:pt x="4494" y="1595"/>
                  <a:pt x="4519" y="1641"/>
                  <a:pt x="4554" y="1676"/>
                </a:cubicBezTo>
                <a:cubicBezTo>
                  <a:pt x="4551" y="1696"/>
                  <a:pt x="4550" y="1717"/>
                  <a:pt x="4545" y="1737"/>
                </a:cubicBezTo>
                <a:cubicBezTo>
                  <a:pt x="4541" y="1755"/>
                  <a:pt x="4527" y="1789"/>
                  <a:pt x="4527" y="1789"/>
                </a:cubicBezTo>
                <a:cubicBezTo>
                  <a:pt x="4537" y="1837"/>
                  <a:pt x="4530" y="1872"/>
                  <a:pt x="4519" y="1920"/>
                </a:cubicBezTo>
                <a:cubicBezTo>
                  <a:pt x="4514" y="1943"/>
                  <a:pt x="4501" y="1990"/>
                  <a:pt x="4501" y="1990"/>
                </a:cubicBezTo>
                <a:cubicBezTo>
                  <a:pt x="4512" y="2077"/>
                  <a:pt x="4501" y="2081"/>
                  <a:pt x="4571" y="2033"/>
                </a:cubicBezTo>
                <a:cubicBezTo>
                  <a:pt x="4597" y="1993"/>
                  <a:pt x="4601" y="1991"/>
                  <a:pt x="4650" y="1981"/>
                </a:cubicBezTo>
                <a:cubicBezTo>
                  <a:pt x="4674" y="1931"/>
                  <a:pt x="4676" y="1953"/>
                  <a:pt x="4711" y="1920"/>
                </a:cubicBezTo>
                <a:cubicBezTo>
                  <a:pt x="4737" y="1923"/>
                  <a:pt x="4763" y="1924"/>
                  <a:pt x="4789" y="1929"/>
                </a:cubicBezTo>
                <a:cubicBezTo>
                  <a:pt x="4807" y="1933"/>
                  <a:pt x="4842" y="1946"/>
                  <a:pt x="4842" y="1946"/>
                </a:cubicBezTo>
                <a:cubicBezTo>
                  <a:pt x="4897" y="1984"/>
                  <a:pt x="4846" y="1941"/>
                  <a:pt x="4876" y="1990"/>
                </a:cubicBezTo>
                <a:cubicBezTo>
                  <a:pt x="4889" y="2011"/>
                  <a:pt x="4918" y="2030"/>
                  <a:pt x="4938" y="2042"/>
                </a:cubicBezTo>
                <a:cubicBezTo>
                  <a:pt x="4946" y="2054"/>
                  <a:pt x="4964" y="2077"/>
                  <a:pt x="4964" y="2094"/>
                </a:cubicBezTo>
                <a:cubicBezTo>
                  <a:pt x="4964" y="2138"/>
                  <a:pt x="4910" y="2162"/>
                  <a:pt x="4876" y="2173"/>
                </a:cubicBezTo>
                <a:cubicBezTo>
                  <a:pt x="4891" y="2215"/>
                  <a:pt x="4925" y="2246"/>
                  <a:pt x="4955" y="2278"/>
                </a:cubicBezTo>
                <a:cubicBezTo>
                  <a:pt x="4942" y="2368"/>
                  <a:pt x="4937" y="2326"/>
                  <a:pt x="4999" y="2365"/>
                </a:cubicBezTo>
                <a:cubicBezTo>
                  <a:pt x="5036" y="2422"/>
                  <a:pt x="5083" y="2403"/>
                  <a:pt x="5156" y="2409"/>
                </a:cubicBezTo>
                <a:cubicBezTo>
                  <a:pt x="5165" y="2415"/>
                  <a:pt x="5175" y="2418"/>
                  <a:pt x="5182" y="2426"/>
                </a:cubicBezTo>
                <a:cubicBezTo>
                  <a:pt x="5188" y="2433"/>
                  <a:pt x="5183" y="2447"/>
                  <a:pt x="5191" y="2452"/>
                </a:cubicBezTo>
                <a:cubicBezTo>
                  <a:pt x="5203" y="2460"/>
                  <a:pt x="5220" y="2458"/>
                  <a:pt x="5234" y="2461"/>
                </a:cubicBezTo>
                <a:cubicBezTo>
                  <a:pt x="5248" y="2474"/>
                  <a:pt x="5266" y="2481"/>
                  <a:pt x="5278" y="2496"/>
                </a:cubicBezTo>
                <a:cubicBezTo>
                  <a:pt x="5284" y="2504"/>
                  <a:pt x="5294" y="2552"/>
                  <a:pt x="5295" y="2557"/>
                </a:cubicBezTo>
                <a:cubicBezTo>
                  <a:pt x="5349" y="2543"/>
                  <a:pt x="5350" y="2528"/>
                  <a:pt x="5409" y="2540"/>
                </a:cubicBezTo>
                <a:cubicBezTo>
                  <a:pt x="5421" y="2574"/>
                  <a:pt x="5424" y="2624"/>
                  <a:pt x="5444" y="2653"/>
                </a:cubicBezTo>
                <a:cubicBezTo>
                  <a:pt x="5459" y="2676"/>
                  <a:pt x="5492" y="2698"/>
                  <a:pt x="5514" y="2714"/>
                </a:cubicBezTo>
                <a:cubicBezTo>
                  <a:pt x="5538" y="2732"/>
                  <a:pt x="5567" y="2749"/>
                  <a:pt x="5592" y="2766"/>
                </a:cubicBezTo>
                <a:cubicBezTo>
                  <a:pt x="5601" y="2772"/>
                  <a:pt x="5618" y="2784"/>
                  <a:pt x="5618" y="2784"/>
                </a:cubicBezTo>
                <a:cubicBezTo>
                  <a:pt x="5627" y="2810"/>
                  <a:pt x="5656" y="2828"/>
                  <a:pt x="5636" y="2854"/>
                </a:cubicBezTo>
                <a:cubicBezTo>
                  <a:pt x="5630" y="2862"/>
                  <a:pt x="5619" y="2865"/>
                  <a:pt x="5610" y="2871"/>
                </a:cubicBezTo>
                <a:cubicBezTo>
                  <a:pt x="5618" y="2965"/>
                  <a:pt x="5639" y="3048"/>
                  <a:pt x="5610" y="3142"/>
                </a:cubicBezTo>
                <a:cubicBezTo>
                  <a:pt x="5620" y="3220"/>
                  <a:pt x="5647" y="3256"/>
                  <a:pt x="5583" y="3316"/>
                </a:cubicBezTo>
                <a:cubicBezTo>
                  <a:pt x="5576" y="3340"/>
                  <a:pt x="5580" y="3351"/>
                  <a:pt x="5548" y="3351"/>
                </a:cubicBezTo>
                <a:cubicBezTo>
                  <a:pt x="5539" y="3351"/>
                  <a:pt x="5522" y="3342"/>
                  <a:pt x="5522" y="3342"/>
                </a:cubicBezTo>
              </a:path>
            </a:pathLst>
          </a:custGeom>
          <a:gradFill rotWithShape="1">
            <a:gsLst>
              <a:gs pos="0">
                <a:srgbClr val="ECE9F1">
                  <a:alpha val="32999"/>
                </a:srgbClr>
              </a:gs>
              <a:gs pos="100000">
                <a:srgbClr val="30223C"/>
              </a:gs>
            </a:gsLst>
            <a:lin ang="5400000" scaled="1"/>
          </a:gradFill>
          <a:ln w="9525">
            <a:solidFill>
              <a:schemeClr val="tx1"/>
            </a:solidFill>
            <a:round/>
            <a:headEnd/>
            <a:tailEnd/>
          </a:ln>
        </p:spPr>
        <p:txBody>
          <a:bodyPr/>
          <a:lstStyle/>
          <a:p>
            <a:endParaRPr lang="en-US"/>
          </a:p>
        </p:txBody>
      </p:sp>
      <p:sp>
        <p:nvSpPr>
          <p:cNvPr id="315402" name="Freeform 10"/>
          <p:cNvSpPr>
            <a:spLocks/>
          </p:cNvSpPr>
          <p:nvPr/>
        </p:nvSpPr>
        <p:spPr bwMode="auto">
          <a:xfrm>
            <a:off x="3429000" y="2743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3" name="Freeform 11"/>
          <p:cNvSpPr>
            <a:spLocks/>
          </p:cNvSpPr>
          <p:nvPr/>
        </p:nvSpPr>
        <p:spPr bwMode="auto">
          <a:xfrm>
            <a:off x="2667000" y="5486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4" name="Freeform 12"/>
          <p:cNvSpPr>
            <a:spLocks/>
          </p:cNvSpPr>
          <p:nvPr/>
        </p:nvSpPr>
        <p:spPr bwMode="auto">
          <a:xfrm>
            <a:off x="3200400" y="2667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5" name="Freeform 13"/>
          <p:cNvSpPr>
            <a:spLocks/>
          </p:cNvSpPr>
          <p:nvPr/>
        </p:nvSpPr>
        <p:spPr bwMode="auto">
          <a:xfrm>
            <a:off x="2971800" y="2743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6" name="Freeform 14"/>
          <p:cNvSpPr>
            <a:spLocks/>
          </p:cNvSpPr>
          <p:nvPr/>
        </p:nvSpPr>
        <p:spPr bwMode="auto">
          <a:xfrm>
            <a:off x="3505200" y="2895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7" name="Freeform 15"/>
          <p:cNvSpPr>
            <a:spLocks/>
          </p:cNvSpPr>
          <p:nvPr/>
        </p:nvSpPr>
        <p:spPr bwMode="auto">
          <a:xfrm>
            <a:off x="3581400" y="251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8" name="Freeform 16"/>
          <p:cNvSpPr>
            <a:spLocks/>
          </p:cNvSpPr>
          <p:nvPr/>
        </p:nvSpPr>
        <p:spPr bwMode="auto">
          <a:xfrm>
            <a:off x="3276600" y="2971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09" name="Freeform 17"/>
          <p:cNvSpPr>
            <a:spLocks/>
          </p:cNvSpPr>
          <p:nvPr/>
        </p:nvSpPr>
        <p:spPr bwMode="auto">
          <a:xfrm>
            <a:off x="2209800" y="5029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0" name="Freeform 18"/>
          <p:cNvSpPr>
            <a:spLocks/>
          </p:cNvSpPr>
          <p:nvPr/>
        </p:nvSpPr>
        <p:spPr bwMode="auto">
          <a:xfrm>
            <a:off x="3429000" y="3200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1" name="Freeform 19"/>
          <p:cNvSpPr>
            <a:spLocks/>
          </p:cNvSpPr>
          <p:nvPr/>
        </p:nvSpPr>
        <p:spPr bwMode="auto">
          <a:xfrm>
            <a:off x="3657600" y="3048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2" name="Freeform 20"/>
          <p:cNvSpPr>
            <a:spLocks/>
          </p:cNvSpPr>
          <p:nvPr/>
        </p:nvSpPr>
        <p:spPr bwMode="auto">
          <a:xfrm>
            <a:off x="3657600" y="2743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3" name="Freeform 21"/>
          <p:cNvSpPr>
            <a:spLocks/>
          </p:cNvSpPr>
          <p:nvPr/>
        </p:nvSpPr>
        <p:spPr bwMode="auto">
          <a:xfrm>
            <a:off x="3810000" y="2971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4" name="Freeform 22"/>
          <p:cNvSpPr>
            <a:spLocks/>
          </p:cNvSpPr>
          <p:nvPr/>
        </p:nvSpPr>
        <p:spPr bwMode="auto">
          <a:xfrm>
            <a:off x="2209800" y="4800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5" name="Freeform 23"/>
          <p:cNvSpPr>
            <a:spLocks/>
          </p:cNvSpPr>
          <p:nvPr/>
        </p:nvSpPr>
        <p:spPr bwMode="auto">
          <a:xfrm>
            <a:off x="3810000" y="3276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6" name="Freeform 24"/>
          <p:cNvSpPr>
            <a:spLocks/>
          </p:cNvSpPr>
          <p:nvPr/>
        </p:nvSpPr>
        <p:spPr bwMode="auto">
          <a:xfrm>
            <a:off x="3048000" y="4953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7" name="Freeform 25"/>
          <p:cNvSpPr>
            <a:spLocks/>
          </p:cNvSpPr>
          <p:nvPr/>
        </p:nvSpPr>
        <p:spPr bwMode="auto">
          <a:xfrm>
            <a:off x="3048000" y="4724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8" name="Freeform 26"/>
          <p:cNvSpPr>
            <a:spLocks/>
          </p:cNvSpPr>
          <p:nvPr/>
        </p:nvSpPr>
        <p:spPr bwMode="auto">
          <a:xfrm>
            <a:off x="3048000" y="3124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19" name="Freeform 27"/>
          <p:cNvSpPr>
            <a:spLocks/>
          </p:cNvSpPr>
          <p:nvPr/>
        </p:nvSpPr>
        <p:spPr bwMode="auto">
          <a:xfrm>
            <a:off x="3733800" y="3733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0" name="Freeform 28"/>
          <p:cNvSpPr>
            <a:spLocks/>
          </p:cNvSpPr>
          <p:nvPr/>
        </p:nvSpPr>
        <p:spPr bwMode="auto">
          <a:xfrm>
            <a:off x="3429000" y="3810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1" name="Freeform 29"/>
          <p:cNvSpPr>
            <a:spLocks/>
          </p:cNvSpPr>
          <p:nvPr/>
        </p:nvSpPr>
        <p:spPr bwMode="auto">
          <a:xfrm>
            <a:off x="18288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2" name="Freeform 30"/>
          <p:cNvSpPr>
            <a:spLocks/>
          </p:cNvSpPr>
          <p:nvPr/>
        </p:nvSpPr>
        <p:spPr bwMode="auto">
          <a:xfrm>
            <a:off x="2362200" y="5562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3" name="Freeform 31"/>
          <p:cNvSpPr>
            <a:spLocks/>
          </p:cNvSpPr>
          <p:nvPr/>
        </p:nvSpPr>
        <p:spPr bwMode="auto">
          <a:xfrm>
            <a:off x="3962400" y="3124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4" name="Freeform 32"/>
          <p:cNvSpPr>
            <a:spLocks/>
          </p:cNvSpPr>
          <p:nvPr/>
        </p:nvSpPr>
        <p:spPr bwMode="auto">
          <a:xfrm>
            <a:off x="3810000" y="4572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5" name="Freeform 33"/>
          <p:cNvSpPr>
            <a:spLocks/>
          </p:cNvSpPr>
          <p:nvPr/>
        </p:nvSpPr>
        <p:spPr bwMode="auto">
          <a:xfrm>
            <a:off x="3581400" y="3352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6" name="Freeform 34"/>
          <p:cNvSpPr>
            <a:spLocks/>
          </p:cNvSpPr>
          <p:nvPr/>
        </p:nvSpPr>
        <p:spPr bwMode="auto">
          <a:xfrm>
            <a:off x="3352800" y="3429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7" name="Freeform 35"/>
          <p:cNvSpPr>
            <a:spLocks/>
          </p:cNvSpPr>
          <p:nvPr/>
        </p:nvSpPr>
        <p:spPr bwMode="auto">
          <a:xfrm>
            <a:off x="2895600" y="4343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8" name="Freeform 36"/>
          <p:cNvSpPr>
            <a:spLocks/>
          </p:cNvSpPr>
          <p:nvPr/>
        </p:nvSpPr>
        <p:spPr bwMode="auto">
          <a:xfrm>
            <a:off x="3505200" y="3657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29" name="Freeform 37"/>
          <p:cNvSpPr>
            <a:spLocks/>
          </p:cNvSpPr>
          <p:nvPr/>
        </p:nvSpPr>
        <p:spPr bwMode="auto">
          <a:xfrm>
            <a:off x="2971800" y="3505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0" name="Freeform 38"/>
          <p:cNvSpPr>
            <a:spLocks/>
          </p:cNvSpPr>
          <p:nvPr/>
        </p:nvSpPr>
        <p:spPr bwMode="auto">
          <a:xfrm>
            <a:off x="3124200" y="3429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1" name="Freeform 39"/>
          <p:cNvSpPr>
            <a:spLocks/>
          </p:cNvSpPr>
          <p:nvPr/>
        </p:nvSpPr>
        <p:spPr bwMode="auto">
          <a:xfrm>
            <a:off x="3200400" y="3733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2" name="Freeform 40"/>
          <p:cNvSpPr>
            <a:spLocks/>
          </p:cNvSpPr>
          <p:nvPr/>
        </p:nvSpPr>
        <p:spPr bwMode="auto">
          <a:xfrm>
            <a:off x="21336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3" name="Freeform 41"/>
          <p:cNvSpPr>
            <a:spLocks/>
          </p:cNvSpPr>
          <p:nvPr/>
        </p:nvSpPr>
        <p:spPr bwMode="auto">
          <a:xfrm>
            <a:off x="2438400" y="4876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4" name="Freeform 42"/>
          <p:cNvSpPr>
            <a:spLocks/>
          </p:cNvSpPr>
          <p:nvPr/>
        </p:nvSpPr>
        <p:spPr bwMode="auto">
          <a:xfrm>
            <a:off x="3810000" y="3505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5" name="Freeform 43"/>
          <p:cNvSpPr>
            <a:spLocks/>
          </p:cNvSpPr>
          <p:nvPr/>
        </p:nvSpPr>
        <p:spPr bwMode="auto">
          <a:xfrm>
            <a:off x="3962400" y="3886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6" name="Freeform 44"/>
          <p:cNvSpPr>
            <a:spLocks/>
          </p:cNvSpPr>
          <p:nvPr/>
        </p:nvSpPr>
        <p:spPr bwMode="auto">
          <a:xfrm>
            <a:off x="2590800" y="4267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7" name="Freeform 45"/>
          <p:cNvSpPr>
            <a:spLocks/>
          </p:cNvSpPr>
          <p:nvPr/>
        </p:nvSpPr>
        <p:spPr bwMode="auto">
          <a:xfrm>
            <a:off x="2819400" y="3810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8" name="Freeform 46"/>
          <p:cNvSpPr>
            <a:spLocks/>
          </p:cNvSpPr>
          <p:nvPr/>
        </p:nvSpPr>
        <p:spPr bwMode="auto">
          <a:xfrm>
            <a:off x="2895600" y="4114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39" name="Freeform 47"/>
          <p:cNvSpPr>
            <a:spLocks/>
          </p:cNvSpPr>
          <p:nvPr/>
        </p:nvSpPr>
        <p:spPr bwMode="auto">
          <a:xfrm>
            <a:off x="3048000" y="3886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0" name="Freeform 48"/>
          <p:cNvSpPr>
            <a:spLocks/>
          </p:cNvSpPr>
          <p:nvPr/>
        </p:nvSpPr>
        <p:spPr bwMode="auto">
          <a:xfrm>
            <a:off x="3124200" y="4191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1" name="Freeform 49"/>
          <p:cNvSpPr>
            <a:spLocks/>
          </p:cNvSpPr>
          <p:nvPr/>
        </p:nvSpPr>
        <p:spPr bwMode="auto">
          <a:xfrm>
            <a:off x="3200400" y="4038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2" name="Freeform 50"/>
          <p:cNvSpPr>
            <a:spLocks/>
          </p:cNvSpPr>
          <p:nvPr/>
        </p:nvSpPr>
        <p:spPr bwMode="auto">
          <a:xfrm>
            <a:off x="3429000" y="4114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3" name="Freeform 51"/>
          <p:cNvSpPr>
            <a:spLocks/>
          </p:cNvSpPr>
          <p:nvPr/>
        </p:nvSpPr>
        <p:spPr bwMode="auto">
          <a:xfrm>
            <a:off x="3810000" y="4038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4" name="Freeform 52"/>
          <p:cNvSpPr>
            <a:spLocks/>
          </p:cNvSpPr>
          <p:nvPr/>
        </p:nvSpPr>
        <p:spPr bwMode="auto">
          <a:xfrm>
            <a:off x="3962400" y="4724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5" name="Freeform 53"/>
          <p:cNvSpPr>
            <a:spLocks/>
          </p:cNvSpPr>
          <p:nvPr/>
        </p:nvSpPr>
        <p:spPr bwMode="auto">
          <a:xfrm>
            <a:off x="4191000" y="4495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6" name="Freeform 54"/>
          <p:cNvSpPr>
            <a:spLocks/>
          </p:cNvSpPr>
          <p:nvPr/>
        </p:nvSpPr>
        <p:spPr bwMode="auto">
          <a:xfrm>
            <a:off x="4191000" y="4876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7" name="Freeform 55"/>
          <p:cNvSpPr>
            <a:spLocks/>
          </p:cNvSpPr>
          <p:nvPr/>
        </p:nvSpPr>
        <p:spPr bwMode="auto">
          <a:xfrm>
            <a:off x="2667000" y="4800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8" name="Freeform 56"/>
          <p:cNvSpPr>
            <a:spLocks/>
          </p:cNvSpPr>
          <p:nvPr/>
        </p:nvSpPr>
        <p:spPr bwMode="auto">
          <a:xfrm>
            <a:off x="2514600" y="4572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49" name="Freeform 57"/>
          <p:cNvSpPr>
            <a:spLocks/>
          </p:cNvSpPr>
          <p:nvPr/>
        </p:nvSpPr>
        <p:spPr bwMode="auto">
          <a:xfrm>
            <a:off x="3962400" y="3505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0" name="Freeform 58"/>
          <p:cNvSpPr>
            <a:spLocks/>
          </p:cNvSpPr>
          <p:nvPr/>
        </p:nvSpPr>
        <p:spPr bwMode="auto">
          <a:xfrm>
            <a:off x="4038600" y="3352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1" name="Freeform 59"/>
          <p:cNvSpPr>
            <a:spLocks/>
          </p:cNvSpPr>
          <p:nvPr/>
        </p:nvSpPr>
        <p:spPr bwMode="auto">
          <a:xfrm>
            <a:off x="4114800" y="3657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2" name="Freeform 60"/>
          <p:cNvSpPr>
            <a:spLocks/>
          </p:cNvSpPr>
          <p:nvPr/>
        </p:nvSpPr>
        <p:spPr bwMode="auto">
          <a:xfrm>
            <a:off x="3657600" y="3886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3" name="Freeform 61"/>
          <p:cNvSpPr>
            <a:spLocks/>
          </p:cNvSpPr>
          <p:nvPr/>
        </p:nvSpPr>
        <p:spPr bwMode="auto">
          <a:xfrm>
            <a:off x="3581400" y="4572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4" name="Freeform 62"/>
          <p:cNvSpPr>
            <a:spLocks/>
          </p:cNvSpPr>
          <p:nvPr/>
        </p:nvSpPr>
        <p:spPr bwMode="auto">
          <a:xfrm>
            <a:off x="3733800" y="4267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5" name="Freeform 63"/>
          <p:cNvSpPr>
            <a:spLocks/>
          </p:cNvSpPr>
          <p:nvPr/>
        </p:nvSpPr>
        <p:spPr bwMode="auto">
          <a:xfrm>
            <a:off x="3962400" y="4267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6" name="Freeform 64"/>
          <p:cNvSpPr>
            <a:spLocks/>
          </p:cNvSpPr>
          <p:nvPr/>
        </p:nvSpPr>
        <p:spPr bwMode="auto">
          <a:xfrm>
            <a:off x="4114800" y="4038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7" name="Freeform 65"/>
          <p:cNvSpPr>
            <a:spLocks/>
          </p:cNvSpPr>
          <p:nvPr/>
        </p:nvSpPr>
        <p:spPr bwMode="auto">
          <a:xfrm>
            <a:off x="3352800" y="4419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8" name="Freeform 66"/>
          <p:cNvSpPr>
            <a:spLocks/>
          </p:cNvSpPr>
          <p:nvPr/>
        </p:nvSpPr>
        <p:spPr bwMode="auto">
          <a:xfrm>
            <a:off x="3048000" y="4419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59" name="Freeform 67"/>
          <p:cNvSpPr>
            <a:spLocks/>
          </p:cNvSpPr>
          <p:nvPr/>
        </p:nvSpPr>
        <p:spPr bwMode="auto">
          <a:xfrm>
            <a:off x="2819400" y="4572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0" name="Freeform 68"/>
          <p:cNvSpPr>
            <a:spLocks/>
          </p:cNvSpPr>
          <p:nvPr/>
        </p:nvSpPr>
        <p:spPr bwMode="auto">
          <a:xfrm>
            <a:off x="3276600" y="4724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1" name="Freeform 69"/>
          <p:cNvSpPr>
            <a:spLocks/>
          </p:cNvSpPr>
          <p:nvPr/>
        </p:nvSpPr>
        <p:spPr bwMode="auto">
          <a:xfrm>
            <a:off x="3505200" y="4876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2" name="Freeform 70"/>
          <p:cNvSpPr>
            <a:spLocks/>
          </p:cNvSpPr>
          <p:nvPr/>
        </p:nvSpPr>
        <p:spPr bwMode="auto">
          <a:xfrm>
            <a:off x="3886200" y="5029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3" name="Freeform 71"/>
          <p:cNvSpPr>
            <a:spLocks/>
          </p:cNvSpPr>
          <p:nvPr/>
        </p:nvSpPr>
        <p:spPr bwMode="auto">
          <a:xfrm>
            <a:off x="3505200" y="4267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4" name="Freeform 72"/>
          <p:cNvSpPr>
            <a:spLocks/>
          </p:cNvSpPr>
          <p:nvPr/>
        </p:nvSpPr>
        <p:spPr bwMode="auto">
          <a:xfrm>
            <a:off x="40386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5" name="Freeform 73"/>
          <p:cNvSpPr>
            <a:spLocks/>
          </p:cNvSpPr>
          <p:nvPr/>
        </p:nvSpPr>
        <p:spPr bwMode="auto">
          <a:xfrm>
            <a:off x="3657600" y="5029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6" name="Freeform 74"/>
          <p:cNvSpPr>
            <a:spLocks/>
          </p:cNvSpPr>
          <p:nvPr/>
        </p:nvSpPr>
        <p:spPr bwMode="auto">
          <a:xfrm>
            <a:off x="3352800" y="5029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7" name="Freeform 75"/>
          <p:cNvSpPr>
            <a:spLocks/>
          </p:cNvSpPr>
          <p:nvPr/>
        </p:nvSpPr>
        <p:spPr bwMode="auto">
          <a:xfrm>
            <a:off x="3124200" y="5181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8" name="Freeform 76"/>
          <p:cNvSpPr>
            <a:spLocks/>
          </p:cNvSpPr>
          <p:nvPr/>
        </p:nvSpPr>
        <p:spPr bwMode="auto">
          <a:xfrm>
            <a:off x="35052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69" name="Freeform 77"/>
          <p:cNvSpPr>
            <a:spLocks/>
          </p:cNvSpPr>
          <p:nvPr/>
        </p:nvSpPr>
        <p:spPr bwMode="auto">
          <a:xfrm>
            <a:off x="3733800" y="5334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0" name="Freeform 78"/>
          <p:cNvSpPr>
            <a:spLocks/>
          </p:cNvSpPr>
          <p:nvPr/>
        </p:nvSpPr>
        <p:spPr bwMode="auto">
          <a:xfrm>
            <a:off x="28194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1" name="Freeform 79"/>
          <p:cNvSpPr>
            <a:spLocks/>
          </p:cNvSpPr>
          <p:nvPr/>
        </p:nvSpPr>
        <p:spPr bwMode="auto">
          <a:xfrm>
            <a:off x="3048000" y="5334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2" name="Freeform 80"/>
          <p:cNvSpPr>
            <a:spLocks/>
          </p:cNvSpPr>
          <p:nvPr/>
        </p:nvSpPr>
        <p:spPr bwMode="auto">
          <a:xfrm>
            <a:off x="3276600" y="5562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3" name="Freeform 81"/>
          <p:cNvSpPr>
            <a:spLocks/>
          </p:cNvSpPr>
          <p:nvPr/>
        </p:nvSpPr>
        <p:spPr bwMode="auto">
          <a:xfrm>
            <a:off x="3581400" y="5562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4" name="Freeform 82"/>
          <p:cNvSpPr>
            <a:spLocks/>
          </p:cNvSpPr>
          <p:nvPr/>
        </p:nvSpPr>
        <p:spPr bwMode="auto">
          <a:xfrm>
            <a:off x="2895600" y="5562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5" name="Freeform 83"/>
          <p:cNvSpPr>
            <a:spLocks/>
          </p:cNvSpPr>
          <p:nvPr/>
        </p:nvSpPr>
        <p:spPr bwMode="auto">
          <a:xfrm>
            <a:off x="3886200" y="5486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6" name="Freeform 84"/>
          <p:cNvSpPr>
            <a:spLocks/>
          </p:cNvSpPr>
          <p:nvPr/>
        </p:nvSpPr>
        <p:spPr bwMode="auto">
          <a:xfrm>
            <a:off x="3124200" y="5638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7" name="Freeform 85"/>
          <p:cNvSpPr>
            <a:spLocks/>
          </p:cNvSpPr>
          <p:nvPr/>
        </p:nvSpPr>
        <p:spPr bwMode="auto">
          <a:xfrm>
            <a:off x="4267200" y="5486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8" name="Freeform 86"/>
          <p:cNvSpPr>
            <a:spLocks/>
          </p:cNvSpPr>
          <p:nvPr/>
        </p:nvSpPr>
        <p:spPr bwMode="auto">
          <a:xfrm>
            <a:off x="41910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79" name="Freeform 87"/>
          <p:cNvSpPr>
            <a:spLocks/>
          </p:cNvSpPr>
          <p:nvPr/>
        </p:nvSpPr>
        <p:spPr bwMode="auto">
          <a:xfrm>
            <a:off x="3429000" y="5867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0" name="Freeform 88"/>
          <p:cNvSpPr>
            <a:spLocks/>
          </p:cNvSpPr>
          <p:nvPr/>
        </p:nvSpPr>
        <p:spPr bwMode="auto">
          <a:xfrm>
            <a:off x="2971800" y="5791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1" name="Freeform 89"/>
          <p:cNvSpPr>
            <a:spLocks/>
          </p:cNvSpPr>
          <p:nvPr/>
        </p:nvSpPr>
        <p:spPr bwMode="auto">
          <a:xfrm>
            <a:off x="3200400" y="5867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2" name="Freeform 90"/>
          <p:cNvSpPr>
            <a:spLocks/>
          </p:cNvSpPr>
          <p:nvPr/>
        </p:nvSpPr>
        <p:spPr bwMode="auto">
          <a:xfrm>
            <a:off x="2743200" y="5715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3" name="Freeform 91"/>
          <p:cNvSpPr>
            <a:spLocks/>
          </p:cNvSpPr>
          <p:nvPr/>
        </p:nvSpPr>
        <p:spPr bwMode="auto">
          <a:xfrm>
            <a:off x="3733800" y="5791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4" name="Freeform 92"/>
          <p:cNvSpPr>
            <a:spLocks/>
          </p:cNvSpPr>
          <p:nvPr/>
        </p:nvSpPr>
        <p:spPr bwMode="auto">
          <a:xfrm>
            <a:off x="4038600" y="5638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5" name="Freeform 93"/>
          <p:cNvSpPr>
            <a:spLocks/>
          </p:cNvSpPr>
          <p:nvPr/>
        </p:nvSpPr>
        <p:spPr bwMode="auto">
          <a:xfrm>
            <a:off x="2895600" y="6019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6" name="Freeform 94"/>
          <p:cNvSpPr>
            <a:spLocks/>
          </p:cNvSpPr>
          <p:nvPr/>
        </p:nvSpPr>
        <p:spPr bwMode="auto">
          <a:xfrm>
            <a:off x="2438400" y="5791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7" name="Freeform 95"/>
          <p:cNvSpPr>
            <a:spLocks/>
          </p:cNvSpPr>
          <p:nvPr/>
        </p:nvSpPr>
        <p:spPr bwMode="auto">
          <a:xfrm>
            <a:off x="2133600" y="5410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8" name="Freeform 96"/>
          <p:cNvSpPr>
            <a:spLocks/>
          </p:cNvSpPr>
          <p:nvPr/>
        </p:nvSpPr>
        <p:spPr bwMode="auto">
          <a:xfrm>
            <a:off x="2667000" y="5181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89" name="Freeform 97"/>
          <p:cNvSpPr>
            <a:spLocks/>
          </p:cNvSpPr>
          <p:nvPr/>
        </p:nvSpPr>
        <p:spPr bwMode="auto">
          <a:xfrm>
            <a:off x="2590800" y="6019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0" name="Freeform 98"/>
          <p:cNvSpPr>
            <a:spLocks/>
          </p:cNvSpPr>
          <p:nvPr/>
        </p:nvSpPr>
        <p:spPr bwMode="auto">
          <a:xfrm>
            <a:off x="3581400" y="6019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1" name="Freeform 99"/>
          <p:cNvSpPr>
            <a:spLocks/>
          </p:cNvSpPr>
          <p:nvPr/>
        </p:nvSpPr>
        <p:spPr bwMode="auto">
          <a:xfrm>
            <a:off x="3962400" y="5943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2" name="Freeform 100"/>
          <p:cNvSpPr>
            <a:spLocks/>
          </p:cNvSpPr>
          <p:nvPr/>
        </p:nvSpPr>
        <p:spPr bwMode="auto">
          <a:xfrm>
            <a:off x="3276600" y="6172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3" name="Freeform 101"/>
          <p:cNvSpPr>
            <a:spLocks/>
          </p:cNvSpPr>
          <p:nvPr/>
        </p:nvSpPr>
        <p:spPr bwMode="auto">
          <a:xfrm>
            <a:off x="2971800" y="632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4" name="Freeform 102"/>
          <p:cNvSpPr>
            <a:spLocks/>
          </p:cNvSpPr>
          <p:nvPr/>
        </p:nvSpPr>
        <p:spPr bwMode="auto">
          <a:xfrm>
            <a:off x="3810000" y="6248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5" name="Freeform 103"/>
          <p:cNvSpPr>
            <a:spLocks/>
          </p:cNvSpPr>
          <p:nvPr/>
        </p:nvSpPr>
        <p:spPr bwMode="auto">
          <a:xfrm>
            <a:off x="2743200" y="6400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6" name="Freeform 104"/>
          <p:cNvSpPr>
            <a:spLocks/>
          </p:cNvSpPr>
          <p:nvPr/>
        </p:nvSpPr>
        <p:spPr bwMode="auto">
          <a:xfrm>
            <a:off x="3200400" y="6400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7" name="Freeform 105"/>
          <p:cNvSpPr>
            <a:spLocks/>
          </p:cNvSpPr>
          <p:nvPr/>
        </p:nvSpPr>
        <p:spPr bwMode="auto">
          <a:xfrm>
            <a:off x="3505200" y="632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8" name="Freeform 106"/>
          <p:cNvSpPr>
            <a:spLocks/>
          </p:cNvSpPr>
          <p:nvPr/>
        </p:nvSpPr>
        <p:spPr bwMode="auto">
          <a:xfrm>
            <a:off x="2667000" y="6172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499" name="Freeform 107"/>
          <p:cNvSpPr>
            <a:spLocks/>
          </p:cNvSpPr>
          <p:nvPr/>
        </p:nvSpPr>
        <p:spPr bwMode="auto">
          <a:xfrm>
            <a:off x="2438400" y="6248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0" name="Freeform 108"/>
          <p:cNvSpPr>
            <a:spLocks/>
          </p:cNvSpPr>
          <p:nvPr/>
        </p:nvSpPr>
        <p:spPr bwMode="auto">
          <a:xfrm>
            <a:off x="2209800" y="5791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1" name="Freeform 109"/>
          <p:cNvSpPr>
            <a:spLocks/>
          </p:cNvSpPr>
          <p:nvPr/>
        </p:nvSpPr>
        <p:spPr bwMode="auto">
          <a:xfrm>
            <a:off x="3962400" y="6248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2" name="Freeform 110"/>
          <p:cNvSpPr>
            <a:spLocks/>
          </p:cNvSpPr>
          <p:nvPr/>
        </p:nvSpPr>
        <p:spPr bwMode="auto">
          <a:xfrm>
            <a:off x="3352800" y="6553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3" name="Freeform 111"/>
          <p:cNvSpPr>
            <a:spLocks/>
          </p:cNvSpPr>
          <p:nvPr/>
        </p:nvSpPr>
        <p:spPr bwMode="auto">
          <a:xfrm>
            <a:off x="3657600" y="6477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4" name="Freeform 112"/>
          <p:cNvSpPr>
            <a:spLocks/>
          </p:cNvSpPr>
          <p:nvPr/>
        </p:nvSpPr>
        <p:spPr bwMode="auto">
          <a:xfrm>
            <a:off x="2438400" y="5257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5" name="Freeform 113"/>
          <p:cNvSpPr>
            <a:spLocks/>
          </p:cNvSpPr>
          <p:nvPr/>
        </p:nvSpPr>
        <p:spPr bwMode="auto">
          <a:xfrm>
            <a:off x="3048000" y="6096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6" name="Freeform 114"/>
          <p:cNvSpPr>
            <a:spLocks/>
          </p:cNvSpPr>
          <p:nvPr/>
        </p:nvSpPr>
        <p:spPr bwMode="auto">
          <a:xfrm>
            <a:off x="2743200" y="3352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7" name="Freeform 115"/>
          <p:cNvSpPr>
            <a:spLocks/>
          </p:cNvSpPr>
          <p:nvPr/>
        </p:nvSpPr>
        <p:spPr bwMode="auto">
          <a:xfrm>
            <a:off x="2895600" y="3048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8" name="Freeform 116"/>
          <p:cNvSpPr>
            <a:spLocks/>
          </p:cNvSpPr>
          <p:nvPr/>
        </p:nvSpPr>
        <p:spPr bwMode="auto">
          <a:xfrm>
            <a:off x="2819400" y="251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09" name="Freeform 117"/>
          <p:cNvSpPr>
            <a:spLocks/>
          </p:cNvSpPr>
          <p:nvPr/>
        </p:nvSpPr>
        <p:spPr bwMode="auto">
          <a:xfrm>
            <a:off x="2743200" y="2667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0" name="Freeform 118"/>
          <p:cNvSpPr>
            <a:spLocks/>
          </p:cNvSpPr>
          <p:nvPr/>
        </p:nvSpPr>
        <p:spPr bwMode="auto">
          <a:xfrm>
            <a:off x="3048000" y="251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1" name="Freeform 119"/>
          <p:cNvSpPr>
            <a:spLocks/>
          </p:cNvSpPr>
          <p:nvPr/>
        </p:nvSpPr>
        <p:spPr bwMode="auto">
          <a:xfrm>
            <a:off x="2667000" y="2895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2" name="Freeform 120"/>
          <p:cNvSpPr>
            <a:spLocks/>
          </p:cNvSpPr>
          <p:nvPr/>
        </p:nvSpPr>
        <p:spPr bwMode="auto">
          <a:xfrm>
            <a:off x="2514600" y="251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3" name="Freeform 121"/>
          <p:cNvSpPr>
            <a:spLocks/>
          </p:cNvSpPr>
          <p:nvPr/>
        </p:nvSpPr>
        <p:spPr bwMode="auto">
          <a:xfrm>
            <a:off x="3352800" y="2514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4" name="Freeform 122"/>
          <p:cNvSpPr>
            <a:spLocks/>
          </p:cNvSpPr>
          <p:nvPr/>
        </p:nvSpPr>
        <p:spPr bwMode="auto">
          <a:xfrm>
            <a:off x="1752600" y="5791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5" name="Freeform 123"/>
          <p:cNvSpPr>
            <a:spLocks/>
          </p:cNvSpPr>
          <p:nvPr/>
        </p:nvSpPr>
        <p:spPr bwMode="auto">
          <a:xfrm>
            <a:off x="3124200" y="2895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6" name="Freeform 124"/>
          <p:cNvSpPr>
            <a:spLocks/>
          </p:cNvSpPr>
          <p:nvPr/>
        </p:nvSpPr>
        <p:spPr bwMode="auto">
          <a:xfrm>
            <a:off x="2667000" y="3581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7" name="Freeform 125"/>
          <p:cNvSpPr>
            <a:spLocks/>
          </p:cNvSpPr>
          <p:nvPr/>
        </p:nvSpPr>
        <p:spPr bwMode="auto">
          <a:xfrm>
            <a:off x="2667000" y="3124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8" name="Freeform 126"/>
          <p:cNvSpPr>
            <a:spLocks/>
          </p:cNvSpPr>
          <p:nvPr/>
        </p:nvSpPr>
        <p:spPr bwMode="auto">
          <a:xfrm>
            <a:off x="1905000" y="5029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19" name="Freeform 127"/>
          <p:cNvSpPr>
            <a:spLocks/>
          </p:cNvSpPr>
          <p:nvPr/>
        </p:nvSpPr>
        <p:spPr bwMode="auto">
          <a:xfrm>
            <a:off x="1905000" y="5410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0" name="Freeform 128"/>
          <p:cNvSpPr>
            <a:spLocks/>
          </p:cNvSpPr>
          <p:nvPr/>
        </p:nvSpPr>
        <p:spPr bwMode="auto">
          <a:xfrm>
            <a:off x="2286000" y="4572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1" name="Freeform 129"/>
          <p:cNvSpPr>
            <a:spLocks/>
          </p:cNvSpPr>
          <p:nvPr/>
        </p:nvSpPr>
        <p:spPr bwMode="auto">
          <a:xfrm>
            <a:off x="2057400" y="5638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2" name="Freeform 130"/>
          <p:cNvSpPr>
            <a:spLocks/>
          </p:cNvSpPr>
          <p:nvPr/>
        </p:nvSpPr>
        <p:spPr bwMode="auto">
          <a:xfrm>
            <a:off x="2362200" y="4343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3" name="Freeform 131"/>
          <p:cNvSpPr>
            <a:spLocks/>
          </p:cNvSpPr>
          <p:nvPr/>
        </p:nvSpPr>
        <p:spPr bwMode="auto">
          <a:xfrm>
            <a:off x="1981200" y="5943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4" name="Freeform 132"/>
          <p:cNvSpPr>
            <a:spLocks/>
          </p:cNvSpPr>
          <p:nvPr/>
        </p:nvSpPr>
        <p:spPr bwMode="auto">
          <a:xfrm>
            <a:off x="2209800" y="6096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5" name="Freeform 133"/>
          <p:cNvSpPr>
            <a:spLocks/>
          </p:cNvSpPr>
          <p:nvPr/>
        </p:nvSpPr>
        <p:spPr bwMode="auto">
          <a:xfrm>
            <a:off x="2514600" y="32766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6" name="Freeform 134"/>
          <p:cNvSpPr>
            <a:spLocks/>
          </p:cNvSpPr>
          <p:nvPr/>
        </p:nvSpPr>
        <p:spPr bwMode="auto">
          <a:xfrm>
            <a:off x="2514600" y="2819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7" name="Freeform 135"/>
          <p:cNvSpPr>
            <a:spLocks/>
          </p:cNvSpPr>
          <p:nvPr/>
        </p:nvSpPr>
        <p:spPr bwMode="auto">
          <a:xfrm>
            <a:off x="1905000" y="6248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8" name="Freeform 136"/>
          <p:cNvSpPr>
            <a:spLocks/>
          </p:cNvSpPr>
          <p:nvPr/>
        </p:nvSpPr>
        <p:spPr bwMode="auto">
          <a:xfrm>
            <a:off x="2590800" y="3962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29" name="Text Box 137"/>
          <p:cNvSpPr txBox="1">
            <a:spLocks noChangeArrowheads="1"/>
          </p:cNvSpPr>
          <p:nvPr/>
        </p:nvSpPr>
        <p:spPr bwMode="auto">
          <a:xfrm>
            <a:off x="4648200" y="1828800"/>
            <a:ext cx="4495800" cy="1373188"/>
          </a:xfrm>
          <a:prstGeom prst="rect">
            <a:avLst/>
          </a:prstGeom>
          <a:solidFill>
            <a:srgbClr val="000054"/>
          </a:solidFill>
          <a:ln>
            <a:noFill/>
          </a:ln>
          <a:effectLst>
            <a:outerShdw dist="107763"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u="sng">
                <a:solidFill>
                  <a:srgbClr val="FFFF00"/>
                </a:solidFill>
                <a:latin typeface="Arial Narrow" pitchFamily="34" charset="0"/>
              </a:rPr>
              <a:t>Heat</a:t>
            </a:r>
            <a:r>
              <a:rPr lang="en-US" altLang="en-US" sz="2800">
                <a:solidFill>
                  <a:schemeClr val="bg1"/>
                </a:solidFill>
                <a:latin typeface="Arial Narrow" pitchFamily="34" charset="0"/>
              </a:rPr>
              <a:t> released during condensation offsets the cooling that occurs due to expansion.</a:t>
            </a:r>
          </a:p>
        </p:txBody>
      </p:sp>
      <p:sp>
        <p:nvSpPr>
          <p:cNvPr id="315535" name="Text Box 143"/>
          <p:cNvSpPr txBox="1">
            <a:spLocks noChangeArrowheads="1"/>
          </p:cNvSpPr>
          <p:nvPr/>
        </p:nvSpPr>
        <p:spPr bwMode="auto">
          <a:xfrm>
            <a:off x="4648200" y="3886200"/>
            <a:ext cx="4495800" cy="1373188"/>
          </a:xfrm>
          <a:prstGeom prst="rect">
            <a:avLst/>
          </a:prstGeom>
          <a:solidFill>
            <a:srgbClr val="000054"/>
          </a:solidFill>
          <a:ln>
            <a:noFill/>
          </a:ln>
          <a:effectLst>
            <a:outerShdw dist="107763"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chemeClr val="bg1"/>
                </a:solidFill>
                <a:latin typeface="Arial Narrow" pitchFamily="34" charset="0"/>
              </a:rPr>
              <a:t>Rising saturated air parcels also </a:t>
            </a:r>
            <a:r>
              <a:rPr lang="en-US" altLang="en-US" sz="2800" u="sng">
                <a:solidFill>
                  <a:srgbClr val="FFFF00"/>
                </a:solidFill>
                <a:latin typeface="Arial Narrow" pitchFamily="34" charset="0"/>
              </a:rPr>
              <a:t>lose mass</a:t>
            </a:r>
            <a:r>
              <a:rPr lang="en-US" altLang="en-US" sz="2800">
                <a:solidFill>
                  <a:schemeClr val="bg1"/>
                </a:solidFill>
                <a:latin typeface="Arial Narrow" pitchFamily="34" charset="0"/>
              </a:rPr>
              <a:t>, in the form of cloud droplets and precipitation.</a:t>
            </a:r>
            <a:r>
              <a:rPr lang="en-US" altLang="en-US" sz="2400" b="1">
                <a:solidFill>
                  <a:schemeClr val="bg1"/>
                </a:solidFill>
                <a:latin typeface="Arial Narrow" pitchFamily="34" charset="0"/>
              </a:rPr>
              <a:t>  </a:t>
            </a:r>
            <a:endParaRPr lang="en-US" altLang="en-US" sz="2800" b="1">
              <a:solidFill>
                <a:schemeClr val="bg1"/>
              </a:solidFill>
              <a:latin typeface="Arial Narrow" pitchFamily="34" charset="0"/>
            </a:endParaRPr>
          </a:p>
        </p:txBody>
      </p:sp>
      <p:sp>
        <p:nvSpPr>
          <p:cNvPr id="315396" name="Rectangle 4"/>
          <p:cNvSpPr>
            <a:spLocks noChangeArrowheads="1"/>
          </p:cNvSpPr>
          <p:nvPr/>
        </p:nvSpPr>
        <p:spPr bwMode="auto">
          <a:xfrm>
            <a:off x="1219200" y="4343400"/>
            <a:ext cx="1066800" cy="1066800"/>
          </a:xfrm>
          <a:prstGeom prst="rect">
            <a:avLst/>
          </a:prstGeom>
          <a:gradFill rotWithShape="1">
            <a:gsLst>
              <a:gs pos="0">
                <a:srgbClr val="2372FF"/>
              </a:gs>
              <a:gs pos="100000">
                <a:srgbClr val="103576"/>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2372FF"/>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600" b="1">
              <a:solidFill>
                <a:srgbClr val="FFFF00"/>
              </a:solidFill>
            </a:endParaRPr>
          </a:p>
        </p:txBody>
      </p:sp>
      <p:sp>
        <p:nvSpPr>
          <p:cNvPr id="315537" name="Freeform 145"/>
          <p:cNvSpPr>
            <a:spLocks/>
          </p:cNvSpPr>
          <p:nvPr/>
        </p:nvSpPr>
        <p:spPr bwMode="auto">
          <a:xfrm>
            <a:off x="2743200" y="4953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38" name="Freeform 146"/>
          <p:cNvSpPr>
            <a:spLocks/>
          </p:cNvSpPr>
          <p:nvPr/>
        </p:nvSpPr>
        <p:spPr bwMode="auto">
          <a:xfrm>
            <a:off x="1600200" y="6019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39" name="Freeform 147"/>
          <p:cNvSpPr>
            <a:spLocks/>
          </p:cNvSpPr>
          <p:nvPr/>
        </p:nvSpPr>
        <p:spPr bwMode="auto">
          <a:xfrm>
            <a:off x="2209800" y="6477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40" name="Freeform 148"/>
          <p:cNvSpPr>
            <a:spLocks/>
          </p:cNvSpPr>
          <p:nvPr/>
        </p:nvSpPr>
        <p:spPr bwMode="auto">
          <a:xfrm>
            <a:off x="1676400" y="64008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41" name="Freeform 149"/>
          <p:cNvSpPr>
            <a:spLocks/>
          </p:cNvSpPr>
          <p:nvPr/>
        </p:nvSpPr>
        <p:spPr bwMode="auto">
          <a:xfrm>
            <a:off x="2514600" y="6553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42" name="Freeform 150"/>
          <p:cNvSpPr>
            <a:spLocks/>
          </p:cNvSpPr>
          <p:nvPr/>
        </p:nvSpPr>
        <p:spPr bwMode="auto">
          <a:xfrm>
            <a:off x="2895600" y="66294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43" name="Freeform 151"/>
          <p:cNvSpPr>
            <a:spLocks/>
          </p:cNvSpPr>
          <p:nvPr/>
        </p:nvSpPr>
        <p:spPr bwMode="auto">
          <a:xfrm>
            <a:off x="3276600" y="53340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315544" name="Freeform 152"/>
          <p:cNvSpPr>
            <a:spLocks/>
          </p:cNvSpPr>
          <p:nvPr/>
        </p:nvSpPr>
        <p:spPr bwMode="auto">
          <a:xfrm>
            <a:off x="1981200" y="6553200"/>
            <a:ext cx="152400" cy="152400"/>
          </a:xfrm>
          <a:custGeom>
            <a:avLst/>
            <a:gdLst>
              <a:gd name="T0" fmla="*/ 54429 w 42"/>
              <a:gd name="T1" fmla="*/ 0 h 72"/>
              <a:gd name="T2" fmla="*/ 7257 w 42"/>
              <a:gd name="T3" fmla="*/ 88900 h 72"/>
              <a:gd name="T4" fmla="*/ 87086 w 42"/>
              <a:gd name="T5" fmla="*/ 143933 h 72"/>
              <a:gd name="T6" fmla="*/ 54429 w 42"/>
              <a:gd name="T7" fmla="*/ 0 h 72"/>
              <a:gd name="T8" fmla="*/ 0 60000 65536"/>
              <a:gd name="T9" fmla="*/ 0 60000 65536"/>
              <a:gd name="T10" fmla="*/ 0 60000 65536"/>
              <a:gd name="T11" fmla="*/ 0 60000 65536"/>
              <a:gd name="T12" fmla="*/ 0 w 42"/>
              <a:gd name="T13" fmla="*/ 0 h 72"/>
              <a:gd name="T14" fmla="*/ 42 w 42"/>
              <a:gd name="T15" fmla="*/ 72 h 72"/>
            </a:gdLst>
            <a:ahLst/>
            <a:cxnLst>
              <a:cxn ang="T8">
                <a:pos x="T0" y="T1"/>
              </a:cxn>
              <a:cxn ang="T9">
                <a:pos x="T2" y="T3"/>
              </a:cxn>
              <a:cxn ang="T10">
                <a:pos x="T4" y="T5"/>
              </a:cxn>
              <a:cxn ang="T11">
                <a:pos x="T6" y="T7"/>
              </a:cxn>
            </a:cxnLst>
            <a:rect l="T12" t="T13" r="T14" b="T15"/>
            <a:pathLst>
              <a:path w="42" h="72">
                <a:moveTo>
                  <a:pt x="15" y="0"/>
                </a:moveTo>
                <a:cubicBezTo>
                  <a:pt x="10" y="14"/>
                  <a:pt x="6" y="28"/>
                  <a:pt x="2" y="42"/>
                </a:cubicBezTo>
                <a:cubicBezTo>
                  <a:pt x="6" y="65"/>
                  <a:pt x="0" y="72"/>
                  <a:pt x="24" y="68"/>
                </a:cubicBezTo>
                <a:cubicBezTo>
                  <a:pt x="42" y="50"/>
                  <a:pt x="15" y="22"/>
                  <a:pt x="15" y="0"/>
                </a:cubicBezTo>
                <a:close/>
              </a:path>
            </a:pathLst>
          </a:custGeom>
          <a:gradFill rotWithShape="1">
            <a:gsLst>
              <a:gs pos="0">
                <a:schemeClr val="accent1"/>
              </a:gs>
              <a:gs pos="100000">
                <a:srgbClr val="0000FF"/>
              </a:gs>
            </a:gsLst>
            <a:lin ang="5400000" scaled="1"/>
          </a:gradFill>
          <a:ln w="9525">
            <a:solidFill>
              <a:schemeClr val="tx1"/>
            </a:solidFill>
            <a:round/>
            <a:headEnd/>
            <a:tailEnd/>
          </a:ln>
        </p:spPr>
        <p:txBody>
          <a:bodyPr/>
          <a:lstStyle/>
          <a:p>
            <a:endParaRPr lang="en-US"/>
          </a:p>
        </p:txBody>
      </p:sp>
      <p:sp>
        <p:nvSpPr>
          <p:cNvPr id="45198" name="Text Box 155"/>
          <p:cNvSpPr txBox="1">
            <a:spLocks noChangeArrowheads="1"/>
          </p:cNvSpPr>
          <p:nvPr/>
        </p:nvSpPr>
        <p:spPr bwMode="auto">
          <a:xfrm>
            <a:off x="4648200" y="533400"/>
            <a:ext cx="4495800" cy="1066800"/>
          </a:xfrm>
          <a:prstGeom prst="rect">
            <a:avLst/>
          </a:prstGeom>
          <a:solidFill>
            <a:srgbClr val="000000"/>
          </a:solidFill>
          <a:ln>
            <a:noFill/>
          </a:ln>
          <a:effectLst>
            <a:outerShdw dist="99190" dir="3011666"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FFFF00"/>
                </a:solidFill>
                <a:latin typeface="Arial Narrow" pitchFamily="34" charset="0"/>
              </a:rPr>
              <a:t>During the </a:t>
            </a:r>
          </a:p>
          <a:p>
            <a:pPr algn="ctr" eaLnBrk="1" hangingPunct="1"/>
            <a:r>
              <a:rPr lang="en-US" altLang="en-US" sz="3200" b="1">
                <a:solidFill>
                  <a:srgbClr val="FFFF00"/>
                </a:solidFill>
                <a:latin typeface="Arial Narrow" pitchFamily="34" charset="0"/>
              </a:rPr>
              <a:t>Moist Adiabatic Process</a:t>
            </a:r>
          </a:p>
        </p:txBody>
      </p:sp>
      <p:sp>
        <p:nvSpPr>
          <p:cNvPr id="315548" name="Text Box 156"/>
          <p:cNvSpPr txBox="1">
            <a:spLocks noChangeArrowheads="1"/>
          </p:cNvSpPr>
          <p:nvPr/>
        </p:nvSpPr>
        <p:spPr bwMode="auto">
          <a:xfrm>
            <a:off x="2362200" y="1752600"/>
            <a:ext cx="1128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solidFill>
                  <a:srgbClr val="800000"/>
                </a:solidFill>
                <a:latin typeface="Arial Narrow" pitchFamily="34" charset="0"/>
              </a:rPr>
              <a:t>saturated</a:t>
            </a:r>
          </a:p>
          <a:p>
            <a:pPr algn="ctr" eaLnBrk="1" hangingPunct="1">
              <a:spcBef>
                <a:spcPct val="0"/>
              </a:spcBef>
              <a:buFontTx/>
              <a:buNone/>
            </a:pPr>
            <a:r>
              <a:rPr lang="en-US" altLang="en-US" sz="2000" b="1">
                <a:solidFill>
                  <a:srgbClr val="800000"/>
                </a:solidFill>
                <a:latin typeface="Arial Narrow" pitchFamily="34" charset="0"/>
              </a:rPr>
              <a:t>parcel</a:t>
            </a:r>
          </a:p>
        </p:txBody>
      </p:sp>
      <p:sp>
        <p:nvSpPr>
          <p:cNvPr id="315549" name="Text Box 157"/>
          <p:cNvSpPr txBox="1">
            <a:spLocks noChangeArrowheads="1"/>
          </p:cNvSpPr>
          <p:nvPr/>
        </p:nvSpPr>
        <p:spPr bwMode="auto">
          <a:xfrm>
            <a:off x="4876800" y="5791200"/>
            <a:ext cx="4083050" cy="519113"/>
          </a:xfrm>
          <a:prstGeom prst="rect">
            <a:avLst/>
          </a:prstGeom>
          <a:solidFill>
            <a:srgbClr val="FFFF00"/>
          </a:solidFill>
          <a:ln>
            <a:noFill/>
          </a:ln>
          <a:effectLst>
            <a:outerShdw dist="7184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rgbClr val="000066"/>
                </a:solidFill>
                <a:latin typeface="Arial Narrow" pitchFamily="34" charset="0"/>
              </a:rPr>
              <a:t>Not a true adiabatic process</a:t>
            </a:r>
          </a:p>
        </p:txBody>
      </p:sp>
      <p:sp>
        <p:nvSpPr>
          <p:cNvPr id="45201"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DA0E1727-8741-4C34-B042-7956EF814358}" type="slidenum">
              <a:rPr lang="en-US" altLang="en-US" sz="1000">
                <a:solidFill>
                  <a:srgbClr val="DDDDDD"/>
                </a:solidFill>
              </a:rPr>
              <a:pPr algn="r" eaLnBrk="1" hangingPunct="1">
                <a:spcBef>
                  <a:spcPct val="0"/>
                </a:spcBef>
                <a:buFontTx/>
                <a:buNone/>
              </a:pPr>
              <a:t>43</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2000" fill="hold"/>
                                        <p:tgtEl>
                                          <p:spTgt spid="315396"/>
                                        </p:tgtEl>
                                        <p:attrNameLst>
                                          <p:attrName>fillcolor</p:attrName>
                                        </p:attrNameLst>
                                      </p:cBhvr>
                                      <p:to>
                                        <a:srgbClr val="CCFF99"/>
                                      </p:to>
                                    </p:animClr>
                                    <p:set>
                                      <p:cBhvr>
                                        <p:cTn id="7" dur="2000" fill="hold"/>
                                        <p:tgtEl>
                                          <p:spTgt spid="315396"/>
                                        </p:tgtEl>
                                        <p:attrNameLst>
                                          <p:attrName>fill.type</p:attrName>
                                        </p:attrNameLst>
                                      </p:cBhvr>
                                      <p:to>
                                        <p:strVal val="solid"/>
                                      </p:to>
                                    </p:set>
                                    <p:set>
                                      <p:cBhvr>
                                        <p:cTn id="8" dur="2000" fill="hold"/>
                                        <p:tgtEl>
                                          <p:spTgt spid="315396"/>
                                        </p:tgtEl>
                                        <p:attrNameLst>
                                          <p:attrName>fill.on</p:attrName>
                                        </p:attrNameLst>
                                      </p:cBhvr>
                                      <p:to>
                                        <p:strVal val="true"/>
                                      </p:to>
                                    </p:set>
                                  </p:childTnLst>
                                </p:cTn>
                              </p:par>
                              <p:par>
                                <p:cTn id="9" presetID="64" presetClass="path" presetSubtype="0" accel="50000" decel="50000" fill="hold" grpId="0" nodeType="withEffect">
                                  <p:stCondLst>
                                    <p:cond delay="0"/>
                                  </p:stCondLst>
                                  <p:childTnLst>
                                    <p:animMotion origin="layout" path="M 3.33333E-6 -1.11111E-6 L 0.125 -0.4 " pathEditMode="relative" rAng="0" ptsTypes="AA">
                                      <p:cBhvr>
                                        <p:cTn id="10" dur="2000" fill="hold"/>
                                        <p:tgtEl>
                                          <p:spTgt spid="315396"/>
                                        </p:tgtEl>
                                        <p:attrNameLst>
                                          <p:attrName>ppt_x</p:attrName>
                                          <p:attrName>ppt_y</p:attrName>
                                        </p:attrNameLst>
                                      </p:cBhvr>
                                      <p:rCtr x="6250" y="-2000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5548"/>
                                        </p:tgtEl>
                                        <p:attrNameLst>
                                          <p:attrName>style.visibility</p:attrName>
                                        </p:attrNameLst>
                                      </p:cBhvr>
                                      <p:to>
                                        <p:strVal val="visible"/>
                                      </p:to>
                                    </p:set>
                                    <p:animEffect transition="in" filter="dissolve">
                                      <p:cBhvr>
                                        <p:cTn id="15" dur="500"/>
                                        <p:tgtEl>
                                          <p:spTgt spid="315548"/>
                                        </p:tgtEl>
                                      </p:cBhvr>
                                    </p:animEffect>
                                  </p:childTnLst>
                                </p:cTn>
                              </p:par>
                              <p:par>
                                <p:cTn id="16" presetID="1" presetClass="emph" presetSubtype="2" fill="hold" nodeType="withEffect">
                                  <p:stCondLst>
                                    <p:cond delay="0"/>
                                  </p:stCondLst>
                                  <p:childTnLst>
                                    <p:animClr clrSpc="rgb" dir="cw">
                                      <p:cBhvr>
                                        <p:cTn id="17" dur="2000" fill="hold"/>
                                        <p:tgtEl>
                                          <p:spTgt spid="315396"/>
                                        </p:tgtEl>
                                        <p:attrNameLst>
                                          <p:attrName>fillcolor</p:attrName>
                                        </p:attrNameLst>
                                      </p:cBhvr>
                                      <p:to>
                                        <a:srgbClr val="A6F0D6"/>
                                      </p:to>
                                    </p:animClr>
                                    <p:set>
                                      <p:cBhvr>
                                        <p:cTn id="18" dur="2000" fill="hold"/>
                                        <p:tgtEl>
                                          <p:spTgt spid="315396"/>
                                        </p:tgtEl>
                                        <p:attrNameLst>
                                          <p:attrName>fill.type</p:attrName>
                                        </p:attrNameLst>
                                      </p:cBhvr>
                                      <p:to>
                                        <p:strVal val="solid"/>
                                      </p:to>
                                    </p:set>
                                    <p:set>
                                      <p:cBhvr>
                                        <p:cTn id="19" dur="2000" fill="hold"/>
                                        <p:tgtEl>
                                          <p:spTgt spid="315396"/>
                                        </p:tgtEl>
                                        <p:attrNameLst>
                                          <p:attrName>fill.on</p:attrName>
                                        </p:attrNameLst>
                                      </p:cBhvr>
                                      <p:to>
                                        <p:strVal val="true"/>
                                      </p:to>
                                    </p:set>
                                  </p:childTnLst>
                                </p:cTn>
                              </p:par>
                              <p:par>
                                <p:cTn id="20" presetID="9" presetClass="entr" presetSubtype="0" fill="hold" grpId="0" nodeType="withEffect">
                                  <p:stCondLst>
                                    <p:cond delay="0"/>
                                  </p:stCondLst>
                                  <p:childTnLst>
                                    <p:set>
                                      <p:cBhvr>
                                        <p:cTn id="21" dur="1" fill="hold">
                                          <p:stCondLst>
                                            <p:cond delay="0"/>
                                          </p:stCondLst>
                                        </p:cTn>
                                        <p:tgtEl>
                                          <p:spTgt spid="315529"/>
                                        </p:tgtEl>
                                        <p:attrNameLst>
                                          <p:attrName>style.visibility</p:attrName>
                                        </p:attrNameLst>
                                      </p:cBhvr>
                                      <p:to>
                                        <p:strVal val="visible"/>
                                      </p:to>
                                    </p:set>
                                    <p:animEffect transition="in" filter="dissolve">
                                      <p:cBhvr>
                                        <p:cTn id="22" dur="500"/>
                                        <p:tgtEl>
                                          <p:spTgt spid="315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15512"/>
                                        </p:tgtEl>
                                        <p:attrNameLst>
                                          <p:attrName>style.visibility</p:attrName>
                                        </p:attrNameLst>
                                      </p:cBhvr>
                                      <p:to>
                                        <p:strVal val="visible"/>
                                      </p:to>
                                    </p:set>
                                    <p:animEffect transition="in" filter="wipe(up)">
                                      <p:cBhvr>
                                        <p:cTn id="27" dur="1000"/>
                                        <p:tgtEl>
                                          <p:spTgt spid="3155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15508"/>
                                        </p:tgtEl>
                                        <p:attrNameLst>
                                          <p:attrName>style.visibility</p:attrName>
                                        </p:attrNameLst>
                                      </p:cBhvr>
                                      <p:to>
                                        <p:strVal val="visible"/>
                                      </p:to>
                                    </p:set>
                                    <p:animEffect transition="in" filter="wipe(up)">
                                      <p:cBhvr>
                                        <p:cTn id="30" dur="1000"/>
                                        <p:tgtEl>
                                          <p:spTgt spid="31550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15510"/>
                                        </p:tgtEl>
                                        <p:attrNameLst>
                                          <p:attrName>style.visibility</p:attrName>
                                        </p:attrNameLst>
                                      </p:cBhvr>
                                      <p:to>
                                        <p:strVal val="visible"/>
                                      </p:to>
                                    </p:set>
                                    <p:animEffect transition="in" filter="wipe(up)">
                                      <p:cBhvr>
                                        <p:cTn id="33" dur="1000"/>
                                        <p:tgtEl>
                                          <p:spTgt spid="3155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15513"/>
                                        </p:tgtEl>
                                        <p:attrNameLst>
                                          <p:attrName>style.visibility</p:attrName>
                                        </p:attrNameLst>
                                      </p:cBhvr>
                                      <p:to>
                                        <p:strVal val="visible"/>
                                      </p:to>
                                    </p:set>
                                    <p:animEffect transition="in" filter="wipe(up)">
                                      <p:cBhvr>
                                        <p:cTn id="36" dur="1000"/>
                                        <p:tgtEl>
                                          <p:spTgt spid="315513"/>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15407"/>
                                        </p:tgtEl>
                                        <p:attrNameLst>
                                          <p:attrName>style.visibility</p:attrName>
                                        </p:attrNameLst>
                                      </p:cBhvr>
                                      <p:to>
                                        <p:strVal val="visible"/>
                                      </p:to>
                                    </p:set>
                                    <p:animEffect transition="in" filter="wipe(up)">
                                      <p:cBhvr>
                                        <p:cTn id="39" dur="1000"/>
                                        <p:tgtEl>
                                          <p:spTgt spid="31540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15509"/>
                                        </p:tgtEl>
                                        <p:attrNameLst>
                                          <p:attrName>style.visibility</p:attrName>
                                        </p:attrNameLst>
                                      </p:cBhvr>
                                      <p:to>
                                        <p:strVal val="visible"/>
                                      </p:to>
                                    </p:set>
                                    <p:animEffect transition="in" filter="wipe(up)">
                                      <p:cBhvr>
                                        <p:cTn id="42" dur="1000"/>
                                        <p:tgtEl>
                                          <p:spTgt spid="315509"/>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15405"/>
                                        </p:tgtEl>
                                        <p:attrNameLst>
                                          <p:attrName>style.visibility</p:attrName>
                                        </p:attrNameLst>
                                      </p:cBhvr>
                                      <p:to>
                                        <p:strVal val="visible"/>
                                      </p:to>
                                    </p:set>
                                    <p:animEffect transition="in" filter="wipe(up)">
                                      <p:cBhvr>
                                        <p:cTn id="45" dur="1000"/>
                                        <p:tgtEl>
                                          <p:spTgt spid="315405"/>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315404"/>
                                        </p:tgtEl>
                                        <p:attrNameLst>
                                          <p:attrName>style.visibility</p:attrName>
                                        </p:attrNameLst>
                                      </p:cBhvr>
                                      <p:to>
                                        <p:strVal val="visible"/>
                                      </p:to>
                                    </p:set>
                                    <p:animEffect transition="in" filter="wipe(up)">
                                      <p:cBhvr>
                                        <p:cTn id="48" dur="1000"/>
                                        <p:tgtEl>
                                          <p:spTgt spid="31540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15402"/>
                                        </p:tgtEl>
                                        <p:attrNameLst>
                                          <p:attrName>style.visibility</p:attrName>
                                        </p:attrNameLst>
                                      </p:cBhvr>
                                      <p:to>
                                        <p:strVal val="visible"/>
                                      </p:to>
                                    </p:set>
                                    <p:animEffect transition="in" filter="wipe(up)">
                                      <p:cBhvr>
                                        <p:cTn id="51" dur="1000"/>
                                        <p:tgtEl>
                                          <p:spTgt spid="315402"/>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15412"/>
                                        </p:tgtEl>
                                        <p:attrNameLst>
                                          <p:attrName>style.visibility</p:attrName>
                                        </p:attrNameLst>
                                      </p:cBhvr>
                                      <p:to>
                                        <p:strVal val="visible"/>
                                      </p:to>
                                    </p:set>
                                    <p:animEffect transition="in" filter="wipe(up)">
                                      <p:cBhvr>
                                        <p:cTn id="54" dur="1000"/>
                                        <p:tgtEl>
                                          <p:spTgt spid="315412"/>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15526"/>
                                        </p:tgtEl>
                                        <p:attrNameLst>
                                          <p:attrName>style.visibility</p:attrName>
                                        </p:attrNameLst>
                                      </p:cBhvr>
                                      <p:to>
                                        <p:strVal val="visible"/>
                                      </p:to>
                                    </p:set>
                                    <p:animEffect transition="in" filter="wipe(up)">
                                      <p:cBhvr>
                                        <p:cTn id="57" dur="1000"/>
                                        <p:tgtEl>
                                          <p:spTgt spid="315526"/>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315511"/>
                                        </p:tgtEl>
                                        <p:attrNameLst>
                                          <p:attrName>style.visibility</p:attrName>
                                        </p:attrNameLst>
                                      </p:cBhvr>
                                      <p:to>
                                        <p:strVal val="visible"/>
                                      </p:to>
                                    </p:set>
                                    <p:animEffect transition="in" filter="wipe(up)">
                                      <p:cBhvr>
                                        <p:cTn id="60" dur="1000"/>
                                        <p:tgtEl>
                                          <p:spTgt spid="315511"/>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15507"/>
                                        </p:tgtEl>
                                        <p:attrNameLst>
                                          <p:attrName>style.visibility</p:attrName>
                                        </p:attrNameLst>
                                      </p:cBhvr>
                                      <p:to>
                                        <p:strVal val="visible"/>
                                      </p:to>
                                    </p:set>
                                    <p:animEffect transition="in" filter="wipe(up)">
                                      <p:cBhvr>
                                        <p:cTn id="63" dur="1000"/>
                                        <p:tgtEl>
                                          <p:spTgt spid="31550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315408"/>
                                        </p:tgtEl>
                                        <p:attrNameLst>
                                          <p:attrName>style.visibility</p:attrName>
                                        </p:attrNameLst>
                                      </p:cBhvr>
                                      <p:to>
                                        <p:strVal val="visible"/>
                                      </p:to>
                                    </p:set>
                                    <p:animEffect transition="in" filter="wipe(up)">
                                      <p:cBhvr>
                                        <p:cTn id="66" dur="1000"/>
                                        <p:tgtEl>
                                          <p:spTgt spid="315408"/>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15515"/>
                                        </p:tgtEl>
                                        <p:attrNameLst>
                                          <p:attrName>style.visibility</p:attrName>
                                        </p:attrNameLst>
                                      </p:cBhvr>
                                      <p:to>
                                        <p:strVal val="visible"/>
                                      </p:to>
                                    </p:set>
                                    <p:animEffect transition="in" filter="wipe(up)">
                                      <p:cBhvr>
                                        <p:cTn id="69" dur="1000"/>
                                        <p:tgtEl>
                                          <p:spTgt spid="315515"/>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315406"/>
                                        </p:tgtEl>
                                        <p:attrNameLst>
                                          <p:attrName>style.visibility</p:attrName>
                                        </p:attrNameLst>
                                      </p:cBhvr>
                                      <p:to>
                                        <p:strVal val="visible"/>
                                      </p:to>
                                    </p:set>
                                    <p:animEffect transition="in" filter="wipe(up)">
                                      <p:cBhvr>
                                        <p:cTn id="72" dur="1000"/>
                                        <p:tgtEl>
                                          <p:spTgt spid="315406"/>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315413"/>
                                        </p:tgtEl>
                                        <p:attrNameLst>
                                          <p:attrName>style.visibility</p:attrName>
                                        </p:attrNameLst>
                                      </p:cBhvr>
                                      <p:to>
                                        <p:strVal val="visible"/>
                                      </p:to>
                                    </p:set>
                                    <p:animEffect transition="in" filter="wipe(up)">
                                      <p:cBhvr>
                                        <p:cTn id="75" dur="1000"/>
                                        <p:tgtEl>
                                          <p:spTgt spid="315413"/>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315411"/>
                                        </p:tgtEl>
                                        <p:attrNameLst>
                                          <p:attrName>style.visibility</p:attrName>
                                        </p:attrNameLst>
                                      </p:cBhvr>
                                      <p:to>
                                        <p:strVal val="visible"/>
                                      </p:to>
                                    </p:set>
                                    <p:animEffect transition="in" filter="wipe(up)">
                                      <p:cBhvr>
                                        <p:cTn id="78" dur="1000"/>
                                        <p:tgtEl>
                                          <p:spTgt spid="315411"/>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15410"/>
                                        </p:tgtEl>
                                        <p:attrNameLst>
                                          <p:attrName>style.visibility</p:attrName>
                                        </p:attrNameLst>
                                      </p:cBhvr>
                                      <p:to>
                                        <p:strVal val="visible"/>
                                      </p:to>
                                    </p:set>
                                    <p:animEffect transition="in" filter="wipe(up)">
                                      <p:cBhvr>
                                        <p:cTn id="81" dur="1000"/>
                                        <p:tgtEl>
                                          <p:spTgt spid="315410"/>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315418"/>
                                        </p:tgtEl>
                                        <p:attrNameLst>
                                          <p:attrName>style.visibility</p:attrName>
                                        </p:attrNameLst>
                                      </p:cBhvr>
                                      <p:to>
                                        <p:strVal val="visible"/>
                                      </p:to>
                                    </p:set>
                                    <p:animEffect transition="in" filter="wipe(up)">
                                      <p:cBhvr>
                                        <p:cTn id="84" dur="1000"/>
                                        <p:tgtEl>
                                          <p:spTgt spid="315418"/>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15517"/>
                                        </p:tgtEl>
                                        <p:attrNameLst>
                                          <p:attrName>style.visibility</p:attrName>
                                        </p:attrNameLst>
                                      </p:cBhvr>
                                      <p:to>
                                        <p:strVal val="visible"/>
                                      </p:to>
                                    </p:set>
                                    <p:animEffect transition="in" filter="wipe(up)">
                                      <p:cBhvr>
                                        <p:cTn id="87" dur="1000"/>
                                        <p:tgtEl>
                                          <p:spTgt spid="315517"/>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15525"/>
                                        </p:tgtEl>
                                        <p:attrNameLst>
                                          <p:attrName>style.visibility</p:attrName>
                                        </p:attrNameLst>
                                      </p:cBhvr>
                                      <p:to>
                                        <p:strVal val="visible"/>
                                      </p:to>
                                    </p:set>
                                    <p:animEffect transition="in" filter="wipe(up)">
                                      <p:cBhvr>
                                        <p:cTn id="90" dur="1000"/>
                                        <p:tgtEl>
                                          <p:spTgt spid="315525"/>
                                        </p:tgtEl>
                                      </p:cBhvr>
                                    </p:animEffect>
                                  </p:childTnLst>
                                </p:cTn>
                              </p:par>
                              <p:par>
                                <p:cTn id="91" presetID="22" presetClass="entr" presetSubtype="1" fill="hold" grpId="0" nodeType="withEffect">
                                  <p:stCondLst>
                                    <p:cond delay="0"/>
                                  </p:stCondLst>
                                  <p:childTnLst>
                                    <p:set>
                                      <p:cBhvr>
                                        <p:cTn id="92" dur="1" fill="hold">
                                          <p:stCondLst>
                                            <p:cond delay="0"/>
                                          </p:stCondLst>
                                        </p:cTn>
                                        <p:tgtEl>
                                          <p:spTgt spid="315506"/>
                                        </p:tgtEl>
                                        <p:attrNameLst>
                                          <p:attrName>style.visibility</p:attrName>
                                        </p:attrNameLst>
                                      </p:cBhvr>
                                      <p:to>
                                        <p:strVal val="visible"/>
                                      </p:to>
                                    </p:set>
                                    <p:animEffect transition="in" filter="wipe(up)">
                                      <p:cBhvr>
                                        <p:cTn id="93" dur="1000"/>
                                        <p:tgtEl>
                                          <p:spTgt spid="315506"/>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315430"/>
                                        </p:tgtEl>
                                        <p:attrNameLst>
                                          <p:attrName>style.visibility</p:attrName>
                                        </p:attrNameLst>
                                      </p:cBhvr>
                                      <p:to>
                                        <p:strVal val="visible"/>
                                      </p:to>
                                    </p:set>
                                    <p:animEffect transition="in" filter="wipe(up)">
                                      <p:cBhvr>
                                        <p:cTn id="96" dur="1000"/>
                                        <p:tgtEl>
                                          <p:spTgt spid="315430"/>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315426"/>
                                        </p:tgtEl>
                                        <p:attrNameLst>
                                          <p:attrName>style.visibility</p:attrName>
                                        </p:attrNameLst>
                                      </p:cBhvr>
                                      <p:to>
                                        <p:strVal val="visible"/>
                                      </p:to>
                                    </p:set>
                                    <p:animEffect transition="in" filter="wipe(up)">
                                      <p:cBhvr>
                                        <p:cTn id="99" dur="1000"/>
                                        <p:tgtEl>
                                          <p:spTgt spid="315426"/>
                                        </p:tgtEl>
                                      </p:cBhvr>
                                    </p:animEffect>
                                  </p:childTnLst>
                                </p:cTn>
                              </p:par>
                              <p:par>
                                <p:cTn id="100" presetID="22" presetClass="entr" presetSubtype="1" fill="hold" grpId="0" nodeType="withEffect">
                                  <p:stCondLst>
                                    <p:cond delay="0"/>
                                  </p:stCondLst>
                                  <p:childTnLst>
                                    <p:set>
                                      <p:cBhvr>
                                        <p:cTn id="101" dur="1" fill="hold">
                                          <p:stCondLst>
                                            <p:cond delay="0"/>
                                          </p:stCondLst>
                                        </p:cTn>
                                        <p:tgtEl>
                                          <p:spTgt spid="315425"/>
                                        </p:tgtEl>
                                        <p:attrNameLst>
                                          <p:attrName>style.visibility</p:attrName>
                                        </p:attrNameLst>
                                      </p:cBhvr>
                                      <p:to>
                                        <p:strVal val="visible"/>
                                      </p:to>
                                    </p:set>
                                    <p:animEffect transition="in" filter="wipe(up)">
                                      <p:cBhvr>
                                        <p:cTn id="102" dur="1000"/>
                                        <p:tgtEl>
                                          <p:spTgt spid="315425"/>
                                        </p:tgtEl>
                                      </p:cBhvr>
                                    </p:animEffect>
                                  </p:childTnLst>
                                </p:cTn>
                              </p:par>
                              <p:par>
                                <p:cTn id="103" presetID="22" presetClass="entr" presetSubtype="1" fill="hold" grpId="0" nodeType="withEffect">
                                  <p:stCondLst>
                                    <p:cond delay="0"/>
                                  </p:stCondLst>
                                  <p:childTnLst>
                                    <p:set>
                                      <p:cBhvr>
                                        <p:cTn id="104" dur="1" fill="hold">
                                          <p:stCondLst>
                                            <p:cond delay="0"/>
                                          </p:stCondLst>
                                        </p:cTn>
                                        <p:tgtEl>
                                          <p:spTgt spid="315415"/>
                                        </p:tgtEl>
                                        <p:attrNameLst>
                                          <p:attrName>style.visibility</p:attrName>
                                        </p:attrNameLst>
                                      </p:cBhvr>
                                      <p:to>
                                        <p:strVal val="visible"/>
                                      </p:to>
                                    </p:set>
                                    <p:animEffect transition="in" filter="wipe(up)">
                                      <p:cBhvr>
                                        <p:cTn id="105" dur="1000"/>
                                        <p:tgtEl>
                                          <p:spTgt spid="315415"/>
                                        </p:tgtEl>
                                      </p:cBhvr>
                                    </p:animEffect>
                                  </p:childTnLst>
                                </p:cTn>
                              </p:par>
                              <p:par>
                                <p:cTn id="106" presetID="22" presetClass="entr" presetSubtype="1" fill="hold" grpId="0" nodeType="withEffect">
                                  <p:stCondLst>
                                    <p:cond delay="0"/>
                                  </p:stCondLst>
                                  <p:childTnLst>
                                    <p:set>
                                      <p:cBhvr>
                                        <p:cTn id="107" dur="1" fill="hold">
                                          <p:stCondLst>
                                            <p:cond delay="0"/>
                                          </p:stCondLst>
                                        </p:cTn>
                                        <p:tgtEl>
                                          <p:spTgt spid="315423"/>
                                        </p:tgtEl>
                                        <p:attrNameLst>
                                          <p:attrName>style.visibility</p:attrName>
                                        </p:attrNameLst>
                                      </p:cBhvr>
                                      <p:to>
                                        <p:strVal val="visible"/>
                                      </p:to>
                                    </p:set>
                                    <p:animEffect transition="in" filter="wipe(up)">
                                      <p:cBhvr>
                                        <p:cTn id="108" dur="1000"/>
                                        <p:tgtEl>
                                          <p:spTgt spid="315423"/>
                                        </p:tgtEl>
                                      </p:cBhvr>
                                    </p:animEffect>
                                  </p:childTnLst>
                                </p:cTn>
                              </p:par>
                              <p:par>
                                <p:cTn id="109" presetID="22" presetClass="entr" presetSubtype="1" fill="hold" grpId="0" nodeType="withEffect">
                                  <p:stCondLst>
                                    <p:cond delay="0"/>
                                  </p:stCondLst>
                                  <p:childTnLst>
                                    <p:set>
                                      <p:cBhvr>
                                        <p:cTn id="110" dur="1" fill="hold">
                                          <p:stCondLst>
                                            <p:cond delay="0"/>
                                          </p:stCondLst>
                                        </p:cTn>
                                        <p:tgtEl>
                                          <p:spTgt spid="315450"/>
                                        </p:tgtEl>
                                        <p:attrNameLst>
                                          <p:attrName>style.visibility</p:attrName>
                                        </p:attrNameLst>
                                      </p:cBhvr>
                                      <p:to>
                                        <p:strVal val="visible"/>
                                      </p:to>
                                    </p:set>
                                    <p:animEffect transition="in" filter="wipe(up)">
                                      <p:cBhvr>
                                        <p:cTn id="111" dur="1000"/>
                                        <p:tgtEl>
                                          <p:spTgt spid="315450"/>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315449"/>
                                        </p:tgtEl>
                                        <p:attrNameLst>
                                          <p:attrName>style.visibility</p:attrName>
                                        </p:attrNameLst>
                                      </p:cBhvr>
                                      <p:to>
                                        <p:strVal val="visible"/>
                                      </p:to>
                                    </p:set>
                                    <p:animEffect transition="in" filter="wipe(up)">
                                      <p:cBhvr>
                                        <p:cTn id="114" dur="1000"/>
                                        <p:tgtEl>
                                          <p:spTgt spid="315449"/>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315434"/>
                                        </p:tgtEl>
                                        <p:attrNameLst>
                                          <p:attrName>style.visibility</p:attrName>
                                        </p:attrNameLst>
                                      </p:cBhvr>
                                      <p:to>
                                        <p:strVal val="visible"/>
                                      </p:to>
                                    </p:set>
                                    <p:animEffect transition="in" filter="wipe(up)">
                                      <p:cBhvr>
                                        <p:cTn id="117" dur="1000"/>
                                        <p:tgtEl>
                                          <p:spTgt spid="315434"/>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315428"/>
                                        </p:tgtEl>
                                        <p:attrNameLst>
                                          <p:attrName>style.visibility</p:attrName>
                                        </p:attrNameLst>
                                      </p:cBhvr>
                                      <p:to>
                                        <p:strVal val="visible"/>
                                      </p:to>
                                    </p:set>
                                    <p:animEffect transition="in" filter="wipe(up)">
                                      <p:cBhvr>
                                        <p:cTn id="120" dur="1000"/>
                                        <p:tgtEl>
                                          <p:spTgt spid="315428"/>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315429"/>
                                        </p:tgtEl>
                                        <p:attrNameLst>
                                          <p:attrName>style.visibility</p:attrName>
                                        </p:attrNameLst>
                                      </p:cBhvr>
                                      <p:to>
                                        <p:strVal val="visible"/>
                                      </p:to>
                                    </p:set>
                                    <p:animEffect transition="in" filter="wipe(up)">
                                      <p:cBhvr>
                                        <p:cTn id="123" dur="1000"/>
                                        <p:tgtEl>
                                          <p:spTgt spid="315429"/>
                                        </p:tgtEl>
                                      </p:cBhvr>
                                    </p:animEffect>
                                  </p:childTnLst>
                                </p:cTn>
                              </p:par>
                              <p:par>
                                <p:cTn id="124" presetID="22" presetClass="entr" presetSubtype="1" fill="hold" grpId="0" nodeType="withEffect">
                                  <p:stCondLst>
                                    <p:cond delay="0"/>
                                  </p:stCondLst>
                                  <p:childTnLst>
                                    <p:set>
                                      <p:cBhvr>
                                        <p:cTn id="125" dur="1" fill="hold">
                                          <p:stCondLst>
                                            <p:cond delay="0"/>
                                          </p:stCondLst>
                                        </p:cTn>
                                        <p:tgtEl>
                                          <p:spTgt spid="315516"/>
                                        </p:tgtEl>
                                        <p:attrNameLst>
                                          <p:attrName>style.visibility</p:attrName>
                                        </p:attrNameLst>
                                      </p:cBhvr>
                                      <p:to>
                                        <p:strVal val="visible"/>
                                      </p:to>
                                    </p:set>
                                    <p:animEffect transition="in" filter="wipe(up)">
                                      <p:cBhvr>
                                        <p:cTn id="126" dur="1000"/>
                                        <p:tgtEl>
                                          <p:spTgt spid="315516"/>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315437"/>
                                        </p:tgtEl>
                                        <p:attrNameLst>
                                          <p:attrName>style.visibility</p:attrName>
                                        </p:attrNameLst>
                                      </p:cBhvr>
                                      <p:to>
                                        <p:strVal val="visible"/>
                                      </p:to>
                                    </p:set>
                                    <p:animEffect transition="in" filter="wipe(up)">
                                      <p:cBhvr>
                                        <p:cTn id="129" dur="1000"/>
                                        <p:tgtEl>
                                          <p:spTgt spid="315437"/>
                                        </p:tgtEl>
                                      </p:cBhvr>
                                    </p:animEffect>
                                  </p:childTnLst>
                                </p:cTn>
                              </p:par>
                              <p:par>
                                <p:cTn id="130" presetID="22" presetClass="entr" presetSubtype="1" fill="hold" grpId="0" nodeType="withEffect">
                                  <p:stCondLst>
                                    <p:cond delay="0"/>
                                  </p:stCondLst>
                                  <p:childTnLst>
                                    <p:set>
                                      <p:cBhvr>
                                        <p:cTn id="131" dur="1" fill="hold">
                                          <p:stCondLst>
                                            <p:cond delay="0"/>
                                          </p:stCondLst>
                                        </p:cTn>
                                        <p:tgtEl>
                                          <p:spTgt spid="315439"/>
                                        </p:tgtEl>
                                        <p:attrNameLst>
                                          <p:attrName>style.visibility</p:attrName>
                                        </p:attrNameLst>
                                      </p:cBhvr>
                                      <p:to>
                                        <p:strVal val="visible"/>
                                      </p:to>
                                    </p:set>
                                    <p:animEffect transition="in" filter="wipe(up)">
                                      <p:cBhvr>
                                        <p:cTn id="132" dur="1000"/>
                                        <p:tgtEl>
                                          <p:spTgt spid="315439"/>
                                        </p:tgtEl>
                                      </p:cBhvr>
                                    </p:animEffect>
                                  </p:childTnLst>
                                </p:cTn>
                              </p:par>
                              <p:par>
                                <p:cTn id="133" presetID="22" presetClass="entr" presetSubtype="1" fill="hold" grpId="0" nodeType="withEffect">
                                  <p:stCondLst>
                                    <p:cond delay="0"/>
                                  </p:stCondLst>
                                  <p:childTnLst>
                                    <p:set>
                                      <p:cBhvr>
                                        <p:cTn id="134" dur="1" fill="hold">
                                          <p:stCondLst>
                                            <p:cond delay="0"/>
                                          </p:stCondLst>
                                        </p:cTn>
                                        <p:tgtEl>
                                          <p:spTgt spid="315431"/>
                                        </p:tgtEl>
                                        <p:attrNameLst>
                                          <p:attrName>style.visibility</p:attrName>
                                        </p:attrNameLst>
                                      </p:cBhvr>
                                      <p:to>
                                        <p:strVal val="visible"/>
                                      </p:to>
                                    </p:set>
                                    <p:animEffect transition="in" filter="wipe(up)">
                                      <p:cBhvr>
                                        <p:cTn id="135" dur="1000"/>
                                        <p:tgtEl>
                                          <p:spTgt spid="315431"/>
                                        </p:tgtEl>
                                      </p:cBhvr>
                                    </p:animEffect>
                                  </p:childTnLst>
                                </p:cTn>
                              </p:par>
                              <p:par>
                                <p:cTn id="136" presetID="22" presetClass="entr" presetSubtype="1" fill="hold" grpId="0" nodeType="withEffect">
                                  <p:stCondLst>
                                    <p:cond delay="0"/>
                                  </p:stCondLst>
                                  <p:childTnLst>
                                    <p:set>
                                      <p:cBhvr>
                                        <p:cTn id="137" dur="1" fill="hold">
                                          <p:stCondLst>
                                            <p:cond delay="0"/>
                                          </p:stCondLst>
                                        </p:cTn>
                                        <p:tgtEl>
                                          <p:spTgt spid="315420"/>
                                        </p:tgtEl>
                                        <p:attrNameLst>
                                          <p:attrName>style.visibility</p:attrName>
                                        </p:attrNameLst>
                                      </p:cBhvr>
                                      <p:to>
                                        <p:strVal val="visible"/>
                                      </p:to>
                                    </p:set>
                                    <p:animEffect transition="in" filter="wipe(up)">
                                      <p:cBhvr>
                                        <p:cTn id="138" dur="1000"/>
                                        <p:tgtEl>
                                          <p:spTgt spid="315420"/>
                                        </p:tgtEl>
                                      </p:cBhvr>
                                    </p:animEffect>
                                  </p:childTnLst>
                                </p:cTn>
                              </p:par>
                              <p:par>
                                <p:cTn id="139" presetID="22" presetClass="entr" presetSubtype="1" fill="hold" grpId="0" nodeType="withEffect">
                                  <p:stCondLst>
                                    <p:cond delay="0"/>
                                  </p:stCondLst>
                                  <p:childTnLst>
                                    <p:set>
                                      <p:cBhvr>
                                        <p:cTn id="140" dur="1" fill="hold">
                                          <p:stCondLst>
                                            <p:cond delay="0"/>
                                          </p:stCondLst>
                                        </p:cTn>
                                        <p:tgtEl>
                                          <p:spTgt spid="315419"/>
                                        </p:tgtEl>
                                        <p:attrNameLst>
                                          <p:attrName>style.visibility</p:attrName>
                                        </p:attrNameLst>
                                      </p:cBhvr>
                                      <p:to>
                                        <p:strVal val="visible"/>
                                      </p:to>
                                    </p:set>
                                    <p:animEffect transition="in" filter="wipe(up)">
                                      <p:cBhvr>
                                        <p:cTn id="141" dur="1000"/>
                                        <p:tgtEl>
                                          <p:spTgt spid="315419"/>
                                        </p:tgtEl>
                                      </p:cBhvr>
                                    </p:animEffect>
                                  </p:childTnLst>
                                </p:cTn>
                              </p:par>
                              <p:par>
                                <p:cTn id="142" presetID="22" presetClass="entr" presetSubtype="1" fill="hold" grpId="0" nodeType="withEffect">
                                  <p:stCondLst>
                                    <p:cond delay="0"/>
                                  </p:stCondLst>
                                  <p:childTnLst>
                                    <p:set>
                                      <p:cBhvr>
                                        <p:cTn id="143" dur="1" fill="hold">
                                          <p:stCondLst>
                                            <p:cond delay="0"/>
                                          </p:stCondLst>
                                        </p:cTn>
                                        <p:tgtEl>
                                          <p:spTgt spid="315451"/>
                                        </p:tgtEl>
                                        <p:attrNameLst>
                                          <p:attrName>style.visibility</p:attrName>
                                        </p:attrNameLst>
                                      </p:cBhvr>
                                      <p:to>
                                        <p:strVal val="visible"/>
                                      </p:to>
                                    </p:set>
                                    <p:animEffect transition="in" filter="wipe(up)">
                                      <p:cBhvr>
                                        <p:cTn id="144" dur="1000"/>
                                        <p:tgtEl>
                                          <p:spTgt spid="315451"/>
                                        </p:tgtEl>
                                      </p:cBhvr>
                                    </p:animEffect>
                                  </p:childTnLst>
                                </p:cTn>
                              </p:par>
                              <p:par>
                                <p:cTn id="145" presetID="22" presetClass="entr" presetSubtype="1" fill="hold" grpId="0" nodeType="withEffect">
                                  <p:stCondLst>
                                    <p:cond delay="0"/>
                                  </p:stCondLst>
                                  <p:childTnLst>
                                    <p:set>
                                      <p:cBhvr>
                                        <p:cTn id="146" dur="1" fill="hold">
                                          <p:stCondLst>
                                            <p:cond delay="0"/>
                                          </p:stCondLst>
                                        </p:cTn>
                                        <p:tgtEl>
                                          <p:spTgt spid="315435"/>
                                        </p:tgtEl>
                                        <p:attrNameLst>
                                          <p:attrName>style.visibility</p:attrName>
                                        </p:attrNameLst>
                                      </p:cBhvr>
                                      <p:to>
                                        <p:strVal val="visible"/>
                                      </p:to>
                                    </p:set>
                                    <p:animEffect transition="in" filter="wipe(up)">
                                      <p:cBhvr>
                                        <p:cTn id="147" dur="1000"/>
                                        <p:tgtEl>
                                          <p:spTgt spid="315435"/>
                                        </p:tgtEl>
                                      </p:cBhvr>
                                    </p:animEffect>
                                  </p:childTnLst>
                                </p:cTn>
                              </p:par>
                              <p:par>
                                <p:cTn id="148" presetID="22" presetClass="entr" presetSubtype="1" fill="hold" grpId="0" nodeType="withEffect">
                                  <p:stCondLst>
                                    <p:cond delay="0"/>
                                  </p:stCondLst>
                                  <p:childTnLst>
                                    <p:set>
                                      <p:cBhvr>
                                        <p:cTn id="149" dur="1" fill="hold">
                                          <p:stCondLst>
                                            <p:cond delay="0"/>
                                          </p:stCondLst>
                                        </p:cTn>
                                        <p:tgtEl>
                                          <p:spTgt spid="315452"/>
                                        </p:tgtEl>
                                        <p:attrNameLst>
                                          <p:attrName>style.visibility</p:attrName>
                                        </p:attrNameLst>
                                      </p:cBhvr>
                                      <p:to>
                                        <p:strVal val="visible"/>
                                      </p:to>
                                    </p:set>
                                    <p:animEffect transition="in" filter="wipe(up)">
                                      <p:cBhvr>
                                        <p:cTn id="150" dur="1000"/>
                                        <p:tgtEl>
                                          <p:spTgt spid="315452"/>
                                        </p:tgtEl>
                                      </p:cBhvr>
                                    </p:animEffect>
                                  </p:childTnLst>
                                </p:cTn>
                              </p:par>
                              <p:par>
                                <p:cTn id="151" presetID="22" presetClass="entr" presetSubtype="1" fill="hold" grpId="0" nodeType="withEffect">
                                  <p:stCondLst>
                                    <p:cond delay="0"/>
                                  </p:stCondLst>
                                  <p:childTnLst>
                                    <p:set>
                                      <p:cBhvr>
                                        <p:cTn id="152" dur="1" fill="hold">
                                          <p:stCondLst>
                                            <p:cond delay="0"/>
                                          </p:stCondLst>
                                        </p:cTn>
                                        <p:tgtEl>
                                          <p:spTgt spid="315441"/>
                                        </p:tgtEl>
                                        <p:attrNameLst>
                                          <p:attrName>style.visibility</p:attrName>
                                        </p:attrNameLst>
                                      </p:cBhvr>
                                      <p:to>
                                        <p:strVal val="visible"/>
                                      </p:to>
                                    </p:set>
                                    <p:animEffect transition="in" filter="wipe(up)">
                                      <p:cBhvr>
                                        <p:cTn id="153" dur="1000"/>
                                        <p:tgtEl>
                                          <p:spTgt spid="315441"/>
                                        </p:tgtEl>
                                      </p:cBhvr>
                                    </p:animEffect>
                                  </p:childTnLst>
                                </p:cTn>
                              </p:par>
                              <p:par>
                                <p:cTn id="154" presetID="22" presetClass="entr" presetSubtype="1" fill="hold" grpId="0" nodeType="withEffect">
                                  <p:stCondLst>
                                    <p:cond delay="0"/>
                                  </p:stCondLst>
                                  <p:childTnLst>
                                    <p:set>
                                      <p:cBhvr>
                                        <p:cTn id="155" dur="1" fill="hold">
                                          <p:stCondLst>
                                            <p:cond delay="0"/>
                                          </p:stCondLst>
                                        </p:cTn>
                                        <p:tgtEl>
                                          <p:spTgt spid="315528"/>
                                        </p:tgtEl>
                                        <p:attrNameLst>
                                          <p:attrName>style.visibility</p:attrName>
                                        </p:attrNameLst>
                                      </p:cBhvr>
                                      <p:to>
                                        <p:strVal val="visible"/>
                                      </p:to>
                                    </p:set>
                                    <p:animEffect transition="in" filter="wipe(up)">
                                      <p:cBhvr>
                                        <p:cTn id="156" dur="1000"/>
                                        <p:tgtEl>
                                          <p:spTgt spid="315528"/>
                                        </p:tgtEl>
                                      </p:cBhvr>
                                    </p:animEffect>
                                  </p:childTnLst>
                                </p:cTn>
                              </p:par>
                              <p:par>
                                <p:cTn id="157" presetID="22" presetClass="entr" presetSubtype="1" fill="hold" grpId="0" nodeType="withEffect">
                                  <p:stCondLst>
                                    <p:cond delay="0"/>
                                  </p:stCondLst>
                                  <p:childTnLst>
                                    <p:set>
                                      <p:cBhvr>
                                        <p:cTn id="158" dur="1" fill="hold">
                                          <p:stCondLst>
                                            <p:cond delay="0"/>
                                          </p:stCondLst>
                                        </p:cTn>
                                        <p:tgtEl>
                                          <p:spTgt spid="315436"/>
                                        </p:tgtEl>
                                        <p:attrNameLst>
                                          <p:attrName>style.visibility</p:attrName>
                                        </p:attrNameLst>
                                      </p:cBhvr>
                                      <p:to>
                                        <p:strVal val="visible"/>
                                      </p:to>
                                    </p:set>
                                    <p:animEffect transition="in" filter="wipe(up)">
                                      <p:cBhvr>
                                        <p:cTn id="159" dur="1000"/>
                                        <p:tgtEl>
                                          <p:spTgt spid="315436"/>
                                        </p:tgtEl>
                                      </p:cBhvr>
                                    </p:animEffect>
                                  </p:childTnLst>
                                </p:cTn>
                              </p:par>
                              <p:par>
                                <p:cTn id="160" presetID="22" presetClass="entr" presetSubtype="1" fill="hold" grpId="0" nodeType="withEffect">
                                  <p:stCondLst>
                                    <p:cond delay="0"/>
                                  </p:stCondLst>
                                  <p:childTnLst>
                                    <p:set>
                                      <p:cBhvr>
                                        <p:cTn id="161" dur="1" fill="hold">
                                          <p:stCondLst>
                                            <p:cond delay="0"/>
                                          </p:stCondLst>
                                        </p:cTn>
                                        <p:tgtEl>
                                          <p:spTgt spid="315438"/>
                                        </p:tgtEl>
                                        <p:attrNameLst>
                                          <p:attrName>style.visibility</p:attrName>
                                        </p:attrNameLst>
                                      </p:cBhvr>
                                      <p:to>
                                        <p:strVal val="visible"/>
                                      </p:to>
                                    </p:set>
                                    <p:animEffect transition="in" filter="wipe(up)">
                                      <p:cBhvr>
                                        <p:cTn id="162" dur="1000"/>
                                        <p:tgtEl>
                                          <p:spTgt spid="315438"/>
                                        </p:tgtEl>
                                      </p:cBhvr>
                                    </p:animEffect>
                                  </p:childTnLst>
                                </p:cTn>
                              </p:par>
                              <p:par>
                                <p:cTn id="163" presetID="22" presetClass="entr" presetSubtype="1" fill="hold" grpId="0" nodeType="withEffect">
                                  <p:stCondLst>
                                    <p:cond delay="0"/>
                                  </p:stCondLst>
                                  <p:childTnLst>
                                    <p:set>
                                      <p:cBhvr>
                                        <p:cTn id="164" dur="1" fill="hold">
                                          <p:stCondLst>
                                            <p:cond delay="0"/>
                                          </p:stCondLst>
                                        </p:cTn>
                                        <p:tgtEl>
                                          <p:spTgt spid="315440"/>
                                        </p:tgtEl>
                                        <p:attrNameLst>
                                          <p:attrName>style.visibility</p:attrName>
                                        </p:attrNameLst>
                                      </p:cBhvr>
                                      <p:to>
                                        <p:strVal val="visible"/>
                                      </p:to>
                                    </p:set>
                                    <p:animEffect transition="in" filter="wipe(up)">
                                      <p:cBhvr>
                                        <p:cTn id="165" dur="1000"/>
                                        <p:tgtEl>
                                          <p:spTgt spid="315440"/>
                                        </p:tgtEl>
                                      </p:cBhvr>
                                    </p:animEffect>
                                  </p:childTnLst>
                                </p:cTn>
                              </p:par>
                              <p:par>
                                <p:cTn id="166" presetID="22" presetClass="entr" presetSubtype="1" fill="hold" grpId="0" nodeType="withEffect">
                                  <p:stCondLst>
                                    <p:cond delay="0"/>
                                  </p:stCondLst>
                                  <p:childTnLst>
                                    <p:set>
                                      <p:cBhvr>
                                        <p:cTn id="167" dur="1" fill="hold">
                                          <p:stCondLst>
                                            <p:cond delay="0"/>
                                          </p:stCondLst>
                                        </p:cTn>
                                        <p:tgtEl>
                                          <p:spTgt spid="315463"/>
                                        </p:tgtEl>
                                        <p:attrNameLst>
                                          <p:attrName>style.visibility</p:attrName>
                                        </p:attrNameLst>
                                      </p:cBhvr>
                                      <p:to>
                                        <p:strVal val="visible"/>
                                      </p:to>
                                    </p:set>
                                    <p:animEffect transition="in" filter="wipe(up)">
                                      <p:cBhvr>
                                        <p:cTn id="168" dur="1000"/>
                                        <p:tgtEl>
                                          <p:spTgt spid="315463"/>
                                        </p:tgtEl>
                                      </p:cBhvr>
                                    </p:animEffect>
                                  </p:childTnLst>
                                </p:cTn>
                              </p:par>
                              <p:par>
                                <p:cTn id="169" presetID="22" presetClass="entr" presetSubtype="1" fill="hold" grpId="0" nodeType="withEffect">
                                  <p:stCondLst>
                                    <p:cond delay="0"/>
                                  </p:stCondLst>
                                  <p:childTnLst>
                                    <p:set>
                                      <p:cBhvr>
                                        <p:cTn id="170" dur="1" fill="hold">
                                          <p:stCondLst>
                                            <p:cond delay="0"/>
                                          </p:stCondLst>
                                        </p:cTn>
                                        <p:tgtEl>
                                          <p:spTgt spid="315442"/>
                                        </p:tgtEl>
                                        <p:attrNameLst>
                                          <p:attrName>style.visibility</p:attrName>
                                        </p:attrNameLst>
                                      </p:cBhvr>
                                      <p:to>
                                        <p:strVal val="visible"/>
                                      </p:to>
                                    </p:set>
                                    <p:animEffect transition="in" filter="wipe(up)">
                                      <p:cBhvr>
                                        <p:cTn id="171" dur="1000"/>
                                        <p:tgtEl>
                                          <p:spTgt spid="315442"/>
                                        </p:tgtEl>
                                      </p:cBhvr>
                                    </p:animEffect>
                                  </p:childTnLst>
                                </p:cTn>
                              </p:par>
                              <p:par>
                                <p:cTn id="172" presetID="22" presetClass="entr" presetSubtype="1" fill="hold" grpId="0" nodeType="withEffect">
                                  <p:stCondLst>
                                    <p:cond delay="0"/>
                                  </p:stCondLst>
                                  <p:childTnLst>
                                    <p:set>
                                      <p:cBhvr>
                                        <p:cTn id="173" dur="1" fill="hold">
                                          <p:stCondLst>
                                            <p:cond delay="0"/>
                                          </p:stCondLst>
                                        </p:cTn>
                                        <p:tgtEl>
                                          <p:spTgt spid="315454"/>
                                        </p:tgtEl>
                                        <p:attrNameLst>
                                          <p:attrName>style.visibility</p:attrName>
                                        </p:attrNameLst>
                                      </p:cBhvr>
                                      <p:to>
                                        <p:strVal val="visible"/>
                                      </p:to>
                                    </p:set>
                                    <p:animEffect transition="in" filter="wipe(up)">
                                      <p:cBhvr>
                                        <p:cTn id="174" dur="1000"/>
                                        <p:tgtEl>
                                          <p:spTgt spid="315454"/>
                                        </p:tgtEl>
                                      </p:cBhvr>
                                    </p:animEffect>
                                  </p:childTnLst>
                                </p:cTn>
                              </p:par>
                              <p:par>
                                <p:cTn id="175" presetID="22" presetClass="entr" presetSubtype="1" fill="hold" grpId="0" nodeType="withEffect">
                                  <p:stCondLst>
                                    <p:cond delay="0"/>
                                  </p:stCondLst>
                                  <p:childTnLst>
                                    <p:set>
                                      <p:cBhvr>
                                        <p:cTn id="176" dur="1" fill="hold">
                                          <p:stCondLst>
                                            <p:cond delay="0"/>
                                          </p:stCondLst>
                                        </p:cTn>
                                        <p:tgtEl>
                                          <p:spTgt spid="315443"/>
                                        </p:tgtEl>
                                        <p:attrNameLst>
                                          <p:attrName>style.visibility</p:attrName>
                                        </p:attrNameLst>
                                      </p:cBhvr>
                                      <p:to>
                                        <p:strVal val="visible"/>
                                      </p:to>
                                    </p:set>
                                    <p:animEffect transition="in" filter="wipe(up)">
                                      <p:cBhvr>
                                        <p:cTn id="177" dur="1000"/>
                                        <p:tgtEl>
                                          <p:spTgt spid="315443"/>
                                        </p:tgtEl>
                                      </p:cBhvr>
                                    </p:animEffect>
                                  </p:childTnLst>
                                </p:cTn>
                              </p:par>
                              <p:par>
                                <p:cTn id="178" presetID="22" presetClass="entr" presetSubtype="1" fill="hold" grpId="0" nodeType="withEffect">
                                  <p:stCondLst>
                                    <p:cond delay="0"/>
                                  </p:stCondLst>
                                  <p:childTnLst>
                                    <p:set>
                                      <p:cBhvr>
                                        <p:cTn id="179" dur="1" fill="hold">
                                          <p:stCondLst>
                                            <p:cond delay="0"/>
                                          </p:stCondLst>
                                        </p:cTn>
                                        <p:tgtEl>
                                          <p:spTgt spid="315456"/>
                                        </p:tgtEl>
                                        <p:attrNameLst>
                                          <p:attrName>style.visibility</p:attrName>
                                        </p:attrNameLst>
                                      </p:cBhvr>
                                      <p:to>
                                        <p:strVal val="visible"/>
                                      </p:to>
                                    </p:set>
                                    <p:animEffect transition="in" filter="wipe(up)">
                                      <p:cBhvr>
                                        <p:cTn id="180" dur="1000"/>
                                        <p:tgtEl>
                                          <p:spTgt spid="315456"/>
                                        </p:tgtEl>
                                      </p:cBhvr>
                                    </p:animEffect>
                                  </p:childTnLst>
                                </p:cTn>
                              </p:par>
                              <p:par>
                                <p:cTn id="181" presetID="22" presetClass="entr" presetSubtype="1" fill="hold" grpId="0" nodeType="withEffect">
                                  <p:stCondLst>
                                    <p:cond delay="0"/>
                                  </p:stCondLst>
                                  <p:childTnLst>
                                    <p:set>
                                      <p:cBhvr>
                                        <p:cTn id="182" dur="1" fill="hold">
                                          <p:stCondLst>
                                            <p:cond delay="0"/>
                                          </p:stCondLst>
                                        </p:cTn>
                                        <p:tgtEl>
                                          <p:spTgt spid="315455"/>
                                        </p:tgtEl>
                                        <p:attrNameLst>
                                          <p:attrName>style.visibility</p:attrName>
                                        </p:attrNameLst>
                                      </p:cBhvr>
                                      <p:to>
                                        <p:strVal val="visible"/>
                                      </p:to>
                                    </p:set>
                                    <p:animEffect transition="in" filter="wipe(up)">
                                      <p:cBhvr>
                                        <p:cTn id="183" dur="1000"/>
                                        <p:tgtEl>
                                          <p:spTgt spid="315455"/>
                                        </p:tgtEl>
                                      </p:cBhvr>
                                    </p:animEffect>
                                  </p:childTnLst>
                                </p:cTn>
                              </p:par>
                              <p:par>
                                <p:cTn id="184" presetID="22" presetClass="entr" presetSubtype="1" fill="hold" grpId="0" nodeType="withEffect">
                                  <p:stCondLst>
                                    <p:cond delay="0"/>
                                  </p:stCondLst>
                                  <p:childTnLst>
                                    <p:set>
                                      <p:cBhvr>
                                        <p:cTn id="185" dur="1" fill="hold">
                                          <p:stCondLst>
                                            <p:cond delay="0"/>
                                          </p:stCondLst>
                                        </p:cTn>
                                        <p:tgtEl>
                                          <p:spTgt spid="315445"/>
                                        </p:tgtEl>
                                        <p:attrNameLst>
                                          <p:attrName>style.visibility</p:attrName>
                                        </p:attrNameLst>
                                      </p:cBhvr>
                                      <p:to>
                                        <p:strVal val="visible"/>
                                      </p:to>
                                    </p:set>
                                    <p:animEffect transition="in" filter="wipe(up)">
                                      <p:cBhvr>
                                        <p:cTn id="186" dur="1000"/>
                                        <p:tgtEl>
                                          <p:spTgt spid="315445"/>
                                        </p:tgtEl>
                                      </p:cBhvr>
                                    </p:animEffect>
                                  </p:childTnLst>
                                </p:cTn>
                              </p:par>
                              <p:par>
                                <p:cTn id="187" presetID="22" presetClass="entr" presetSubtype="1" fill="hold" grpId="0" nodeType="withEffect">
                                  <p:stCondLst>
                                    <p:cond delay="0"/>
                                  </p:stCondLst>
                                  <p:childTnLst>
                                    <p:set>
                                      <p:cBhvr>
                                        <p:cTn id="188" dur="1" fill="hold">
                                          <p:stCondLst>
                                            <p:cond delay="0"/>
                                          </p:stCondLst>
                                        </p:cTn>
                                        <p:tgtEl>
                                          <p:spTgt spid="315424"/>
                                        </p:tgtEl>
                                        <p:attrNameLst>
                                          <p:attrName>style.visibility</p:attrName>
                                        </p:attrNameLst>
                                      </p:cBhvr>
                                      <p:to>
                                        <p:strVal val="visible"/>
                                      </p:to>
                                    </p:set>
                                    <p:animEffect transition="in" filter="wipe(up)">
                                      <p:cBhvr>
                                        <p:cTn id="189" dur="1000"/>
                                        <p:tgtEl>
                                          <p:spTgt spid="315424"/>
                                        </p:tgtEl>
                                      </p:cBhvr>
                                    </p:animEffect>
                                  </p:childTnLst>
                                </p:cTn>
                              </p:par>
                              <p:par>
                                <p:cTn id="190" presetID="22" presetClass="entr" presetSubtype="1" fill="hold" grpId="0" nodeType="withEffect">
                                  <p:stCondLst>
                                    <p:cond delay="0"/>
                                  </p:stCondLst>
                                  <p:childTnLst>
                                    <p:set>
                                      <p:cBhvr>
                                        <p:cTn id="191" dur="1" fill="hold">
                                          <p:stCondLst>
                                            <p:cond delay="0"/>
                                          </p:stCondLst>
                                        </p:cTn>
                                        <p:tgtEl>
                                          <p:spTgt spid="315453"/>
                                        </p:tgtEl>
                                        <p:attrNameLst>
                                          <p:attrName>style.visibility</p:attrName>
                                        </p:attrNameLst>
                                      </p:cBhvr>
                                      <p:to>
                                        <p:strVal val="visible"/>
                                      </p:to>
                                    </p:set>
                                    <p:animEffect transition="in" filter="wipe(up)">
                                      <p:cBhvr>
                                        <p:cTn id="192" dur="1000"/>
                                        <p:tgtEl>
                                          <p:spTgt spid="315453"/>
                                        </p:tgtEl>
                                      </p:cBhvr>
                                    </p:animEffect>
                                  </p:childTnLst>
                                </p:cTn>
                              </p:par>
                              <p:par>
                                <p:cTn id="193" presetID="22" presetClass="entr" presetSubtype="1" fill="hold" grpId="0" nodeType="withEffect">
                                  <p:stCondLst>
                                    <p:cond delay="0"/>
                                  </p:stCondLst>
                                  <p:childTnLst>
                                    <p:set>
                                      <p:cBhvr>
                                        <p:cTn id="194" dur="1" fill="hold">
                                          <p:stCondLst>
                                            <p:cond delay="0"/>
                                          </p:stCondLst>
                                        </p:cTn>
                                        <p:tgtEl>
                                          <p:spTgt spid="315457"/>
                                        </p:tgtEl>
                                        <p:attrNameLst>
                                          <p:attrName>style.visibility</p:attrName>
                                        </p:attrNameLst>
                                      </p:cBhvr>
                                      <p:to>
                                        <p:strVal val="visible"/>
                                      </p:to>
                                    </p:set>
                                    <p:animEffect transition="in" filter="wipe(up)">
                                      <p:cBhvr>
                                        <p:cTn id="195" dur="1000"/>
                                        <p:tgtEl>
                                          <p:spTgt spid="315457"/>
                                        </p:tgtEl>
                                      </p:cBhvr>
                                    </p:animEffect>
                                  </p:childTnLst>
                                </p:cTn>
                              </p:par>
                              <p:par>
                                <p:cTn id="196" presetID="22" presetClass="entr" presetSubtype="1" fill="hold" grpId="0" nodeType="withEffect">
                                  <p:stCondLst>
                                    <p:cond delay="0"/>
                                  </p:stCondLst>
                                  <p:childTnLst>
                                    <p:set>
                                      <p:cBhvr>
                                        <p:cTn id="197" dur="1" fill="hold">
                                          <p:stCondLst>
                                            <p:cond delay="0"/>
                                          </p:stCondLst>
                                        </p:cTn>
                                        <p:tgtEl>
                                          <p:spTgt spid="315458"/>
                                        </p:tgtEl>
                                        <p:attrNameLst>
                                          <p:attrName>style.visibility</p:attrName>
                                        </p:attrNameLst>
                                      </p:cBhvr>
                                      <p:to>
                                        <p:strVal val="visible"/>
                                      </p:to>
                                    </p:set>
                                    <p:animEffect transition="in" filter="wipe(up)">
                                      <p:cBhvr>
                                        <p:cTn id="198" dur="1000"/>
                                        <p:tgtEl>
                                          <p:spTgt spid="315458"/>
                                        </p:tgtEl>
                                      </p:cBhvr>
                                    </p:animEffect>
                                  </p:childTnLst>
                                </p:cTn>
                              </p:par>
                              <p:par>
                                <p:cTn id="199" presetID="22" presetClass="entr" presetSubtype="1" fill="hold" grpId="0" nodeType="withEffect">
                                  <p:stCondLst>
                                    <p:cond delay="0"/>
                                  </p:stCondLst>
                                  <p:childTnLst>
                                    <p:set>
                                      <p:cBhvr>
                                        <p:cTn id="200" dur="1" fill="hold">
                                          <p:stCondLst>
                                            <p:cond delay="0"/>
                                          </p:stCondLst>
                                        </p:cTn>
                                        <p:tgtEl>
                                          <p:spTgt spid="315427"/>
                                        </p:tgtEl>
                                        <p:attrNameLst>
                                          <p:attrName>style.visibility</p:attrName>
                                        </p:attrNameLst>
                                      </p:cBhvr>
                                      <p:to>
                                        <p:strVal val="visible"/>
                                      </p:to>
                                    </p:set>
                                    <p:animEffect transition="in" filter="wipe(up)">
                                      <p:cBhvr>
                                        <p:cTn id="201" dur="1000"/>
                                        <p:tgtEl>
                                          <p:spTgt spid="315427"/>
                                        </p:tgtEl>
                                      </p:cBhvr>
                                    </p:animEffect>
                                  </p:childTnLst>
                                </p:cTn>
                              </p:par>
                              <p:par>
                                <p:cTn id="202" presetID="22" presetClass="entr" presetSubtype="1" fill="hold" grpId="0" nodeType="withEffect">
                                  <p:stCondLst>
                                    <p:cond delay="0"/>
                                  </p:stCondLst>
                                  <p:childTnLst>
                                    <p:set>
                                      <p:cBhvr>
                                        <p:cTn id="203" dur="1" fill="hold">
                                          <p:stCondLst>
                                            <p:cond delay="0"/>
                                          </p:stCondLst>
                                        </p:cTn>
                                        <p:tgtEl>
                                          <p:spTgt spid="315459"/>
                                        </p:tgtEl>
                                        <p:attrNameLst>
                                          <p:attrName>style.visibility</p:attrName>
                                        </p:attrNameLst>
                                      </p:cBhvr>
                                      <p:to>
                                        <p:strVal val="visible"/>
                                      </p:to>
                                    </p:set>
                                    <p:animEffect transition="in" filter="wipe(up)">
                                      <p:cBhvr>
                                        <p:cTn id="204" dur="1000"/>
                                        <p:tgtEl>
                                          <p:spTgt spid="315459"/>
                                        </p:tgtEl>
                                      </p:cBhvr>
                                    </p:animEffect>
                                  </p:childTnLst>
                                </p:cTn>
                              </p:par>
                              <p:par>
                                <p:cTn id="205" presetID="22" presetClass="entr" presetSubtype="1" fill="hold" grpId="0" nodeType="withEffect">
                                  <p:stCondLst>
                                    <p:cond delay="0"/>
                                  </p:stCondLst>
                                  <p:childTnLst>
                                    <p:set>
                                      <p:cBhvr>
                                        <p:cTn id="206" dur="1" fill="hold">
                                          <p:stCondLst>
                                            <p:cond delay="0"/>
                                          </p:stCondLst>
                                        </p:cTn>
                                        <p:tgtEl>
                                          <p:spTgt spid="315448"/>
                                        </p:tgtEl>
                                        <p:attrNameLst>
                                          <p:attrName>style.visibility</p:attrName>
                                        </p:attrNameLst>
                                      </p:cBhvr>
                                      <p:to>
                                        <p:strVal val="visible"/>
                                      </p:to>
                                    </p:set>
                                    <p:animEffect transition="in" filter="wipe(up)">
                                      <p:cBhvr>
                                        <p:cTn id="207" dur="1000"/>
                                        <p:tgtEl>
                                          <p:spTgt spid="315448"/>
                                        </p:tgtEl>
                                      </p:cBhvr>
                                    </p:animEffect>
                                  </p:childTnLst>
                                </p:cTn>
                              </p:par>
                              <p:par>
                                <p:cTn id="208" presetID="22" presetClass="entr" presetSubtype="1" fill="hold" grpId="0" nodeType="withEffect">
                                  <p:stCondLst>
                                    <p:cond delay="0"/>
                                  </p:stCondLst>
                                  <p:childTnLst>
                                    <p:set>
                                      <p:cBhvr>
                                        <p:cTn id="209" dur="1" fill="hold">
                                          <p:stCondLst>
                                            <p:cond delay="0"/>
                                          </p:stCondLst>
                                        </p:cTn>
                                        <p:tgtEl>
                                          <p:spTgt spid="315433"/>
                                        </p:tgtEl>
                                        <p:attrNameLst>
                                          <p:attrName>style.visibility</p:attrName>
                                        </p:attrNameLst>
                                      </p:cBhvr>
                                      <p:to>
                                        <p:strVal val="visible"/>
                                      </p:to>
                                    </p:set>
                                    <p:animEffect transition="in" filter="wipe(up)">
                                      <p:cBhvr>
                                        <p:cTn id="210" dur="1000"/>
                                        <p:tgtEl>
                                          <p:spTgt spid="315433"/>
                                        </p:tgtEl>
                                      </p:cBhvr>
                                    </p:animEffect>
                                  </p:childTnLst>
                                </p:cTn>
                              </p:par>
                              <p:par>
                                <p:cTn id="211" presetID="22" presetClass="entr" presetSubtype="1" fill="hold" grpId="0" nodeType="withEffect">
                                  <p:stCondLst>
                                    <p:cond delay="0"/>
                                  </p:stCondLst>
                                  <p:childTnLst>
                                    <p:set>
                                      <p:cBhvr>
                                        <p:cTn id="212" dur="1" fill="hold">
                                          <p:stCondLst>
                                            <p:cond delay="0"/>
                                          </p:stCondLst>
                                        </p:cTn>
                                        <p:tgtEl>
                                          <p:spTgt spid="315447"/>
                                        </p:tgtEl>
                                        <p:attrNameLst>
                                          <p:attrName>style.visibility</p:attrName>
                                        </p:attrNameLst>
                                      </p:cBhvr>
                                      <p:to>
                                        <p:strVal val="visible"/>
                                      </p:to>
                                    </p:set>
                                    <p:animEffect transition="in" filter="wipe(up)">
                                      <p:cBhvr>
                                        <p:cTn id="213" dur="1000"/>
                                        <p:tgtEl>
                                          <p:spTgt spid="315447"/>
                                        </p:tgtEl>
                                      </p:cBhvr>
                                    </p:animEffect>
                                  </p:childTnLst>
                                </p:cTn>
                              </p:par>
                              <p:par>
                                <p:cTn id="214" presetID="22" presetClass="entr" presetSubtype="1" fill="hold" grpId="0" nodeType="withEffect">
                                  <p:stCondLst>
                                    <p:cond delay="0"/>
                                  </p:stCondLst>
                                  <p:childTnLst>
                                    <p:set>
                                      <p:cBhvr>
                                        <p:cTn id="215" dur="1" fill="hold">
                                          <p:stCondLst>
                                            <p:cond delay="0"/>
                                          </p:stCondLst>
                                        </p:cTn>
                                        <p:tgtEl>
                                          <p:spTgt spid="315416"/>
                                        </p:tgtEl>
                                        <p:attrNameLst>
                                          <p:attrName>style.visibility</p:attrName>
                                        </p:attrNameLst>
                                      </p:cBhvr>
                                      <p:to>
                                        <p:strVal val="visible"/>
                                      </p:to>
                                    </p:set>
                                    <p:animEffect transition="in" filter="wipe(up)">
                                      <p:cBhvr>
                                        <p:cTn id="216" dur="1000"/>
                                        <p:tgtEl>
                                          <p:spTgt spid="315416"/>
                                        </p:tgtEl>
                                      </p:cBhvr>
                                    </p:animEffect>
                                  </p:childTnLst>
                                </p:cTn>
                              </p:par>
                              <p:par>
                                <p:cTn id="217" presetID="22" presetClass="entr" presetSubtype="1" fill="hold" grpId="0" nodeType="withEffect">
                                  <p:stCondLst>
                                    <p:cond delay="0"/>
                                  </p:stCondLst>
                                  <p:childTnLst>
                                    <p:set>
                                      <p:cBhvr>
                                        <p:cTn id="218" dur="1" fill="hold">
                                          <p:stCondLst>
                                            <p:cond delay="0"/>
                                          </p:stCondLst>
                                        </p:cTn>
                                        <p:tgtEl>
                                          <p:spTgt spid="315417"/>
                                        </p:tgtEl>
                                        <p:attrNameLst>
                                          <p:attrName>style.visibility</p:attrName>
                                        </p:attrNameLst>
                                      </p:cBhvr>
                                      <p:to>
                                        <p:strVal val="visible"/>
                                      </p:to>
                                    </p:set>
                                    <p:animEffect transition="in" filter="wipe(up)">
                                      <p:cBhvr>
                                        <p:cTn id="219" dur="1000"/>
                                        <p:tgtEl>
                                          <p:spTgt spid="315417"/>
                                        </p:tgtEl>
                                      </p:cBhvr>
                                    </p:animEffect>
                                  </p:childTnLst>
                                </p:cTn>
                              </p:par>
                              <p:par>
                                <p:cTn id="220" presetID="22" presetClass="entr" presetSubtype="1" fill="hold" grpId="0" nodeType="withEffect">
                                  <p:stCondLst>
                                    <p:cond delay="0"/>
                                  </p:stCondLst>
                                  <p:childTnLst>
                                    <p:set>
                                      <p:cBhvr>
                                        <p:cTn id="221" dur="1" fill="hold">
                                          <p:stCondLst>
                                            <p:cond delay="0"/>
                                          </p:stCondLst>
                                        </p:cTn>
                                        <p:tgtEl>
                                          <p:spTgt spid="315460"/>
                                        </p:tgtEl>
                                        <p:attrNameLst>
                                          <p:attrName>style.visibility</p:attrName>
                                        </p:attrNameLst>
                                      </p:cBhvr>
                                      <p:to>
                                        <p:strVal val="visible"/>
                                      </p:to>
                                    </p:set>
                                    <p:animEffect transition="in" filter="wipe(up)">
                                      <p:cBhvr>
                                        <p:cTn id="222" dur="1000"/>
                                        <p:tgtEl>
                                          <p:spTgt spid="315460"/>
                                        </p:tgtEl>
                                      </p:cBhvr>
                                    </p:animEffect>
                                  </p:childTnLst>
                                </p:cTn>
                              </p:par>
                              <p:par>
                                <p:cTn id="223" presetID="22" presetClass="entr" presetSubtype="1" fill="hold" grpId="0" nodeType="withEffect">
                                  <p:stCondLst>
                                    <p:cond delay="0"/>
                                  </p:stCondLst>
                                  <p:childTnLst>
                                    <p:set>
                                      <p:cBhvr>
                                        <p:cTn id="224" dur="1" fill="hold">
                                          <p:stCondLst>
                                            <p:cond delay="0"/>
                                          </p:stCondLst>
                                        </p:cTn>
                                        <p:tgtEl>
                                          <p:spTgt spid="315461"/>
                                        </p:tgtEl>
                                        <p:attrNameLst>
                                          <p:attrName>style.visibility</p:attrName>
                                        </p:attrNameLst>
                                      </p:cBhvr>
                                      <p:to>
                                        <p:strVal val="visible"/>
                                      </p:to>
                                    </p:set>
                                    <p:animEffect transition="in" filter="wipe(up)">
                                      <p:cBhvr>
                                        <p:cTn id="225" dur="1000"/>
                                        <p:tgtEl>
                                          <p:spTgt spid="315461"/>
                                        </p:tgtEl>
                                      </p:cBhvr>
                                    </p:animEffect>
                                  </p:childTnLst>
                                </p:cTn>
                              </p:par>
                              <p:par>
                                <p:cTn id="226" presetID="22" presetClass="entr" presetSubtype="1" fill="hold" grpId="0" nodeType="withEffect">
                                  <p:stCondLst>
                                    <p:cond delay="0"/>
                                  </p:stCondLst>
                                  <p:childTnLst>
                                    <p:set>
                                      <p:cBhvr>
                                        <p:cTn id="227" dur="1" fill="hold">
                                          <p:stCondLst>
                                            <p:cond delay="0"/>
                                          </p:stCondLst>
                                        </p:cTn>
                                        <p:tgtEl>
                                          <p:spTgt spid="315466"/>
                                        </p:tgtEl>
                                        <p:attrNameLst>
                                          <p:attrName>style.visibility</p:attrName>
                                        </p:attrNameLst>
                                      </p:cBhvr>
                                      <p:to>
                                        <p:strVal val="visible"/>
                                      </p:to>
                                    </p:set>
                                    <p:animEffect transition="in" filter="wipe(up)">
                                      <p:cBhvr>
                                        <p:cTn id="228" dur="1000"/>
                                        <p:tgtEl>
                                          <p:spTgt spid="315466"/>
                                        </p:tgtEl>
                                      </p:cBhvr>
                                    </p:animEffect>
                                  </p:childTnLst>
                                </p:cTn>
                              </p:par>
                              <p:par>
                                <p:cTn id="229" presetID="22" presetClass="entr" presetSubtype="1" fill="hold" grpId="0" nodeType="withEffect">
                                  <p:stCondLst>
                                    <p:cond delay="0"/>
                                  </p:stCondLst>
                                  <p:childTnLst>
                                    <p:set>
                                      <p:cBhvr>
                                        <p:cTn id="230" dur="1" fill="hold">
                                          <p:stCondLst>
                                            <p:cond delay="0"/>
                                          </p:stCondLst>
                                        </p:cTn>
                                        <p:tgtEl>
                                          <p:spTgt spid="315465"/>
                                        </p:tgtEl>
                                        <p:attrNameLst>
                                          <p:attrName>style.visibility</p:attrName>
                                        </p:attrNameLst>
                                      </p:cBhvr>
                                      <p:to>
                                        <p:strVal val="visible"/>
                                      </p:to>
                                    </p:set>
                                    <p:animEffect transition="in" filter="wipe(up)">
                                      <p:cBhvr>
                                        <p:cTn id="231" dur="1000"/>
                                        <p:tgtEl>
                                          <p:spTgt spid="315465"/>
                                        </p:tgtEl>
                                      </p:cBhvr>
                                    </p:animEffect>
                                  </p:childTnLst>
                                </p:cTn>
                              </p:par>
                              <p:par>
                                <p:cTn id="232" presetID="22" presetClass="entr" presetSubtype="1" fill="hold" grpId="0" nodeType="withEffect">
                                  <p:stCondLst>
                                    <p:cond delay="0"/>
                                  </p:stCondLst>
                                  <p:childTnLst>
                                    <p:set>
                                      <p:cBhvr>
                                        <p:cTn id="233" dur="1" fill="hold">
                                          <p:stCondLst>
                                            <p:cond delay="0"/>
                                          </p:stCondLst>
                                        </p:cTn>
                                        <p:tgtEl>
                                          <p:spTgt spid="315462"/>
                                        </p:tgtEl>
                                        <p:attrNameLst>
                                          <p:attrName>style.visibility</p:attrName>
                                        </p:attrNameLst>
                                      </p:cBhvr>
                                      <p:to>
                                        <p:strVal val="visible"/>
                                      </p:to>
                                    </p:set>
                                    <p:animEffect transition="in" filter="wipe(up)">
                                      <p:cBhvr>
                                        <p:cTn id="234" dur="1000"/>
                                        <p:tgtEl>
                                          <p:spTgt spid="315462"/>
                                        </p:tgtEl>
                                      </p:cBhvr>
                                    </p:animEffect>
                                  </p:childTnLst>
                                </p:cTn>
                              </p:par>
                              <p:par>
                                <p:cTn id="235" presetID="22" presetClass="entr" presetSubtype="1" fill="hold" grpId="0" nodeType="withEffect">
                                  <p:stCondLst>
                                    <p:cond delay="0"/>
                                  </p:stCondLst>
                                  <p:childTnLst>
                                    <p:set>
                                      <p:cBhvr>
                                        <p:cTn id="236" dur="1" fill="hold">
                                          <p:stCondLst>
                                            <p:cond delay="0"/>
                                          </p:stCondLst>
                                        </p:cTn>
                                        <p:tgtEl>
                                          <p:spTgt spid="315444"/>
                                        </p:tgtEl>
                                        <p:attrNameLst>
                                          <p:attrName>style.visibility</p:attrName>
                                        </p:attrNameLst>
                                      </p:cBhvr>
                                      <p:to>
                                        <p:strVal val="visible"/>
                                      </p:to>
                                    </p:set>
                                    <p:animEffect transition="in" filter="wipe(up)">
                                      <p:cBhvr>
                                        <p:cTn id="237" dur="1000"/>
                                        <p:tgtEl>
                                          <p:spTgt spid="315444"/>
                                        </p:tgtEl>
                                      </p:cBhvr>
                                    </p:animEffect>
                                  </p:childTnLst>
                                </p:cTn>
                              </p:par>
                              <p:par>
                                <p:cTn id="238" presetID="22" presetClass="entr" presetSubtype="1" fill="hold" grpId="0" nodeType="withEffect">
                                  <p:stCondLst>
                                    <p:cond delay="0"/>
                                  </p:stCondLst>
                                  <p:childTnLst>
                                    <p:set>
                                      <p:cBhvr>
                                        <p:cTn id="239" dur="1" fill="hold">
                                          <p:stCondLst>
                                            <p:cond delay="0"/>
                                          </p:stCondLst>
                                        </p:cTn>
                                        <p:tgtEl>
                                          <p:spTgt spid="315446"/>
                                        </p:tgtEl>
                                        <p:attrNameLst>
                                          <p:attrName>style.visibility</p:attrName>
                                        </p:attrNameLst>
                                      </p:cBhvr>
                                      <p:to>
                                        <p:strVal val="visible"/>
                                      </p:to>
                                    </p:set>
                                    <p:animEffect transition="in" filter="wipe(up)">
                                      <p:cBhvr>
                                        <p:cTn id="240" dur="1000"/>
                                        <p:tgtEl>
                                          <p:spTgt spid="315446"/>
                                        </p:tgtEl>
                                      </p:cBhvr>
                                    </p:animEffect>
                                  </p:childTnLst>
                                </p:cTn>
                              </p:par>
                              <p:par>
                                <p:cTn id="241" presetID="22" presetClass="entr" presetSubtype="1" fill="hold" grpId="0" nodeType="withEffect">
                                  <p:stCondLst>
                                    <p:cond delay="0"/>
                                  </p:stCondLst>
                                  <p:childTnLst>
                                    <p:set>
                                      <p:cBhvr>
                                        <p:cTn id="242" dur="1" fill="hold">
                                          <p:stCondLst>
                                            <p:cond delay="0"/>
                                          </p:stCondLst>
                                        </p:cTn>
                                        <p:tgtEl>
                                          <p:spTgt spid="315478"/>
                                        </p:tgtEl>
                                        <p:attrNameLst>
                                          <p:attrName>style.visibility</p:attrName>
                                        </p:attrNameLst>
                                      </p:cBhvr>
                                      <p:to>
                                        <p:strVal val="visible"/>
                                      </p:to>
                                    </p:set>
                                    <p:animEffect transition="in" filter="wipe(up)">
                                      <p:cBhvr>
                                        <p:cTn id="243" dur="1000"/>
                                        <p:tgtEl>
                                          <p:spTgt spid="315478"/>
                                        </p:tgtEl>
                                      </p:cBhvr>
                                    </p:animEffect>
                                  </p:childTnLst>
                                </p:cTn>
                              </p:par>
                              <p:par>
                                <p:cTn id="244" presetID="22" presetClass="entr" presetSubtype="1" fill="hold" grpId="0" nodeType="withEffect">
                                  <p:stCondLst>
                                    <p:cond delay="0"/>
                                  </p:stCondLst>
                                  <p:childTnLst>
                                    <p:set>
                                      <p:cBhvr>
                                        <p:cTn id="245" dur="1" fill="hold">
                                          <p:stCondLst>
                                            <p:cond delay="0"/>
                                          </p:stCondLst>
                                        </p:cTn>
                                        <p:tgtEl>
                                          <p:spTgt spid="315464"/>
                                        </p:tgtEl>
                                        <p:attrNameLst>
                                          <p:attrName>style.visibility</p:attrName>
                                        </p:attrNameLst>
                                      </p:cBhvr>
                                      <p:to>
                                        <p:strVal val="visible"/>
                                      </p:to>
                                    </p:set>
                                    <p:animEffect transition="in" filter="wipe(up)">
                                      <p:cBhvr>
                                        <p:cTn id="246" dur="1000"/>
                                        <p:tgtEl>
                                          <p:spTgt spid="315464"/>
                                        </p:tgtEl>
                                      </p:cBhvr>
                                    </p:animEffect>
                                  </p:childTnLst>
                                </p:cTn>
                              </p:par>
                              <p:par>
                                <p:cTn id="247" presetID="22" presetClass="entr" presetSubtype="1" fill="hold" grpId="0" nodeType="withEffect">
                                  <p:stCondLst>
                                    <p:cond delay="0"/>
                                  </p:stCondLst>
                                  <p:childTnLst>
                                    <p:set>
                                      <p:cBhvr>
                                        <p:cTn id="248" dur="1" fill="hold">
                                          <p:stCondLst>
                                            <p:cond delay="0"/>
                                          </p:stCondLst>
                                        </p:cTn>
                                        <p:tgtEl>
                                          <p:spTgt spid="315468"/>
                                        </p:tgtEl>
                                        <p:attrNameLst>
                                          <p:attrName>style.visibility</p:attrName>
                                        </p:attrNameLst>
                                      </p:cBhvr>
                                      <p:to>
                                        <p:strVal val="visible"/>
                                      </p:to>
                                    </p:set>
                                    <p:animEffect transition="in" filter="wipe(up)">
                                      <p:cBhvr>
                                        <p:cTn id="249" dur="1000"/>
                                        <p:tgtEl>
                                          <p:spTgt spid="315468"/>
                                        </p:tgtEl>
                                      </p:cBhvr>
                                    </p:animEffect>
                                  </p:childTnLst>
                                </p:cTn>
                              </p:par>
                              <p:par>
                                <p:cTn id="250" presetID="22" presetClass="entr" presetSubtype="1" fill="hold" grpId="0" nodeType="withEffect">
                                  <p:stCondLst>
                                    <p:cond delay="0"/>
                                  </p:stCondLst>
                                  <p:childTnLst>
                                    <p:set>
                                      <p:cBhvr>
                                        <p:cTn id="251" dur="1" fill="hold">
                                          <p:stCondLst>
                                            <p:cond delay="0"/>
                                          </p:stCondLst>
                                        </p:cTn>
                                        <p:tgtEl>
                                          <p:spTgt spid="315469"/>
                                        </p:tgtEl>
                                        <p:attrNameLst>
                                          <p:attrName>style.visibility</p:attrName>
                                        </p:attrNameLst>
                                      </p:cBhvr>
                                      <p:to>
                                        <p:strVal val="visible"/>
                                      </p:to>
                                    </p:set>
                                    <p:animEffect transition="in" filter="wipe(up)">
                                      <p:cBhvr>
                                        <p:cTn id="252" dur="1000"/>
                                        <p:tgtEl>
                                          <p:spTgt spid="315469"/>
                                        </p:tgtEl>
                                      </p:cBhvr>
                                    </p:animEffect>
                                  </p:childTnLst>
                                </p:cTn>
                              </p:par>
                              <p:par>
                                <p:cTn id="253" presetID="22" presetClass="entr" presetSubtype="1" fill="hold" grpId="0" nodeType="withEffect">
                                  <p:stCondLst>
                                    <p:cond delay="0"/>
                                  </p:stCondLst>
                                  <p:childTnLst>
                                    <p:set>
                                      <p:cBhvr>
                                        <p:cTn id="254" dur="1" fill="hold">
                                          <p:stCondLst>
                                            <p:cond delay="0"/>
                                          </p:stCondLst>
                                        </p:cTn>
                                        <p:tgtEl>
                                          <p:spTgt spid="315467"/>
                                        </p:tgtEl>
                                        <p:attrNameLst>
                                          <p:attrName>style.visibility</p:attrName>
                                        </p:attrNameLst>
                                      </p:cBhvr>
                                      <p:to>
                                        <p:strVal val="visible"/>
                                      </p:to>
                                    </p:set>
                                    <p:animEffect transition="in" filter="wipe(up)">
                                      <p:cBhvr>
                                        <p:cTn id="255" dur="1000"/>
                                        <p:tgtEl>
                                          <p:spTgt spid="315467"/>
                                        </p:tgtEl>
                                      </p:cBhvr>
                                    </p:animEffect>
                                  </p:childTnLst>
                                </p:cTn>
                              </p:par>
                              <p:par>
                                <p:cTn id="256" presetID="22" presetClass="entr" presetSubtype="1" fill="hold" grpId="0" nodeType="withEffect">
                                  <p:stCondLst>
                                    <p:cond delay="0"/>
                                  </p:stCondLst>
                                  <p:childTnLst>
                                    <p:set>
                                      <p:cBhvr>
                                        <p:cTn id="257" dur="1" fill="hold">
                                          <p:stCondLst>
                                            <p:cond delay="0"/>
                                          </p:stCondLst>
                                        </p:cTn>
                                        <p:tgtEl>
                                          <p:spTgt spid="315471"/>
                                        </p:tgtEl>
                                        <p:attrNameLst>
                                          <p:attrName>style.visibility</p:attrName>
                                        </p:attrNameLst>
                                      </p:cBhvr>
                                      <p:to>
                                        <p:strVal val="visible"/>
                                      </p:to>
                                    </p:set>
                                    <p:animEffect transition="in" filter="wipe(up)">
                                      <p:cBhvr>
                                        <p:cTn id="258" dur="1000"/>
                                        <p:tgtEl>
                                          <p:spTgt spid="315471"/>
                                        </p:tgtEl>
                                      </p:cBhvr>
                                    </p:animEffect>
                                  </p:childTnLst>
                                </p:cTn>
                              </p:par>
                              <p:par>
                                <p:cTn id="259" presetID="22" presetClass="entr" presetSubtype="1" fill="hold" grpId="0" nodeType="withEffect">
                                  <p:stCondLst>
                                    <p:cond delay="0"/>
                                  </p:stCondLst>
                                  <p:childTnLst>
                                    <p:set>
                                      <p:cBhvr>
                                        <p:cTn id="260" dur="1" fill="hold">
                                          <p:stCondLst>
                                            <p:cond delay="0"/>
                                          </p:stCondLst>
                                        </p:cTn>
                                        <p:tgtEl>
                                          <p:spTgt spid="315470"/>
                                        </p:tgtEl>
                                        <p:attrNameLst>
                                          <p:attrName>style.visibility</p:attrName>
                                        </p:attrNameLst>
                                      </p:cBhvr>
                                      <p:to>
                                        <p:strVal val="visible"/>
                                      </p:to>
                                    </p:set>
                                    <p:animEffect transition="in" filter="wipe(up)">
                                      <p:cBhvr>
                                        <p:cTn id="261" dur="1000"/>
                                        <p:tgtEl>
                                          <p:spTgt spid="315470"/>
                                        </p:tgtEl>
                                      </p:cBhvr>
                                    </p:animEffect>
                                  </p:childTnLst>
                                </p:cTn>
                              </p:par>
                              <p:par>
                                <p:cTn id="262" presetID="22" presetClass="entr" presetSubtype="1" fill="hold" grpId="0" nodeType="withEffect">
                                  <p:stCondLst>
                                    <p:cond delay="0"/>
                                  </p:stCondLst>
                                  <p:childTnLst>
                                    <p:set>
                                      <p:cBhvr>
                                        <p:cTn id="263" dur="1" fill="hold">
                                          <p:stCondLst>
                                            <p:cond delay="0"/>
                                          </p:stCondLst>
                                        </p:cTn>
                                        <p:tgtEl>
                                          <p:spTgt spid="315488"/>
                                        </p:tgtEl>
                                        <p:attrNameLst>
                                          <p:attrName>style.visibility</p:attrName>
                                        </p:attrNameLst>
                                      </p:cBhvr>
                                      <p:to>
                                        <p:strVal val="visible"/>
                                      </p:to>
                                    </p:set>
                                    <p:animEffect transition="in" filter="wipe(up)">
                                      <p:cBhvr>
                                        <p:cTn id="264" dur="1000"/>
                                        <p:tgtEl>
                                          <p:spTgt spid="315488"/>
                                        </p:tgtEl>
                                      </p:cBhvr>
                                    </p:animEffect>
                                  </p:childTnLst>
                                </p:cTn>
                              </p:par>
                              <p:par>
                                <p:cTn id="265" presetID="22" presetClass="entr" presetSubtype="1" fill="hold" grpId="0" nodeType="withEffect">
                                  <p:stCondLst>
                                    <p:cond delay="0"/>
                                  </p:stCondLst>
                                  <p:childTnLst>
                                    <p:set>
                                      <p:cBhvr>
                                        <p:cTn id="266" dur="1" fill="hold">
                                          <p:stCondLst>
                                            <p:cond delay="0"/>
                                          </p:stCondLst>
                                        </p:cTn>
                                        <p:tgtEl>
                                          <p:spTgt spid="315409"/>
                                        </p:tgtEl>
                                        <p:attrNameLst>
                                          <p:attrName>style.visibility</p:attrName>
                                        </p:attrNameLst>
                                      </p:cBhvr>
                                      <p:to>
                                        <p:strVal val="visible"/>
                                      </p:to>
                                    </p:set>
                                    <p:animEffect transition="in" filter="wipe(up)">
                                      <p:cBhvr>
                                        <p:cTn id="267" dur="1000"/>
                                        <p:tgtEl>
                                          <p:spTgt spid="315409"/>
                                        </p:tgtEl>
                                      </p:cBhvr>
                                    </p:animEffect>
                                  </p:childTnLst>
                                </p:cTn>
                              </p:par>
                              <p:par>
                                <p:cTn id="268" presetID="22" presetClass="entr" presetSubtype="1" fill="hold" grpId="0" nodeType="withEffect">
                                  <p:stCondLst>
                                    <p:cond delay="0"/>
                                  </p:stCondLst>
                                  <p:childTnLst>
                                    <p:set>
                                      <p:cBhvr>
                                        <p:cTn id="269" dur="1" fill="hold">
                                          <p:stCondLst>
                                            <p:cond delay="0"/>
                                          </p:stCondLst>
                                        </p:cTn>
                                        <p:tgtEl>
                                          <p:spTgt spid="315518"/>
                                        </p:tgtEl>
                                        <p:attrNameLst>
                                          <p:attrName>style.visibility</p:attrName>
                                        </p:attrNameLst>
                                      </p:cBhvr>
                                      <p:to>
                                        <p:strVal val="visible"/>
                                      </p:to>
                                    </p:set>
                                    <p:animEffect transition="in" filter="wipe(up)">
                                      <p:cBhvr>
                                        <p:cTn id="270" dur="1000"/>
                                        <p:tgtEl>
                                          <p:spTgt spid="315518"/>
                                        </p:tgtEl>
                                      </p:cBhvr>
                                    </p:animEffect>
                                  </p:childTnLst>
                                </p:cTn>
                              </p:par>
                              <p:par>
                                <p:cTn id="271" presetID="22" presetClass="entr" presetSubtype="1" fill="hold" grpId="0" nodeType="withEffect">
                                  <p:stCondLst>
                                    <p:cond delay="0"/>
                                  </p:stCondLst>
                                  <p:childTnLst>
                                    <p:set>
                                      <p:cBhvr>
                                        <p:cTn id="272" dur="1" fill="hold">
                                          <p:stCondLst>
                                            <p:cond delay="0"/>
                                          </p:stCondLst>
                                        </p:cTn>
                                        <p:tgtEl>
                                          <p:spTgt spid="315421"/>
                                        </p:tgtEl>
                                        <p:attrNameLst>
                                          <p:attrName>style.visibility</p:attrName>
                                        </p:attrNameLst>
                                      </p:cBhvr>
                                      <p:to>
                                        <p:strVal val="visible"/>
                                      </p:to>
                                    </p:set>
                                    <p:animEffect transition="in" filter="wipe(up)">
                                      <p:cBhvr>
                                        <p:cTn id="273" dur="1000"/>
                                        <p:tgtEl>
                                          <p:spTgt spid="315421"/>
                                        </p:tgtEl>
                                      </p:cBhvr>
                                    </p:animEffect>
                                  </p:childTnLst>
                                </p:cTn>
                              </p:par>
                              <p:par>
                                <p:cTn id="274" presetID="22" presetClass="entr" presetSubtype="1" fill="hold" grpId="0" nodeType="withEffect">
                                  <p:stCondLst>
                                    <p:cond delay="0"/>
                                  </p:stCondLst>
                                  <p:childTnLst>
                                    <p:set>
                                      <p:cBhvr>
                                        <p:cTn id="275" dur="1" fill="hold">
                                          <p:stCondLst>
                                            <p:cond delay="0"/>
                                          </p:stCondLst>
                                        </p:cTn>
                                        <p:tgtEl>
                                          <p:spTgt spid="315414"/>
                                        </p:tgtEl>
                                        <p:attrNameLst>
                                          <p:attrName>style.visibility</p:attrName>
                                        </p:attrNameLst>
                                      </p:cBhvr>
                                      <p:to>
                                        <p:strVal val="visible"/>
                                      </p:to>
                                    </p:set>
                                    <p:animEffect transition="in" filter="wipe(up)">
                                      <p:cBhvr>
                                        <p:cTn id="276" dur="1000"/>
                                        <p:tgtEl>
                                          <p:spTgt spid="315414"/>
                                        </p:tgtEl>
                                      </p:cBhvr>
                                    </p:animEffect>
                                  </p:childTnLst>
                                </p:cTn>
                              </p:par>
                              <p:par>
                                <p:cTn id="277" presetID="22" presetClass="entr" presetSubtype="1" fill="hold" grpId="0" nodeType="withEffect">
                                  <p:stCondLst>
                                    <p:cond delay="0"/>
                                  </p:stCondLst>
                                  <p:childTnLst>
                                    <p:set>
                                      <p:cBhvr>
                                        <p:cTn id="278" dur="1" fill="hold">
                                          <p:stCondLst>
                                            <p:cond delay="0"/>
                                          </p:stCondLst>
                                        </p:cTn>
                                        <p:tgtEl>
                                          <p:spTgt spid="315432"/>
                                        </p:tgtEl>
                                        <p:attrNameLst>
                                          <p:attrName>style.visibility</p:attrName>
                                        </p:attrNameLst>
                                      </p:cBhvr>
                                      <p:to>
                                        <p:strVal val="visible"/>
                                      </p:to>
                                    </p:set>
                                    <p:animEffect transition="in" filter="wipe(up)">
                                      <p:cBhvr>
                                        <p:cTn id="279" dur="1000"/>
                                        <p:tgtEl>
                                          <p:spTgt spid="315432"/>
                                        </p:tgtEl>
                                      </p:cBhvr>
                                    </p:animEffect>
                                  </p:childTnLst>
                                </p:cTn>
                              </p:par>
                              <p:par>
                                <p:cTn id="280" presetID="22" presetClass="entr" presetSubtype="1" fill="hold" grpId="0" nodeType="withEffect">
                                  <p:stCondLst>
                                    <p:cond delay="0"/>
                                  </p:stCondLst>
                                  <p:childTnLst>
                                    <p:set>
                                      <p:cBhvr>
                                        <p:cTn id="281" dur="1" fill="hold">
                                          <p:stCondLst>
                                            <p:cond delay="0"/>
                                          </p:stCondLst>
                                        </p:cTn>
                                        <p:tgtEl>
                                          <p:spTgt spid="315504"/>
                                        </p:tgtEl>
                                        <p:attrNameLst>
                                          <p:attrName>style.visibility</p:attrName>
                                        </p:attrNameLst>
                                      </p:cBhvr>
                                      <p:to>
                                        <p:strVal val="visible"/>
                                      </p:to>
                                    </p:set>
                                    <p:animEffect transition="in" filter="wipe(up)">
                                      <p:cBhvr>
                                        <p:cTn id="282" dur="1000"/>
                                        <p:tgtEl>
                                          <p:spTgt spid="315504"/>
                                        </p:tgtEl>
                                      </p:cBhvr>
                                    </p:animEffect>
                                  </p:childTnLst>
                                </p:cTn>
                              </p:par>
                              <p:par>
                                <p:cTn id="283" presetID="22" presetClass="entr" presetSubtype="1" fill="hold" grpId="0" nodeType="withEffect">
                                  <p:stCondLst>
                                    <p:cond delay="0"/>
                                  </p:stCondLst>
                                  <p:childTnLst>
                                    <p:set>
                                      <p:cBhvr>
                                        <p:cTn id="284" dur="1" fill="hold">
                                          <p:stCondLst>
                                            <p:cond delay="0"/>
                                          </p:stCondLst>
                                        </p:cTn>
                                        <p:tgtEl>
                                          <p:spTgt spid="315403"/>
                                        </p:tgtEl>
                                        <p:attrNameLst>
                                          <p:attrName>style.visibility</p:attrName>
                                        </p:attrNameLst>
                                      </p:cBhvr>
                                      <p:to>
                                        <p:strVal val="visible"/>
                                      </p:to>
                                    </p:set>
                                    <p:animEffect transition="in" filter="wipe(up)">
                                      <p:cBhvr>
                                        <p:cTn id="285" dur="1000"/>
                                        <p:tgtEl>
                                          <p:spTgt spid="315403"/>
                                        </p:tgtEl>
                                      </p:cBhvr>
                                    </p:animEffect>
                                  </p:childTnLst>
                                </p:cTn>
                              </p:par>
                              <p:par>
                                <p:cTn id="286" presetID="22" presetClass="entr" presetSubtype="1" fill="hold" grpId="0" nodeType="withEffect">
                                  <p:stCondLst>
                                    <p:cond delay="0"/>
                                  </p:stCondLst>
                                  <p:childTnLst>
                                    <p:set>
                                      <p:cBhvr>
                                        <p:cTn id="287" dur="1" fill="hold">
                                          <p:stCondLst>
                                            <p:cond delay="0"/>
                                          </p:stCondLst>
                                        </p:cTn>
                                        <p:tgtEl>
                                          <p:spTgt spid="315474"/>
                                        </p:tgtEl>
                                        <p:attrNameLst>
                                          <p:attrName>style.visibility</p:attrName>
                                        </p:attrNameLst>
                                      </p:cBhvr>
                                      <p:to>
                                        <p:strVal val="visible"/>
                                      </p:to>
                                    </p:set>
                                    <p:animEffect transition="in" filter="wipe(up)">
                                      <p:cBhvr>
                                        <p:cTn id="288" dur="1000"/>
                                        <p:tgtEl>
                                          <p:spTgt spid="315474"/>
                                        </p:tgtEl>
                                      </p:cBhvr>
                                    </p:animEffect>
                                  </p:childTnLst>
                                </p:cTn>
                              </p:par>
                              <p:par>
                                <p:cTn id="289" presetID="22" presetClass="entr" presetSubtype="1" fill="hold" grpId="0" nodeType="withEffect">
                                  <p:stCondLst>
                                    <p:cond delay="0"/>
                                  </p:stCondLst>
                                  <p:childTnLst>
                                    <p:set>
                                      <p:cBhvr>
                                        <p:cTn id="290" dur="1" fill="hold">
                                          <p:stCondLst>
                                            <p:cond delay="0"/>
                                          </p:stCondLst>
                                        </p:cTn>
                                        <p:tgtEl>
                                          <p:spTgt spid="315476"/>
                                        </p:tgtEl>
                                        <p:attrNameLst>
                                          <p:attrName>style.visibility</p:attrName>
                                        </p:attrNameLst>
                                      </p:cBhvr>
                                      <p:to>
                                        <p:strVal val="visible"/>
                                      </p:to>
                                    </p:set>
                                    <p:animEffect transition="in" filter="wipe(up)">
                                      <p:cBhvr>
                                        <p:cTn id="291" dur="1000"/>
                                        <p:tgtEl>
                                          <p:spTgt spid="315476"/>
                                        </p:tgtEl>
                                      </p:cBhvr>
                                    </p:animEffect>
                                  </p:childTnLst>
                                </p:cTn>
                              </p:par>
                              <p:par>
                                <p:cTn id="292" presetID="22" presetClass="entr" presetSubtype="1" fill="hold" grpId="0" nodeType="withEffect">
                                  <p:stCondLst>
                                    <p:cond delay="0"/>
                                  </p:stCondLst>
                                  <p:childTnLst>
                                    <p:set>
                                      <p:cBhvr>
                                        <p:cTn id="293" dur="1" fill="hold">
                                          <p:stCondLst>
                                            <p:cond delay="0"/>
                                          </p:stCondLst>
                                        </p:cTn>
                                        <p:tgtEl>
                                          <p:spTgt spid="315472"/>
                                        </p:tgtEl>
                                        <p:attrNameLst>
                                          <p:attrName>style.visibility</p:attrName>
                                        </p:attrNameLst>
                                      </p:cBhvr>
                                      <p:to>
                                        <p:strVal val="visible"/>
                                      </p:to>
                                    </p:set>
                                    <p:animEffect transition="in" filter="wipe(up)">
                                      <p:cBhvr>
                                        <p:cTn id="294" dur="1000"/>
                                        <p:tgtEl>
                                          <p:spTgt spid="315472"/>
                                        </p:tgtEl>
                                      </p:cBhvr>
                                    </p:animEffect>
                                  </p:childTnLst>
                                </p:cTn>
                              </p:par>
                              <p:par>
                                <p:cTn id="295" presetID="22" presetClass="entr" presetSubtype="1" fill="hold" grpId="0" nodeType="withEffect">
                                  <p:stCondLst>
                                    <p:cond delay="0"/>
                                  </p:stCondLst>
                                  <p:childTnLst>
                                    <p:set>
                                      <p:cBhvr>
                                        <p:cTn id="296" dur="1" fill="hold">
                                          <p:stCondLst>
                                            <p:cond delay="0"/>
                                          </p:stCondLst>
                                        </p:cTn>
                                        <p:tgtEl>
                                          <p:spTgt spid="315473"/>
                                        </p:tgtEl>
                                        <p:attrNameLst>
                                          <p:attrName>style.visibility</p:attrName>
                                        </p:attrNameLst>
                                      </p:cBhvr>
                                      <p:to>
                                        <p:strVal val="visible"/>
                                      </p:to>
                                    </p:set>
                                    <p:animEffect transition="in" filter="wipe(up)">
                                      <p:cBhvr>
                                        <p:cTn id="297" dur="1000"/>
                                        <p:tgtEl>
                                          <p:spTgt spid="315473"/>
                                        </p:tgtEl>
                                      </p:cBhvr>
                                    </p:animEffect>
                                  </p:childTnLst>
                                </p:cTn>
                              </p:par>
                              <p:par>
                                <p:cTn id="298" presetID="22" presetClass="entr" presetSubtype="1" fill="hold" grpId="0" nodeType="withEffect">
                                  <p:stCondLst>
                                    <p:cond delay="0"/>
                                  </p:stCondLst>
                                  <p:childTnLst>
                                    <p:set>
                                      <p:cBhvr>
                                        <p:cTn id="299" dur="1" fill="hold">
                                          <p:stCondLst>
                                            <p:cond delay="0"/>
                                          </p:stCondLst>
                                        </p:cTn>
                                        <p:tgtEl>
                                          <p:spTgt spid="315475"/>
                                        </p:tgtEl>
                                        <p:attrNameLst>
                                          <p:attrName>style.visibility</p:attrName>
                                        </p:attrNameLst>
                                      </p:cBhvr>
                                      <p:to>
                                        <p:strVal val="visible"/>
                                      </p:to>
                                    </p:set>
                                    <p:animEffect transition="in" filter="wipe(up)">
                                      <p:cBhvr>
                                        <p:cTn id="300" dur="1000"/>
                                        <p:tgtEl>
                                          <p:spTgt spid="315475"/>
                                        </p:tgtEl>
                                      </p:cBhvr>
                                    </p:animEffect>
                                  </p:childTnLst>
                                </p:cTn>
                              </p:par>
                              <p:par>
                                <p:cTn id="301" presetID="22" presetClass="entr" presetSubtype="1" fill="hold" grpId="0" nodeType="withEffect">
                                  <p:stCondLst>
                                    <p:cond delay="0"/>
                                  </p:stCondLst>
                                  <p:childTnLst>
                                    <p:set>
                                      <p:cBhvr>
                                        <p:cTn id="302" dur="1" fill="hold">
                                          <p:stCondLst>
                                            <p:cond delay="0"/>
                                          </p:stCondLst>
                                        </p:cTn>
                                        <p:tgtEl>
                                          <p:spTgt spid="315477"/>
                                        </p:tgtEl>
                                        <p:attrNameLst>
                                          <p:attrName>style.visibility</p:attrName>
                                        </p:attrNameLst>
                                      </p:cBhvr>
                                      <p:to>
                                        <p:strVal val="visible"/>
                                      </p:to>
                                    </p:set>
                                    <p:animEffect transition="in" filter="wipe(up)">
                                      <p:cBhvr>
                                        <p:cTn id="303" dur="1000"/>
                                        <p:tgtEl>
                                          <p:spTgt spid="315477"/>
                                        </p:tgtEl>
                                      </p:cBhvr>
                                    </p:animEffect>
                                  </p:childTnLst>
                                </p:cTn>
                              </p:par>
                              <p:par>
                                <p:cTn id="304" presetID="22" presetClass="entr" presetSubtype="1" fill="hold" grpId="0" nodeType="withEffect">
                                  <p:stCondLst>
                                    <p:cond delay="0"/>
                                  </p:stCondLst>
                                  <p:childTnLst>
                                    <p:set>
                                      <p:cBhvr>
                                        <p:cTn id="305" dur="1" fill="hold">
                                          <p:stCondLst>
                                            <p:cond delay="0"/>
                                          </p:stCondLst>
                                        </p:cTn>
                                        <p:tgtEl>
                                          <p:spTgt spid="315484"/>
                                        </p:tgtEl>
                                        <p:attrNameLst>
                                          <p:attrName>style.visibility</p:attrName>
                                        </p:attrNameLst>
                                      </p:cBhvr>
                                      <p:to>
                                        <p:strVal val="visible"/>
                                      </p:to>
                                    </p:set>
                                    <p:animEffect transition="in" filter="wipe(up)">
                                      <p:cBhvr>
                                        <p:cTn id="306" dur="1000"/>
                                        <p:tgtEl>
                                          <p:spTgt spid="315484"/>
                                        </p:tgtEl>
                                      </p:cBhvr>
                                    </p:animEffect>
                                  </p:childTnLst>
                                </p:cTn>
                              </p:par>
                              <p:par>
                                <p:cTn id="307" presetID="22" presetClass="entr" presetSubtype="1" fill="hold" grpId="0" nodeType="withEffect">
                                  <p:stCondLst>
                                    <p:cond delay="0"/>
                                  </p:stCondLst>
                                  <p:childTnLst>
                                    <p:set>
                                      <p:cBhvr>
                                        <p:cTn id="308" dur="1" fill="hold">
                                          <p:stCondLst>
                                            <p:cond delay="0"/>
                                          </p:stCondLst>
                                        </p:cTn>
                                        <p:tgtEl>
                                          <p:spTgt spid="315483"/>
                                        </p:tgtEl>
                                        <p:attrNameLst>
                                          <p:attrName>style.visibility</p:attrName>
                                        </p:attrNameLst>
                                      </p:cBhvr>
                                      <p:to>
                                        <p:strVal val="visible"/>
                                      </p:to>
                                    </p:set>
                                    <p:animEffect transition="in" filter="wipe(up)">
                                      <p:cBhvr>
                                        <p:cTn id="309" dur="1000"/>
                                        <p:tgtEl>
                                          <p:spTgt spid="315483"/>
                                        </p:tgtEl>
                                      </p:cBhvr>
                                    </p:animEffect>
                                  </p:childTnLst>
                                </p:cTn>
                              </p:par>
                              <p:par>
                                <p:cTn id="310" presetID="22" presetClass="entr" presetSubtype="1" fill="hold" grpId="0" nodeType="withEffect">
                                  <p:stCondLst>
                                    <p:cond delay="0"/>
                                  </p:stCondLst>
                                  <p:childTnLst>
                                    <p:set>
                                      <p:cBhvr>
                                        <p:cTn id="311" dur="1" fill="hold">
                                          <p:stCondLst>
                                            <p:cond delay="0"/>
                                          </p:stCondLst>
                                        </p:cTn>
                                        <p:tgtEl>
                                          <p:spTgt spid="315479"/>
                                        </p:tgtEl>
                                        <p:attrNameLst>
                                          <p:attrName>style.visibility</p:attrName>
                                        </p:attrNameLst>
                                      </p:cBhvr>
                                      <p:to>
                                        <p:strVal val="visible"/>
                                      </p:to>
                                    </p:set>
                                    <p:animEffect transition="in" filter="wipe(up)">
                                      <p:cBhvr>
                                        <p:cTn id="312" dur="1000"/>
                                        <p:tgtEl>
                                          <p:spTgt spid="315479"/>
                                        </p:tgtEl>
                                      </p:cBhvr>
                                    </p:animEffect>
                                  </p:childTnLst>
                                </p:cTn>
                              </p:par>
                              <p:par>
                                <p:cTn id="313" presetID="22" presetClass="entr" presetSubtype="1" fill="hold" grpId="0" nodeType="withEffect">
                                  <p:stCondLst>
                                    <p:cond delay="0"/>
                                  </p:stCondLst>
                                  <p:childTnLst>
                                    <p:set>
                                      <p:cBhvr>
                                        <p:cTn id="314" dur="1" fill="hold">
                                          <p:stCondLst>
                                            <p:cond delay="0"/>
                                          </p:stCondLst>
                                        </p:cTn>
                                        <p:tgtEl>
                                          <p:spTgt spid="315481"/>
                                        </p:tgtEl>
                                        <p:attrNameLst>
                                          <p:attrName>style.visibility</p:attrName>
                                        </p:attrNameLst>
                                      </p:cBhvr>
                                      <p:to>
                                        <p:strVal val="visible"/>
                                      </p:to>
                                    </p:set>
                                    <p:animEffect transition="in" filter="wipe(up)">
                                      <p:cBhvr>
                                        <p:cTn id="315" dur="1000"/>
                                        <p:tgtEl>
                                          <p:spTgt spid="315481"/>
                                        </p:tgtEl>
                                      </p:cBhvr>
                                    </p:animEffect>
                                  </p:childTnLst>
                                </p:cTn>
                              </p:par>
                              <p:par>
                                <p:cTn id="316" presetID="22" presetClass="entr" presetSubtype="1" fill="hold" grpId="0" nodeType="withEffect">
                                  <p:stCondLst>
                                    <p:cond delay="0"/>
                                  </p:stCondLst>
                                  <p:childTnLst>
                                    <p:set>
                                      <p:cBhvr>
                                        <p:cTn id="317" dur="1" fill="hold">
                                          <p:stCondLst>
                                            <p:cond delay="0"/>
                                          </p:stCondLst>
                                        </p:cTn>
                                        <p:tgtEl>
                                          <p:spTgt spid="315480"/>
                                        </p:tgtEl>
                                        <p:attrNameLst>
                                          <p:attrName>style.visibility</p:attrName>
                                        </p:attrNameLst>
                                      </p:cBhvr>
                                      <p:to>
                                        <p:strVal val="visible"/>
                                      </p:to>
                                    </p:set>
                                    <p:animEffect transition="in" filter="wipe(up)">
                                      <p:cBhvr>
                                        <p:cTn id="318" dur="1000"/>
                                        <p:tgtEl>
                                          <p:spTgt spid="315480"/>
                                        </p:tgtEl>
                                      </p:cBhvr>
                                    </p:animEffect>
                                  </p:childTnLst>
                                </p:cTn>
                              </p:par>
                              <p:par>
                                <p:cTn id="319" presetID="22" presetClass="entr" presetSubtype="1" fill="hold" grpId="0" nodeType="withEffect">
                                  <p:stCondLst>
                                    <p:cond delay="0"/>
                                  </p:stCondLst>
                                  <p:childTnLst>
                                    <p:set>
                                      <p:cBhvr>
                                        <p:cTn id="320" dur="1" fill="hold">
                                          <p:stCondLst>
                                            <p:cond delay="0"/>
                                          </p:stCondLst>
                                        </p:cTn>
                                        <p:tgtEl>
                                          <p:spTgt spid="315482"/>
                                        </p:tgtEl>
                                        <p:attrNameLst>
                                          <p:attrName>style.visibility</p:attrName>
                                        </p:attrNameLst>
                                      </p:cBhvr>
                                      <p:to>
                                        <p:strVal val="visible"/>
                                      </p:to>
                                    </p:set>
                                    <p:animEffect transition="in" filter="wipe(up)">
                                      <p:cBhvr>
                                        <p:cTn id="321" dur="1000"/>
                                        <p:tgtEl>
                                          <p:spTgt spid="315482"/>
                                        </p:tgtEl>
                                      </p:cBhvr>
                                    </p:animEffect>
                                  </p:childTnLst>
                                </p:cTn>
                              </p:par>
                              <p:par>
                                <p:cTn id="322" presetID="22" presetClass="entr" presetSubtype="1" fill="hold" grpId="0" nodeType="withEffect">
                                  <p:stCondLst>
                                    <p:cond delay="0"/>
                                  </p:stCondLst>
                                  <p:childTnLst>
                                    <p:set>
                                      <p:cBhvr>
                                        <p:cTn id="323" dur="1" fill="hold">
                                          <p:stCondLst>
                                            <p:cond delay="0"/>
                                          </p:stCondLst>
                                        </p:cTn>
                                        <p:tgtEl>
                                          <p:spTgt spid="315486"/>
                                        </p:tgtEl>
                                        <p:attrNameLst>
                                          <p:attrName>style.visibility</p:attrName>
                                        </p:attrNameLst>
                                      </p:cBhvr>
                                      <p:to>
                                        <p:strVal val="visible"/>
                                      </p:to>
                                    </p:set>
                                    <p:animEffect transition="in" filter="wipe(up)">
                                      <p:cBhvr>
                                        <p:cTn id="324" dur="1000"/>
                                        <p:tgtEl>
                                          <p:spTgt spid="315486"/>
                                        </p:tgtEl>
                                      </p:cBhvr>
                                    </p:animEffect>
                                  </p:childTnLst>
                                </p:cTn>
                              </p:par>
                              <p:par>
                                <p:cTn id="325" presetID="22" presetClass="entr" presetSubtype="1" fill="hold" grpId="0" nodeType="withEffect">
                                  <p:stCondLst>
                                    <p:cond delay="0"/>
                                  </p:stCondLst>
                                  <p:childTnLst>
                                    <p:set>
                                      <p:cBhvr>
                                        <p:cTn id="326" dur="1" fill="hold">
                                          <p:stCondLst>
                                            <p:cond delay="0"/>
                                          </p:stCondLst>
                                        </p:cTn>
                                        <p:tgtEl>
                                          <p:spTgt spid="315487"/>
                                        </p:tgtEl>
                                        <p:attrNameLst>
                                          <p:attrName>style.visibility</p:attrName>
                                        </p:attrNameLst>
                                      </p:cBhvr>
                                      <p:to>
                                        <p:strVal val="visible"/>
                                      </p:to>
                                    </p:set>
                                    <p:animEffect transition="in" filter="wipe(up)">
                                      <p:cBhvr>
                                        <p:cTn id="327" dur="1000"/>
                                        <p:tgtEl>
                                          <p:spTgt spid="315487"/>
                                        </p:tgtEl>
                                      </p:cBhvr>
                                    </p:animEffect>
                                  </p:childTnLst>
                                </p:cTn>
                              </p:par>
                              <p:par>
                                <p:cTn id="328" presetID="22" presetClass="entr" presetSubtype="1" fill="hold" grpId="0" nodeType="withEffect">
                                  <p:stCondLst>
                                    <p:cond delay="0"/>
                                  </p:stCondLst>
                                  <p:childTnLst>
                                    <p:set>
                                      <p:cBhvr>
                                        <p:cTn id="329" dur="1" fill="hold">
                                          <p:stCondLst>
                                            <p:cond delay="0"/>
                                          </p:stCondLst>
                                        </p:cTn>
                                        <p:tgtEl>
                                          <p:spTgt spid="315521"/>
                                        </p:tgtEl>
                                        <p:attrNameLst>
                                          <p:attrName>style.visibility</p:attrName>
                                        </p:attrNameLst>
                                      </p:cBhvr>
                                      <p:to>
                                        <p:strVal val="visible"/>
                                      </p:to>
                                    </p:set>
                                    <p:animEffect transition="in" filter="wipe(up)">
                                      <p:cBhvr>
                                        <p:cTn id="330" dur="1000"/>
                                        <p:tgtEl>
                                          <p:spTgt spid="315521"/>
                                        </p:tgtEl>
                                      </p:cBhvr>
                                    </p:animEffect>
                                  </p:childTnLst>
                                </p:cTn>
                              </p:par>
                              <p:par>
                                <p:cTn id="331" presetID="22" presetClass="entr" presetSubtype="1" fill="hold" grpId="0" nodeType="withEffect">
                                  <p:stCondLst>
                                    <p:cond delay="0"/>
                                  </p:stCondLst>
                                  <p:childTnLst>
                                    <p:set>
                                      <p:cBhvr>
                                        <p:cTn id="332" dur="1" fill="hold">
                                          <p:stCondLst>
                                            <p:cond delay="0"/>
                                          </p:stCondLst>
                                        </p:cTn>
                                        <p:tgtEl>
                                          <p:spTgt spid="315520"/>
                                        </p:tgtEl>
                                        <p:attrNameLst>
                                          <p:attrName>style.visibility</p:attrName>
                                        </p:attrNameLst>
                                      </p:cBhvr>
                                      <p:to>
                                        <p:strVal val="visible"/>
                                      </p:to>
                                    </p:set>
                                    <p:animEffect transition="in" filter="wipe(up)">
                                      <p:cBhvr>
                                        <p:cTn id="333" dur="1000"/>
                                        <p:tgtEl>
                                          <p:spTgt spid="315520"/>
                                        </p:tgtEl>
                                      </p:cBhvr>
                                    </p:animEffect>
                                  </p:childTnLst>
                                </p:cTn>
                              </p:par>
                              <p:par>
                                <p:cTn id="334" presetID="22" presetClass="entr" presetSubtype="1" fill="hold" grpId="0" nodeType="withEffect">
                                  <p:stCondLst>
                                    <p:cond delay="0"/>
                                  </p:stCondLst>
                                  <p:childTnLst>
                                    <p:set>
                                      <p:cBhvr>
                                        <p:cTn id="335" dur="1" fill="hold">
                                          <p:stCondLst>
                                            <p:cond delay="0"/>
                                          </p:stCondLst>
                                        </p:cTn>
                                        <p:tgtEl>
                                          <p:spTgt spid="315519"/>
                                        </p:tgtEl>
                                        <p:attrNameLst>
                                          <p:attrName>style.visibility</p:attrName>
                                        </p:attrNameLst>
                                      </p:cBhvr>
                                      <p:to>
                                        <p:strVal val="visible"/>
                                      </p:to>
                                    </p:set>
                                    <p:animEffect transition="in" filter="wipe(up)">
                                      <p:cBhvr>
                                        <p:cTn id="336" dur="1000"/>
                                        <p:tgtEl>
                                          <p:spTgt spid="315519"/>
                                        </p:tgtEl>
                                      </p:cBhvr>
                                    </p:animEffect>
                                  </p:childTnLst>
                                </p:cTn>
                              </p:par>
                              <p:par>
                                <p:cTn id="337" presetID="22" presetClass="entr" presetSubtype="1" fill="hold" grpId="0" nodeType="withEffect">
                                  <p:stCondLst>
                                    <p:cond delay="0"/>
                                  </p:stCondLst>
                                  <p:childTnLst>
                                    <p:set>
                                      <p:cBhvr>
                                        <p:cTn id="338" dur="1" fill="hold">
                                          <p:stCondLst>
                                            <p:cond delay="0"/>
                                          </p:stCondLst>
                                        </p:cTn>
                                        <p:tgtEl>
                                          <p:spTgt spid="315522"/>
                                        </p:tgtEl>
                                        <p:attrNameLst>
                                          <p:attrName>style.visibility</p:attrName>
                                        </p:attrNameLst>
                                      </p:cBhvr>
                                      <p:to>
                                        <p:strVal val="visible"/>
                                      </p:to>
                                    </p:set>
                                    <p:animEffect transition="in" filter="wipe(up)">
                                      <p:cBhvr>
                                        <p:cTn id="339" dur="1000"/>
                                        <p:tgtEl>
                                          <p:spTgt spid="315522"/>
                                        </p:tgtEl>
                                      </p:cBhvr>
                                    </p:animEffect>
                                  </p:childTnLst>
                                </p:cTn>
                              </p:par>
                              <p:par>
                                <p:cTn id="340" presetID="22" presetClass="entr" presetSubtype="1" fill="hold" grpId="0" nodeType="withEffect">
                                  <p:stCondLst>
                                    <p:cond delay="0"/>
                                  </p:stCondLst>
                                  <p:childTnLst>
                                    <p:set>
                                      <p:cBhvr>
                                        <p:cTn id="341" dur="1" fill="hold">
                                          <p:stCondLst>
                                            <p:cond delay="0"/>
                                          </p:stCondLst>
                                        </p:cTn>
                                        <p:tgtEl>
                                          <p:spTgt spid="315514"/>
                                        </p:tgtEl>
                                        <p:attrNameLst>
                                          <p:attrName>style.visibility</p:attrName>
                                        </p:attrNameLst>
                                      </p:cBhvr>
                                      <p:to>
                                        <p:strVal val="visible"/>
                                      </p:to>
                                    </p:set>
                                    <p:animEffect transition="in" filter="wipe(up)">
                                      <p:cBhvr>
                                        <p:cTn id="342" dur="1000"/>
                                        <p:tgtEl>
                                          <p:spTgt spid="315514"/>
                                        </p:tgtEl>
                                      </p:cBhvr>
                                    </p:animEffect>
                                  </p:childTnLst>
                                </p:cTn>
                              </p:par>
                              <p:par>
                                <p:cTn id="343" presetID="22" presetClass="entr" presetSubtype="1" fill="hold" grpId="0" nodeType="withEffect">
                                  <p:stCondLst>
                                    <p:cond delay="0"/>
                                  </p:stCondLst>
                                  <p:childTnLst>
                                    <p:set>
                                      <p:cBhvr>
                                        <p:cTn id="344" dur="1" fill="hold">
                                          <p:stCondLst>
                                            <p:cond delay="0"/>
                                          </p:stCondLst>
                                        </p:cTn>
                                        <p:tgtEl>
                                          <p:spTgt spid="315422"/>
                                        </p:tgtEl>
                                        <p:attrNameLst>
                                          <p:attrName>style.visibility</p:attrName>
                                        </p:attrNameLst>
                                      </p:cBhvr>
                                      <p:to>
                                        <p:strVal val="visible"/>
                                      </p:to>
                                    </p:set>
                                    <p:animEffect transition="in" filter="wipe(up)">
                                      <p:cBhvr>
                                        <p:cTn id="345" dur="1000"/>
                                        <p:tgtEl>
                                          <p:spTgt spid="315422"/>
                                        </p:tgtEl>
                                      </p:cBhvr>
                                    </p:animEffect>
                                  </p:childTnLst>
                                </p:cTn>
                              </p:par>
                              <p:par>
                                <p:cTn id="346" presetID="22" presetClass="entr" presetSubtype="1" fill="hold" grpId="0" nodeType="withEffect">
                                  <p:stCondLst>
                                    <p:cond delay="0"/>
                                  </p:stCondLst>
                                  <p:childTnLst>
                                    <p:set>
                                      <p:cBhvr>
                                        <p:cTn id="347" dur="1" fill="hold">
                                          <p:stCondLst>
                                            <p:cond delay="0"/>
                                          </p:stCondLst>
                                        </p:cTn>
                                        <p:tgtEl>
                                          <p:spTgt spid="315523"/>
                                        </p:tgtEl>
                                        <p:attrNameLst>
                                          <p:attrName>style.visibility</p:attrName>
                                        </p:attrNameLst>
                                      </p:cBhvr>
                                      <p:to>
                                        <p:strVal val="visible"/>
                                      </p:to>
                                    </p:set>
                                    <p:animEffect transition="in" filter="wipe(up)">
                                      <p:cBhvr>
                                        <p:cTn id="348" dur="1000"/>
                                        <p:tgtEl>
                                          <p:spTgt spid="315523"/>
                                        </p:tgtEl>
                                      </p:cBhvr>
                                    </p:animEffect>
                                  </p:childTnLst>
                                </p:cTn>
                              </p:par>
                              <p:par>
                                <p:cTn id="349" presetID="22" presetClass="entr" presetSubtype="1" fill="hold" grpId="0" nodeType="withEffect">
                                  <p:stCondLst>
                                    <p:cond delay="0"/>
                                  </p:stCondLst>
                                  <p:childTnLst>
                                    <p:set>
                                      <p:cBhvr>
                                        <p:cTn id="350" dur="1" fill="hold">
                                          <p:stCondLst>
                                            <p:cond delay="0"/>
                                          </p:stCondLst>
                                        </p:cTn>
                                        <p:tgtEl>
                                          <p:spTgt spid="315527"/>
                                        </p:tgtEl>
                                        <p:attrNameLst>
                                          <p:attrName>style.visibility</p:attrName>
                                        </p:attrNameLst>
                                      </p:cBhvr>
                                      <p:to>
                                        <p:strVal val="visible"/>
                                      </p:to>
                                    </p:set>
                                    <p:animEffect transition="in" filter="wipe(up)">
                                      <p:cBhvr>
                                        <p:cTn id="351" dur="1000"/>
                                        <p:tgtEl>
                                          <p:spTgt spid="315527"/>
                                        </p:tgtEl>
                                      </p:cBhvr>
                                    </p:animEffect>
                                  </p:childTnLst>
                                </p:cTn>
                              </p:par>
                              <p:par>
                                <p:cTn id="352" presetID="22" presetClass="entr" presetSubtype="1" fill="hold" grpId="0" nodeType="withEffect">
                                  <p:stCondLst>
                                    <p:cond delay="0"/>
                                  </p:stCondLst>
                                  <p:childTnLst>
                                    <p:set>
                                      <p:cBhvr>
                                        <p:cTn id="353" dur="1" fill="hold">
                                          <p:stCondLst>
                                            <p:cond delay="0"/>
                                          </p:stCondLst>
                                        </p:cTn>
                                        <p:tgtEl>
                                          <p:spTgt spid="315524"/>
                                        </p:tgtEl>
                                        <p:attrNameLst>
                                          <p:attrName>style.visibility</p:attrName>
                                        </p:attrNameLst>
                                      </p:cBhvr>
                                      <p:to>
                                        <p:strVal val="visible"/>
                                      </p:to>
                                    </p:set>
                                    <p:animEffect transition="in" filter="wipe(up)">
                                      <p:cBhvr>
                                        <p:cTn id="354" dur="1000"/>
                                        <p:tgtEl>
                                          <p:spTgt spid="315524"/>
                                        </p:tgtEl>
                                      </p:cBhvr>
                                    </p:animEffect>
                                  </p:childTnLst>
                                </p:cTn>
                              </p:par>
                              <p:par>
                                <p:cTn id="355" presetID="22" presetClass="entr" presetSubtype="1" fill="hold" grpId="0" nodeType="withEffect">
                                  <p:stCondLst>
                                    <p:cond delay="0"/>
                                  </p:stCondLst>
                                  <p:childTnLst>
                                    <p:set>
                                      <p:cBhvr>
                                        <p:cTn id="356" dur="1" fill="hold">
                                          <p:stCondLst>
                                            <p:cond delay="0"/>
                                          </p:stCondLst>
                                        </p:cTn>
                                        <p:tgtEl>
                                          <p:spTgt spid="315500"/>
                                        </p:tgtEl>
                                        <p:attrNameLst>
                                          <p:attrName>style.visibility</p:attrName>
                                        </p:attrNameLst>
                                      </p:cBhvr>
                                      <p:to>
                                        <p:strVal val="visible"/>
                                      </p:to>
                                    </p:set>
                                    <p:animEffect transition="in" filter="wipe(up)">
                                      <p:cBhvr>
                                        <p:cTn id="357" dur="1000"/>
                                        <p:tgtEl>
                                          <p:spTgt spid="315500"/>
                                        </p:tgtEl>
                                      </p:cBhvr>
                                    </p:animEffect>
                                  </p:childTnLst>
                                </p:cTn>
                              </p:par>
                              <p:par>
                                <p:cTn id="358" presetID="22" presetClass="entr" presetSubtype="1" fill="hold" grpId="0" nodeType="withEffect">
                                  <p:stCondLst>
                                    <p:cond delay="0"/>
                                  </p:stCondLst>
                                  <p:childTnLst>
                                    <p:set>
                                      <p:cBhvr>
                                        <p:cTn id="359" dur="1" fill="hold">
                                          <p:stCondLst>
                                            <p:cond delay="0"/>
                                          </p:stCondLst>
                                        </p:cTn>
                                        <p:tgtEl>
                                          <p:spTgt spid="315499"/>
                                        </p:tgtEl>
                                        <p:attrNameLst>
                                          <p:attrName>style.visibility</p:attrName>
                                        </p:attrNameLst>
                                      </p:cBhvr>
                                      <p:to>
                                        <p:strVal val="visible"/>
                                      </p:to>
                                    </p:set>
                                    <p:animEffect transition="in" filter="wipe(up)">
                                      <p:cBhvr>
                                        <p:cTn id="360" dur="1000"/>
                                        <p:tgtEl>
                                          <p:spTgt spid="315499"/>
                                        </p:tgtEl>
                                      </p:cBhvr>
                                    </p:animEffect>
                                  </p:childTnLst>
                                </p:cTn>
                              </p:par>
                              <p:par>
                                <p:cTn id="361" presetID="22" presetClass="entr" presetSubtype="1" fill="hold" grpId="0" nodeType="withEffect">
                                  <p:stCondLst>
                                    <p:cond delay="0"/>
                                  </p:stCondLst>
                                  <p:childTnLst>
                                    <p:set>
                                      <p:cBhvr>
                                        <p:cTn id="362" dur="1" fill="hold">
                                          <p:stCondLst>
                                            <p:cond delay="0"/>
                                          </p:stCondLst>
                                        </p:cTn>
                                        <p:tgtEl>
                                          <p:spTgt spid="315489"/>
                                        </p:tgtEl>
                                        <p:attrNameLst>
                                          <p:attrName>style.visibility</p:attrName>
                                        </p:attrNameLst>
                                      </p:cBhvr>
                                      <p:to>
                                        <p:strVal val="visible"/>
                                      </p:to>
                                    </p:set>
                                    <p:animEffect transition="in" filter="wipe(up)">
                                      <p:cBhvr>
                                        <p:cTn id="363" dur="1000"/>
                                        <p:tgtEl>
                                          <p:spTgt spid="315489"/>
                                        </p:tgtEl>
                                      </p:cBhvr>
                                    </p:animEffect>
                                  </p:childTnLst>
                                </p:cTn>
                              </p:par>
                              <p:par>
                                <p:cTn id="364" presetID="22" presetClass="entr" presetSubtype="1" fill="hold" grpId="0" nodeType="withEffect">
                                  <p:stCondLst>
                                    <p:cond delay="0"/>
                                  </p:stCondLst>
                                  <p:childTnLst>
                                    <p:set>
                                      <p:cBhvr>
                                        <p:cTn id="365" dur="1" fill="hold">
                                          <p:stCondLst>
                                            <p:cond delay="0"/>
                                          </p:stCondLst>
                                        </p:cTn>
                                        <p:tgtEl>
                                          <p:spTgt spid="315498"/>
                                        </p:tgtEl>
                                        <p:attrNameLst>
                                          <p:attrName>style.visibility</p:attrName>
                                        </p:attrNameLst>
                                      </p:cBhvr>
                                      <p:to>
                                        <p:strVal val="visible"/>
                                      </p:to>
                                    </p:set>
                                    <p:animEffect transition="in" filter="wipe(up)">
                                      <p:cBhvr>
                                        <p:cTn id="366" dur="1000"/>
                                        <p:tgtEl>
                                          <p:spTgt spid="315498"/>
                                        </p:tgtEl>
                                      </p:cBhvr>
                                    </p:animEffect>
                                  </p:childTnLst>
                                </p:cTn>
                              </p:par>
                              <p:par>
                                <p:cTn id="367" presetID="22" presetClass="entr" presetSubtype="1" fill="hold" grpId="0" nodeType="withEffect">
                                  <p:stCondLst>
                                    <p:cond delay="0"/>
                                  </p:stCondLst>
                                  <p:childTnLst>
                                    <p:set>
                                      <p:cBhvr>
                                        <p:cTn id="368" dur="1" fill="hold">
                                          <p:stCondLst>
                                            <p:cond delay="0"/>
                                          </p:stCondLst>
                                        </p:cTn>
                                        <p:tgtEl>
                                          <p:spTgt spid="315495"/>
                                        </p:tgtEl>
                                        <p:attrNameLst>
                                          <p:attrName>style.visibility</p:attrName>
                                        </p:attrNameLst>
                                      </p:cBhvr>
                                      <p:to>
                                        <p:strVal val="visible"/>
                                      </p:to>
                                    </p:set>
                                    <p:animEffect transition="in" filter="wipe(up)">
                                      <p:cBhvr>
                                        <p:cTn id="369" dur="1000"/>
                                        <p:tgtEl>
                                          <p:spTgt spid="315495"/>
                                        </p:tgtEl>
                                      </p:cBhvr>
                                    </p:animEffect>
                                  </p:childTnLst>
                                </p:cTn>
                              </p:par>
                              <p:par>
                                <p:cTn id="370" presetID="22" presetClass="entr" presetSubtype="1" fill="hold" grpId="0" nodeType="withEffect">
                                  <p:stCondLst>
                                    <p:cond delay="0"/>
                                  </p:stCondLst>
                                  <p:childTnLst>
                                    <p:set>
                                      <p:cBhvr>
                                        <p:cTn id="371" dur="1" fill="hold">
                                          <p:stCondLst>
                                            <p:cond delay="0"/>
                                          </p:stCondLst>
                                        </p:cTn>
                                        <p:tgtEl>
                                          <p:spTgt spid="315485"/>
                                        </p:tgtEl>
                                        <p:attrNameLst>
                                          <p:attrName>style.visibility</p:attrName>
                                        </p:attrNameLst>
                                      </p:cBhvr>
                                      <p:to>
                                        <p:strVal val="visible"/>
                                      </p:to>
                                    </p:set>
                                    <p:animEffect transition="in" filter="wipe(up)">
                                      <p:cBhvr>
                                        <p:cTn id="372" dur="1000"/>
                                        <p:tgtEl>
                                          <p:spTgt spid="315485"/>
                                        </p:tgtEl>
                                      </p:cBhvr>
                                    </p:animEffect>
                                  </p:childTnLst>
                                </p:cTn>
                              </p:par>
                              <p:par>
                                <p:cTn id="373" presetID="22" presetClass="entr" presetSubtype="1" fill="hold" grpId="0" nodeType="withEffect">
                                  <p:stCondLst>
                                    <p:cond delay="0"/>
                                  </p:stCondLst>
                                  <p:childTnLst>
                                    <p:set>
                                      <p:cBhvr>
                                        <p:cTn id="374" dur="1" fill="hold">
                                          <p:stCondLst>
                                            <p:cond delay="0"/>
                                          </p:stCondLst>
                                        </p:cTn>
                                        <p:tgtEl>
                                          <p:spTgt spid="315505"/>
                                        </p:tgtEl>
                                        <p:attrNameLst>
                                          <p:attrName>style.visibility</p:attrName>
                                        </p:attrNameLst>
                                      </p:cBhvr>
                                      <p:to>
                                        <p:strVal val="visible"/>
                                      </p:to>
                                    </p:set>
                                    <p:animEffect transition="in" filter="wipe(up)">
                                      <p:cBhvr>
                                        <p:cTn id="375" dur="1000"/>
                                        <p:tgtEl>
                                          <p:spTgt spid="315505"/>
                                        </p:tgtEl>
                                      </p:cBhvr>
                                    </p:animEffect>
                                  </p:childTnLst>
                                </p:cTn>
                              </p:par>
                              <p:par>
                                <p:cTn id="376" presetID="22" presetClass="entr" presetSubtype="1" fill="hold" grpId="0" nodeType="withEffect">
                                  <p:stCondLst>
                                    <p:cond delay="0"/>
                                  </p:stCondLst>
                                  <p:childTnLst>
                                    <p:set>
                                      <p:cBhvr>
                                        <p:cTn id="377" dur="1" fill="hold">
                                          <p:stCondLst>
                                            <p:cond delay="0"/>
                                          </p:stCondLst>
                                        </p:cTn>
                                        <p:tgtEl>
                                          <p:spTgt spid="315493"/>
                                        </p:tgtEl>
                                        <p:attrNameLst>
                                          <p:attrName>style.visibility</p:attrName>
                                        </p:attrNameLst>
                                      </p:cBhvr>
                                      <p:to>
                                        <p:strVal val="visible"/>
                                      </p:to>
                                    </p:set>
                                    <p:animEffect transition="in" filter="wipe(up)">
                                      <p:cBhvr>
                                        <p:cTn id="378" dur="1000"/>
                                        <p:tgtEl>
                                          <p:spTgt spid="315493"/>
                                        </p:tgtEl>
                                      </p:cBhvr>
                                    </p:animEffect>
                                  </p:childTnLst>
                                </p:cTn>
                              </p:par>
                              <p:par>
                                <p:cTn id="379" presetID="22" presetClass="entr" presetSubtype="1" fill="hold" grpId="0" nodeType="withEffect">
                                  <p:stCondLst>
                                    <p:cond delay="0"/>
                                  </p:stCondLst>
                                  <p:childTnLst>
                                    <p:set>
                                      <p:cBhvr>
                                        <p:cTn id="380" dur="1" fill="hold">
                                          <p:stCondLst>
                                            <p:cond delay="0"/>
                                          </p:stCondLst>
                                        </p:cTn>
                                        <p:tgtEl>
                                          <p:spTgt spid="315492"/>
                                        </p:tgtEl>
                                        <p:attrNameLst>
                                          <p:attrName>style.visibility</p:attrName>
                                        </p:attrNameLst>
                                      </p:cBhvr>
                                      <p:to>
                                        <p:strVal val="visible"/>
                                      </p:to>
                                    </p:set>
                                    <p:animEffect transition="in" filter="wipe(up)">
                                      <p:cBhvr>
                                        <p:cTn id="381" dur="1000"/>
                                        <p:tgtEl>
                                          <p:spTgt spid="315492"/>
                                        </p:tgtEl>
                                      </p:cBhvr>
                                    </p:animEffect>
                                  </p:childTnLst>
                                </p:cTn>
                              </p:par>
                              <p:par>
                                <p:cTn id="382" presetID="22" presetClass="entr" presetSubtype="1" fill="hold" grpId="0" nodeType="withEffect">
                                  <p:stCondLst>
                                    <p:cond delay="0"/>
                                  </p:stCondLst>
                                  <p:childTnLst>
                                    <p:set>
                                      <p:cBhvr>
                                        <p:cTn id="383" dur="1" fill="hold">
                                          <p:stCondLst>
                                            <p:cond delay="0"/>
                                          </p:stCondLst>
                                        </p:cTn>
                                        <p:tgtEl>
                                          <p:spTgt spid="315496"/>
                                        </p:tgtEl>
                                        <p:attrNameLst>
                                          <p:attrName>style.visibility</p:attrName>
                                        </p:attrNameLst>
                                      </p:cBhvr>
                                      <p:to>
                                        <p:strVal val="visible"/>
                                      </p:to>
                                    </p:set>
                                    <p:animEffect transition="in" filter="wipe(up)">
                                      <p:cBhvr>
                                        <p:cTn id="384" dur="1000"/>
                                        <p:tgtEl>
                                          <p:spTgt spid="315496"/>
                                        </p:tgtEl>
                                      </p:cBhvr>
                                    </p:animEffect>
                                  </p:childTnLst>
                                </p:cTn>
                              </p:par>
                              <p:par>
                                <p:cTn id="385" presetID="22" presetClass="entr" presetSubtype="1" fill="hold" grpId="0" nodeType="withEffect">
                                  <p:stCondLst>
                                    <p:cond delay="0"/>
                                  </p:stCondLst>
                                  <p:childTnLst>
                                    <p:set>
                                      <p:cBhvr>
                                        <p:cTn id="386" dur="1" fill="hold">
                                          <p:stCondLst>
                                            <p:cond delay="0"/>
                                          </p:stCondLst>
                                        </p:cTn>
                                        <p:tgtEl>
                                          <p:spTgt spid="315502"/>
                                        </p:tgtEl>
                                        <p:attrNameLst>
                                          <p:attrName>style.visibility</p:attrName>
                                        </p:attrNameLst>
                                      </p:cBhvr>
                                      <p:to>
                                        <p:strVal val="visible"/>
                                      </p:to>
                                    </p:set>
                                    <p:animEffect transition="in" filter="wipe(up)">
                                      <p:cBhvr>
                                        <p:cTn id="387" dur="1000"/>
                                        <p:tgtEl>
                                          <p:spTgt spid="315502"/>
                                        </p:tgtEl>
                                      </p:cBhvr>
                                    </p:animEffect>
                                  </p:childTnLst>
                                </p:cTn>
                              </p:par>
                              <p:par>
                                <p:cTn id="388" presetID="22" presetClass="entr" presetSubtype="1" fill="hold" grpId="0" nodeType="withEffect">
                                  <p:stCondLst>
                                    <p:cond delay="0"/>
                                  </p:stCondLst>
                                  <p:childTnLst>
                                    <p:set>
                                      <p:cBhvr>
                                        <p:cTn id="389" dur="1" fill="hold">
                                          <p:stCondLst>
                                            <p:cond delay="0"/>
                                          </p:stCondLst>
                                        </p:cTn>
                                        <p:tgtEl>
                                          <p:spTgt spid="315497"/>
                                        </p:tgtEl>
                                        <p:attrNameLst>
                                          <p:attrName>style.visibility</p:attrName>
                                        </p:attrNameLst>
                                      </p:cBhvr>
                                      <p:to>
                                        <p:strVal val="visible"/>
                                      </p:to>
                                    </p:set>
                                    <p:animEffect transition="in" filter="wipe(up)">
                                      <p:cBhvr>
                                        <p:cTn id="390" dur="1000"/>
                                        <p:tgtEl>
                                          <p:spTgt spid="315497"/>
                                        </p:tgtEl>
                                      </p:cBhvr>
                                    </p:animEffect>
                                  </p:childTnLst>
                                </p:cTn>
                              </p:par>
                              <p:par>
                                <p:cTn id="391" presetID="22" presetClass="entr" presetSubtype="1" fill="hold" grpId="0" nodeType="withEffect">
                                  <p:stCondLst>
                                    <p:cond delay="0"/>
                                  </p:stCondLst>
                                  <p:childTnLst>
                                    <p:set>
                                      <p:cBhvr>
                                        <p:cTn id="392" dur="1" fill="hold">
                                          <p:stCondLst>
                                            <p:cond delay="0"/>
                                          </p:stCondLst>
                                        </p:cTn>
                                        <p:tgtEl>
                                          <p:spTgt spid="315490"/>
                                        </p:tgtEl>
                                        <p:attrNameLst>
                                          <p:attrName>style.visibility</p:attrName>
                                        </p:attrNameLst>
                                      </p:cBhvr>
                                      <p:to>
                                        <p:strVal val="visible"/>
                                      </p:to>
                                    </p:set>
                                    <p:animEffect transition="in" filter="wipe(up)">
                                      <p:cBhvr>
                                        <p:cTn id="393" dur="1000"/>
                                        <p:tgtEl>
                                          <p:spTgt spid="315490"/>
                                        </p:tgtEl>
                                      </p:cBhvr>
                                    </p:animEffect>
                                  </p:childTnLst>
                                </p:cTn>
                              </p:par>
                              <p:par>
                                <p:cTn id="394" presetID="22" presetClass="entr" presetSubtype="1" fill="hold" grpId="0" nodeType="withEffect">
                                  <p:stCondLst>
                                    <p:cond delay="0"/>
                                  </p:stCondLst>
                                  <p:childTnLst>
                                    <p:set>
                                      <p:cBhvr>
                                        <p:cTn id="395" dur="1" fill="hold">
                                          <p:stCondLst>
                                            <p:cond delay="0"/>
                                          </p:stCondLst>
                                        </p:cTn>
                                        <p:tgtEl>
                                          <p:spTgt spid="315491"/>
                                        </p:tgtEl>
                                        <p:attrNameLst>
                                          <p:attrName>style.visibility</p:attrName>
                                        </p:attrNameLst>
                                      </p:cBhvr>
                                      <p:to>
                                        <p:strVal val="visible"/>
                                      </p:to>
                                    </p:set>
                                    <p:animEffect transition="in" filter="wipe(up)">
                                      <p:cBhvr>
                                        <p:cTn id="396" dur="1000"/>
                                        <p:tgtEl>
                                          <p:spTgt spid="315491"/>
                                        </p:tgtEl>
                                      </p:cBhvr>
                                    </p:animEffect>
                                  </p:childTnLst>
                                </p:cTn>
                              </p:par>
                              <p:par>
                                <p:cTn id="397" presetID="22" presetClass="entr" presetSubtype="1" fill="hold" grpId="0" nodeType="withEffect">
                                  <p:stCondLst>
                                    <p:cond delay="0"/>
                                  </p:stCondLst>
                                  <p:childTnLst>
                                    <p:set>
                                      <p:cBhvr>
                                        <p:cTn id="398" dur="1" fill="hold">
                                          <p:stCondLst>
                                            <p:cond delay="0"/>
                                          </p:stCondLst>
                                        </p:cTn>
                                        <p:tgtEl>
                                          <p:spTgt spid="315494"/>
                                        </p:tgtEl>
                                        <p:attrNameLst>
                                          <p:attrName>style.visibility</p:attrName>
                                        </p:attrNameLst>
                                      </p:cBhvr>
                                      <p:to>
                                        <p:strVal val="visible"/>
                                      </p:to>
                                    </p:set>
                                    <p:animEffect transition="in" filter="wipe(up)">
                                      <p:cBhvr>
                                        <p:cTn id="399" dur="1000"/>
                                        <p:tgtEl>
                                          <p:spTgt spid="315494"/>
                                        </p:tgtEl>
                                      </p:cBhvr>
                                    </p:animEffect>
                                  </p:childTnLst>
                                </p:cTn>
                              </p:par>
                              <p:par>
                                <p:cTn id="400" presetID="22" presetClass="entr" presetSubtype="1" fill="hold" grpId="0" nodeType="withEffect">
                                  <p:stCondLst>
                                    <p:cond delay="0"/>
                                  </p:stCondLst>
                                  <p:childTnLst>
                                    <p:set>
                                      <p:cBhvr>
                                        <p:cTn id="401" dur="1" fill="hold">
                                          <p:stCondLst>
                                            <p:cond delay="0"/>
                                          </p:stCondLst>
                                        </p:cTn>
                                        <p:tgtEl>
                                          <p:spTgt spid="315503"/>
                                        </p:tgtEl>
                                        <p:attrNameLst>
                                          <p:attrName>style.visibility</p:attrName>
                                        </p:attrNameLst>
                                      </p:cBhvr>
                                      <p:to>
                                        <p:strVal val="visible"/>
                                      </p:to>
                                    </p:set>
                                    <p:animEffect transition="in" filter="wipe(up)">
                                      <p:cBhvr>
                                        <p:cTn id="402" dur="1000"/>
                                        <p:tgtEl>
                                          <p:spTgt spid="315503"/>
                                        </p:tgtEl>
                                      </p:cBhvr>
                                    </p:animEffect>
                                  </p:childTnLst>
                                </p:cTn>
                              </p:par>
                              <p:par>
                                <p:cTn id="403" presetID="22" presetClass="entr" presetSubtype="1" fill="hold" grpId="0" nodeType="withEffect">
                                  <p:stCondLst>
                                    <p:cond delay="0"/>
                                  </p:stCondLst>
                                  <p:childTnLst>
                                    <p:set>
                                      <p:cBhvr>
                                        <p:cTn id="404" dur="1" fill="hold">
                                          <p:stCondLst>
                                            <p:cond delay="0"/>
                                          </p:stCondLst>
                                        </p:cTn>
                                        <p:tgtEl>
                                          <p:spTgt spid="315501"/>
                                        </p:tgtEl>
                                        <p:attrNameLst>
                                          <p:attrName>style.visibility</p:attrName>
                                        </p:attrNameLst>
                                      </p:cBhvr>
                                      <p:to>
                                        <p:strVal val="visible"/>
                                      </p:to>
                                    </p:set>
                                    <p:animEffect transition="in" filter="wipe(up)">
                                      <p:cBhvr>
                                        <p:cTn id="405" dur="1000"/>
                                        <p:tgtEl>
                                          <p:spTgt spid="315501"/>
                                        </p:tgtEl>
                                      </p:cBhvr>
                                    </p:animEffect>
                                  </p:childTnLst>
                                </p:cTn>
                              </p:par>
                              <p:par>
                                <p:cTn id="406" presetID="22" presetClass="entr" presetSubtype="1" fill="hold" grpId="0" nodeType="withEffect">
                                  <p:stCondLst>
                                    <p:cond delay="0"/>
                                  </p:stCondLst>
                                  <p:childTnLst>
                                    <p:set>
                                      <p:cBhvr>
                                        <p:cTn id="407" dur="1" fill="hold">
                                          <p:stCondLst>
                                            <p:cond delay="0"/>
                                          </p:stCondLst>
                                        </p:cTn>
                                        <p:tgtEl>
                                          <p:spTgt spid="315537"/>
                                        </p:tgtEl>
                                        <p:attrNameLst>
                                          <p:attrName>style.visibility</p:attrName>
                                        </p:attrNameLst>
                                      </p:cBhvr>
                                      <p:to>
                                        <p:strVal val="visible"/>
                                      </p:to>
                                    </p:set>
                                    <p:animEffect transition="in" filter="wipe(up)">
                                      <p:cBhvr>
                                        <p:cTn id="408" dur="1000"/>
                                        <p:tgtEl>
                                          <p:spTgt spid="315537"/>
                                        </p:tgtEl>
                                      </p:cBhvr>
                                    </p:animEffect>
                                  </p:childTnLst>
                                </p:cTn>
                              </p:par>
                              <p:par>
                                <p:cTn id="409" presetID="22" presetClass="entr" presetSubtype="1" fill="hold" grpId="0" nodeType="withEffect">
                                  <p:stCondLst>
                                    <p:cond delay="0"/>
                                  </p:stCondLst>
                                  <p:childTnLst>
                                    <p:set>
                                      <p:cBhvr>
                                        <p:cTn id="410" dur="1" fill="hold">
                                          <p:stCondLst>
                                            <p:cond delay="0"/>
                                          </p:stCondLst>
                                        </p:cTn>
                                        <p:tgtEl>
                                          <p:spTgt spid="315538"/>
                                        </p:tgtEl>
                                        <p:attrNameLst>
                                          <p:attrName>style.visibility</p:attrName>
                                        </p:attrNameLst>
                                      </p:cBhvr>
                                      <p:to>
                                        <p:strVal val="visible"/>
                                      </p:to>
                                    </p:set>
                                    <p:animEffect transition="in" filter="wipe(up)">
                                      <p:cBhvr>
                                        <p:cTn id="411" dur="1000"/>
                                        <p:tgtEl>
                                          <p:spTgt spid="315538"/>
                                        </p:tgtEl>
                                      </p:cBhvr>
                                    </p:animEffect>
                                  </p:childTnLst>
                                </p:cTn>
                              </p:par>
                              <p:par>
                                <p:cTn id="412" presetID="22" presetClass="entr" presetSubtype="1" fill="hold" grpId="0" nodeType="withEffect">
                                  <p:stCondLst>
                                    <p:cond delay="0"/>
                                  </p:stCondLst>
                                  <p:childTnLst>
                                    <p:set>
                                      <p:cBhvr>
                                        <p:cTn id="413" dur="1" fill="hold">
                                          <p:stCondLst>
                                            <p:cond delay="0"/>
                                          </p:stCondLst>
                                        </p:cTn>
                                        <p:tgtEl>
                                          <p:spTgt spid="315539"/>
                                        </p:tgtEl>
                                        <p:attrNameLst>
                                          <p:attrName>style.visibility</p:attrName>
                                        </p:attrNameLst>
                                      </p:cBhvr>
                                      <p:to>
                                        <p:strVal val="visible"/>
                                      </p:to>
                                    </p:set>
                                    <p:animEffect transition="in" filter="wipe(up)">
                                      <p:cBhvr>
                                        <p:cTn id="414" dur="1000"/>
                                        <p:tgtEl>
                                          <p:spTgt spid="315539"/>
                                        </p:tgtEl>
                                      </p:cBhvr>
                                    </p:animEffect>
                                  </p:childTnLst>
                                </p:cTn>
                              </p:par>
                              <p:par>
                                <p:cTn id="415" presetID="22" presetClass="entr" presetSubtype="1" fill="hold" grpId="0" nodeType="withEffect">
                                  <p:stCondLst>
                                    <p:cond delay="0"/>
                                  </p:stCondLst>
                                  <p:childTnLst>
                                    <p:set>
                                      <p:cBhvr>
                                        <p:cTn id="416" dur="1" fill="hold">
                                          <p:stCondLst>
                                            <p:cond delay="0"/>
                                          </p:stCondLst>
                                        </p:cTn>
                                        <p:tgtEl>
                                          <p:spTgt spid="315540"/>
                                        </p:tgtEl>
                                        <p:attrNameLst>
                                          <p:attrName>style.visibility</p:attrName>
                                        </p:attrNameLst>
                                      </p:cBhvr>
                                      <p:to>
                                        <p:strVal val="visible"/>
                                      </p:to>
                                    </p:set>
                                    <p:animEffect transition="in" filter="wipe(up)">
                                      <p:cBhvr>
                                        <p:cTn id="417" dur="1000"/>
                                        <p:tgtEl>
                                          <p:spTgt spid="315540"/>
                                        </p:tgtEl>
                                      </p:cBhvr>
                                    </p:animEffect>
                                  </p:childTnLst>
                                </p:cTn>
                              </p:par>
                              <p:par>
                                <p:cTn id="418" presetID="22" presetClass="entr" presetSubtype="1" fill="hold" grpId="0" nodeType="withEffect">
                                  <p:stCondLst>
                                    <p:cond delay="0"/>
                                  </p:stCondLst>
                                  <p:childTnLst>
                                    <p:set>
                                      <p:cBhvr>
                                        <p:cTn id="419" dur="1" fill="hold">
                                          <p:stCondLst>
                                            <p:cond delay="0"/>
                                          </p:stCondLst>
                                        </p:cTn>
                                        <p:tgtEl>
                                          <p:spTgt spid="315541"/>
                                        </p:tgtEl>
                                        <p:attrNameLst>
                                          <p:attrName>style.visibility</p:attrName>
                                        </p:attrNameLst>
                                      </p:cBhvr>
                                      <p:to>
                                        <p:strVal val="visible"/>
                                      </p:to>
                                    </p:set>
                                    <p:animEffect transition="in" filter="wipe(up)">
                                      <p:cBhvr>
                                        <p:cTn id="420" dur="1000"/>
                                        <p:tgtEl>
                                          <p:spTgt spid="315541"/>
                                        </p:tgtEl>
                                      </p:cBhvr>
                                    </p:animEffect>
                                  </p:childTnLst>
                                </p:cTn>
                              </p:par>
                              <p:par>
                                <p:cTn id="421" presetID="22" presetClass="entr" presetSubtype="1" fill="hold" grpId="0" nodeType="withEffect">
                                  <p:stCondLst>
                                    <p:cond delay="0"/>
                                  </p:stCondLst>
                                  <p:childTnLst>
                                    <p:set>
                                      <p:cBhvr>
                                        <p:cTn id="422" dur="1" fill="hold">
                                          <p:stCondLst>
                                            <p:cond delay="0"/>
                                          </p:stCondLst>
                                        </p:cTn>
                                        <p:tgtEl>
                                          <p:spTgt spid="315542"/>
                                        </p:tgtEl>
                                        <p:attrNameLst>
                                          <p:attrName>style.visibility</p:attrName>
                                        </p:attrNameLst>
                                      </p:cBhvr>
                                      <p:to>
                                        <p:strVal val="visible"/>
                                      </p:to>
                                    </p:set>
                                    <p:animEffect transition="in" filter="wipe(up)">
                                      <p:cBhvr>
                                        <p:cTn id="423" dur="1000"/>
                                        <p:tgtEl>
                                          <p:spTgt spid="315542"/>
                                        </p:tgtEl>
                                      </p:cBhvr>
                                    </p:animEffect>
                                  </p:childTnLst>
                                </p:cTn>
                              </p:par>
                              <p:par>
                                <p:cTn id="424" presetID="22" presetClass="entr" presetSubtype="1" fill="hold" grpId="0" nodeType="withEffect">
                                  <p:stCondLst>
                                    <p:cond delay="0"/>
                                  </p:stCondLst>
                                  <p:childTnLst>
                                    <p:set>
                                      <p:cBhvr>
                                        <p:cTn id="425" dur="1" fill="hold">
                                          <p:stCondLst>
                                            <p:cond delay="0"/>
                                          </p:stCondLst>
                                        </p:cTn>
                                        <p:tgtEl>
                                          <p:spTgt spid="315543"/>
                                        </p:tgtEl>
                                        <p:attrNameLst>
                                          <p:attrName>style.visibility</p:attrName>
                                        </p:attrNameLst>
                                      </p:cBhvr>
                                      <p:to>
                                        <p:strVal val="visible"/>
                                      </p:to>
                                    </p:set>
                                    <p:animEffect transition="in" filter="wipe(up)">
                                      <p:cBhvr>
                                        <p:cTn id="426" dur="1000"/>
                                        <p:tgtEl>
                                          <p:spTgt spid="315543"/>
                                        </p:tgtEl>
                                      </p:cBhvr>
                                    </p:animEffect>
                                  </p:childTnLst>
                                </p:cTn>
                              </p:par>
                              <p:par>
                                <p:cTn id="427" presetID="22" presetClass="entr" presetSubtype="1" fill="hold" grpId="0" nodeType="withEffect">
                                  <p:stCondLst>
                                    <p:cond delay="0"/>
                                  </p:stCondLst>
                                  <p:childTnLst>
                                    <p:set>
                                      <p:cBhvr>
                                        <p:cTn id="428" dur="1" fill="hold">
                                          <p:stCondLst>
                                            <p:cond delay="0"/>
                                          </p:stCondLst>
                                        </p:cTn>
                                        <p:tgtEl>
                                          <p:spTgt spid="315544"/>
                                        </p:tgtEl>
                                        <p:attrNameLst>
                                          <p:attrName>style.visibility</p:attrName>
                                        </p:attrNameLst>
                                      </p:cBhvr>
                                      <p:to>
                                        <p:strVal val="visible"/>
                                      </p:to>
                                    </p:set>
                                    <p:animEffect transition="in" filter="wipe(up)">
                                      <p:cBhvr>
                                        <p:cTn id="429" dur="1000"/>
                                        <p:tgtEl>
                                          <p:spTgt spid="315544"/>
                                        </p:tgtEl>
                                      </p:cBhvr>
                                    </p:animEffect>
                                  </p:childTnLst>
                                </p:cTn>
                              </p:par>
                              <p:par>
                                <p:cTn id="430" presetID="9" presetClass="entr" presetSubtype="0" fill="hold" grpId="0" nodeType="withEffect">
                                  <p:stCondLst>
                                    <p:cond delay="0"/>
                                  </p:stCondLst>
                                  <p:childTnLst>
                                    <p:set>
                                      <p:cBhvr>
                                        <p:cTn id="431" dur="1" fill="hold">
                                          <p:stCondLst>
                                            <p:cond delay="0"/>
                                          </p:stCondLst>
                                        </p:cTn>
                                        <p:tgtEl>
                                          <p:spTgt spid="315535"/>
                                        </p:tgtEl>
                                        <p:attrNameLst>
                                          <p:attrName>style.visibility</p:attrName>
                                        </p:attrNameLst>
                                      </p:cBhvr>
                                      <p:to>
                                        <p:strVal val="visible"/>
                                      </p:to>
                                    </p:set>
                                    <p:animEffect transition="in" filter="dissolve">
                                      <p:cBhvr>
                                        <p:cTn id="432" dur="500"/>
                                        <p:tgtEl>
                                          <p:spTgt spid="315535"/>
                                        </p:tgtEl>
                                      </p:cBhvr>
                                    </p:animEffect>
                                  </p:childTnLst>
                                </p:cTn>
                              </p:par>
                            </p:childTnLst>
                          </p:cTn>
                        </p:par>
                      </p:childTnLst>
                    </p:cTn>
                  </p:par>
                  <p:par>
                    <p:cTn id="433" fill="hold" nodeType="clickPar">
                      <p:stCondLst>
                        <p:cond delay="indefinite"/>
                      </p:stCondLst>
                      <p:childTnLst>
                        <p:par>
                          <p:cTn id="434" fill="hold" nodeType="withGroup">
                            <p:stCondLst>
                              <p:cond delay="0"/>
                            </p:stCondLst>
                            <p:childTnLst>
                              <p:par>
                                <p:cTn id="435" presetID="17" presetClass="entr" presetSubtype="10" fill="hold" grpId="0" nodeType="clickEffect">
                                  <p:stCondLst>
                                    <p:cond delay="0"/>
                                  </p:stCondLst>
                                  <p:childTnLst>
                                    <p:set>
                                      <p:cBhvr>
                                        <p:cTn id="436" dur="1" fill="hold">
                                          <p:stCondLst>
                                            <p:cond delay="0"/>
                                          </p:stCondLst>
                                        </p:cTn>
                                        <p:tgtEl>
                                          <p:spTgt spid="315549"/>
                                        </p:tgtEl>
                                        <p:attrNameLst>
                                          <p:attrName>style.visibility</p:attrName>
                                        </p:attrNameLst>
                                      </p:cBhvr>
                                      <p:to>
                                        <p:strVal val="visible"/>
                                      </p:to>
                                    </p:set>
                                    <p:anim calcmode="lin" valueType="num">
                                      <p:cBhvr>
                                        <p:cTn id="437" dur="500" fill="hold"/>
                                        <p:tgtEl>
                                          <p:spTgt spid="315549"/>
                                        </p:tgtEl>
                                        <p:attrNameLst>
                                          <p:attrName>ppt_w</p:attrName>
                                        </p:attrNameLst>
                                      </p:cBhvr>
                                      <p:tavLst>
                                        <p:tav tm="0">
                                          <p:val>
                                            <p:fltVal val="0"/>
                                          </p:val>
                                        </p:tav>
                                        <p:tav tm="100000">
                                          <p:val>
                                            <p:strVal val="#ppt_w"/>
                                          </p:val>
                                        </p:tav>
                                      </p:tavLst>
                                    </p:anim>
                                    <p:anim calcmode="lin" valueType="num">
                                      <p:cBhvr>
                                        <p:cTn id="438" dur="500" fill="hold"/>
                                        <p:tgtEl>
                                          <p:spTgt spid="315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02" grpId="0" animBg="1"/>
      <p:bldP spid="315403" grpId="0" animBg="1"/>
      <p:bldP spid="315404" grpId="0" animBg="1"/>
      <p:bldP spid="315405" grpId="0" animBg="1"/>
      <p:bldP spid="315406" grpId="0" animBg="1"/>
      <p:bldP spid="315407" grpId="0" animBg="1"/>
      <p:bldP spid="315408" grpId="0" animBg="1"/>
      <p:bldP spid="315409" grpId="0" animBg="1"/>
      <p:bldP spid="315410" grpId="0" animBg="1"/>
      <p:bldP spid="315411" grpId="0" animBg="1"/>
      <p:bldP spid="315412" grpId="0" animBg="1"/>
      <p:bldP spid="315413" grpId="0" animBg="1"/>
      <p:bldP spid="315414" grpId="0" animBg="1"/>
      <p:bldP spid="315415" grpId="0" animBg="1"/>
      <p:bldP spid="315416" grpId="0" animBg="1"/>
      <p:bldP spid="315417" grpId="0" animBg="1"/>
      <p:bldP spid="315418" grpId="0" animBg="1"/>
      <p:bldP spid="315419" grpId="0" animBg="1"/>
      <p:bldP spid="315420" grpId="0" animBg="1"/>
      <p:bldP spid="315421" grpId="0" animBg="1"/>
      <p:bldP spid="315422" grpId="0" animBg="1"/>
      <p:bldP spid="315423" grpId="0" animBg="1"/>
      <p:bldP spid="315424" grpId="0" animBg="1"/>
      <p:bldP spid="315425" grpId="0" animBg="1"/>
      <p:bldP spid="315426" grpId="0" animBg="1"/>
      <p:bldP spid="315427" grpId="0" animBg="1"/>
      <p:bldP spid="315428" grpId="0" animBg="1"/>
      <p:bldP spid="315429" grpId="0" animBg="1"/>
      <p:bldP spid="315430" grpId="0" animBg="1"/>
      <p:bldP spid="315431" grpId="0" animBg="1"/>
      <p:bldP spid="315432" grpId="0" animBg="1"/>
      <p:bldP spid="315433" grpId="0" animBg="1"/>
      <p:bldP spid="315434" grpId="0" animBg="1"/>
      <p:bldP spid="315435" grpId="0" animBg="1"/>
      <p:bldP spid="315436" grpId="0" animBg="1"/>
      <p:bldP spid="315437" grpId="0" animBg="1"/>
      <p:bldP spid="315438" grpId="0" animBg="1"/>
      <p:bldP spid="315439" grpId="0" animBg="1"/>
      <p:bldP spid="315440" grpId="0" animBg="1"/>
      <p:bldP spid="315441" grpId="0" animBg="1"/>
      <p:bldP spid="315442" grpId="0" animBg="1"/>
      <p:bldP spid="315443" grpId="0" animBg="1"/>
      <p:bldP spid="315444" grpId="0" animBg="1"/>
      <p:bldP spid="315445" grpId="0" animBg="1"/>
      <p:bldP spid="315446" grpId="0" animBg="1"/>
      <p:bldP spid="315447" grpId="0" animBg="1"/>
      <p:bldP spid="315448" grpId="0" animBg="1"/>
      <p:bldP spid="315449" grpId="0" animBg="1"/>
      <p:bldP spid="315450" grpId="0" animBg="1"/>
      <p:bldP spid="315451" grpId="0" animBg="1"/>
      <p:bldP spid="315452" grpId="0" animBg="1"/>
      <p:bldP spid="315453" grpId="0" animBg="1"/>
      <p:bldP spid="315454" grpId="0" animBg="1"/>
      <p:bldP spid="315455" grpId="0" animBg="1"/>
      <p:bldP spid="315456" grpId="0" animBg="1"/>
      <p:bldP spid="315457" grpId="0" animBg="1"/>
      <p:bldP spid="315458" grpId="0" animBg="1"/>
      <p:bldP spid="315459" grpId="0" animBg="1"/>
      <p:bldP spid="315460" grpId="0" animBg="1"/>
      <p:bldP spid="315461" grpId="0" animBg="1"/>
      <p:bldP spid="315462" grpId="0" animBg="1"/>
      <p:bldP spid="315463" grpId="0" animBg="1"/>
      <p:bldP spid="315464" grpId="0" animBg="1"/>
      <p:bldP spid="315465" grpId="0" animBg="1"/>
      <p:bldP spid="315466" grpId="0" animBg="1"/>
      <p:bldP spid="315467" grpId="0" animBg="1"/>
      <p:bldP spid="315468" grpId="0" animBg="1"/>
      <p:bldP spid="315469" grpId="0" animBg="1"/>
      <p:bldP spid="315470" grpId="0" animBg="1"/>
      <p:bldP spid="315471" grpId="0" animBg="1"/>
      <p:bldP spid="315472" grpId="0" animBg="1"/>
      <p:bldP spid="315473" grpId="0" animBg="1"/>
      <p:bldP spid="315474" grpId="0" animBg="1"/>
      <p:bldP spid="315475" grpId="0" animBg="1"/>
      <p:bldP spid="315476" grpId="0" animBg="1"/>
      <p:bldP spid="315477" grpId="0" animBg="1"/>
      <p:bldP spid="315478" grpId="0" animBg="1"/>
      <p:bldP spid="315479" grpId="0" animBg="1"/>
      <p:bldP spid="315480" grpId="0" animBg="1"/>
      <p:bldP spid="315481" grpId="0" animBg="1"/>
      <p:bldP spid="315482" grpId="0" animBg="1"/>
      <p:bldP spid="315483" grpId="0" animBg="1"/>
      <p:bldP spid="315484" grpId="0" animBg="1"/>
      <p:bldP spid="315485" grpId="0" animBg="1"/>
      <p:bldP spid="315486" grpId="0" animBg="1"/>
      <p:bldP spid="315487" grpId="0" animBg="1"/>
      <p:bldP spid="315488" grpId="0" animBg="1"/>
      <p:bldP spid="315489" grpId="0" animBg="1"/>
      <p:bldP spid="315490" grpId="0" animBg="1"/>
      <p:bldP spid="315491" grpId="0" animBg="1"/>
      <p:bldP spid="315492" grpId="0" animBg="1"/>
      <p:bldP spid="315493" grpId="0" animBg="1"/>
      <p:bldP spid="315494" grpId="0" animBg="1"/>
      <p:bldP spid="315495" grpId="0" animBg="1"/>
      <p:bldP spid="315496" grpId="0" animBg="1"/>
      <p:bldP spid="315497" grpId="0" animBg="1"/>
      <p:bldP spid="315498" grpId="0" animBg="1"/>
      <p:bldP spid="315499" grpId="0" animBg="1"/>
      <p:bldP spid="315500" grpId="0" animBg="1"/>
      <p:bldP spid="315501" grpId="0" animBg="1"/>
      <p:bldP spid="315502" grpId="0" animBg="1"/>
      <p:bldP spid="315503" grpId="0" animBg="1"/>
      <p:bldP spid="315504" grpId="0" animBg="1"/>
      <p:bldP spid="315505" grpId="0" animBg="1"/>
      <p:bldP spid="315506" grpId="0" animBg="1"/>
      <p:bldP spid="315507" grpId="0" animBg="1"/>
      <p:bldP spid="315508" grpId="0" animBg="1"/>
      <p:bldP spid="315509" grpId="0" animBg="1"/>
      <p:bldP spid="315510" grpId="0" animBg="1"/>
      <p:bldP spid="315511" grpId="0" animBg="1"/>
      <p:bldP spid="315512" grpId="0" animBg="1"/>
      <p:bldP spid="315513" grpId="0" animBg="1"/>
      <p:bldP spid="315514" grpId="0" animBg="1"/>
      <p:bldP spid="315515" grpId="0" animBg="1"/>
      <p:bldP spid="315516" grpId="0" animBg="1"/>
      <p:bldP spid="315517" grpId="0" animBg="1"/>
      <p:bldP spid="315518" grpId="0" animBg="1"/>
      <p:bldP spid="315519" grpId="0" animBg="1"/>
      <p:bldP spid="315520" grpId="0" animBg="1"/>
      <p:bldP spid="315521" grpId="0" animBg="1"/>
      <p:bldP spid="315522" grpId="0" animBg="1"/>
      <p:bldP spid="315523" grpId="0" animBg="1"/>
      <p:bldP spid="315524" grpId="0" animBg="1"/>
      <p:bldP spid="315525" grpId="0" animBg="1"/>
      <p:bldP spid="315526" grpId="0" animBg="1"/>
      <p:bldP spid="315527" grpId="0" animBg="1"/>
      <p:bldP spid="315528" grpId="0" animBg="1"/>
      <p:bldP spid="315529" grpId="0" animBg="1"/>
      <p:bldP spid="315535" grpId="0" animBg="1"/>
      <p:bldP spid="315396" grpId="0" animBg="1"/>
      <p:bldP spid="315537" grpId="0" animBg="1"/>
      <p:bldP spid="315538" grpId="0" animBg="1"/>
      <p:bldP spid="315539" grpId="0" animBg="1"/>
      <p:bldP spid="315540" grpId="0" animBg="1"/>
      <p:bldP spid="315541" grpId="0" animBg="1"/>
      <p:bldP spid="315542" grpId="0" animBg="1"/>
      <p:bldP spid="315543" grpId="0" animBg="1"/>
      <p:bldP spid="315544" grpId="0" animBg="1"/>
      <p:bldP spid="315548" grpId="0"/>
      <p:bldP spid="3155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1"/>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46083" name="Freeform 7"/>
          <p:cNvSpPr>
            <a:spLocks/>
          </p:cNvSpPr>
          <p:nvPr/>
        </p:nvSpPr>
        <p:spPr bwMode="auto">
          <a:xfrm>
            <a:off x="-69850" y="3852863"/>
            <a:ext cx="4321175" cy="3179762"/>
          </a:xfrm>
          <a:custGeom>
            <a:avLst/>
            <a:gdLst>
              <a:gd name="T0" fmla="*/ 3933825 w 2722"/>
              <a:gd name="T1" fmla="*/ 3027362 h 2003"/>
              <a:gd name="T2" fmla="*/ 2720975 w 2722"/>
              <a:gd name="T3" fmla="*/ 3051175 h 2003"/>
              <a:gd name="T4" fmla="*/ 1304925 w 2722"/>
              <a:gd name="T5" fmla="*/ 3073400 h 2003"/>
              <a:gd name="T6" fmla="*/ 184150 w 2722"/>
              <a:gd name="T7" fmla="*/ 3051175 h 2003"/>
              <a:gd name="T8" fmla="*/ 92075 w 2722"/>
              <a:gd name="T9" fmla="*/ 3027362 h 2003"/>
              <a:gd name="T10" fmla="*/ 115888 w 2722"/>
              <a:gd name="T11" fmla="*/ 2822575 h 2003"/>
              <a:gd name="T12" fmla="*/ 276225 w 2722"/>
              <a:gd name="T13" fmla="*/ 2570162 h 2003"/>
              <a:gd name="T14" fmla="*/ 320675 w 2722"/>
              <a:gd name="T15" fmla="*/ 2501900 h 2003"/>
              <a:gd name="T16" fmla="*/ 458788 w 2722"/>
              <a:gd name="T17" fmla="*/ 2411412 h 2003"/>
              <a:gd name="T18" fmla="*/ 549275 w 2722"/>
              <a:gd name="T19" fmla="*/ 2297112 h 2003"/>
              <a:gd name="T20" fmla="*/ 709613 w 2722"/>
              <a:gd name="T21" fmla="*/ 2112962 h 2003"/>
              <a:gd name="T22" fmla="*/ 801688 w 2722"/>
              <a:gd name="T23" fmla="*/ 1998662 h 2003"/>
              <a:gd name="T24" fmla="*/ 962025 w 2722"/>
              <a:gd name="T25" fmla="*/ 1725612 h 2003"/>
              <a:gd name="T26" fmla="*/ 1120775 w 2722"/>
              <a:gd name="T27" fmla="*/ 1725612 h 2003"/>
              <a:gd name="T28" fmla="*/ 1212850 w 2722"/>
              <a:gd name="T29" fmla="*/ 1587500 h 2003"/>
              <a:gd name="T30" fmla="*/ 1304925 w 2722"/>
              <a:gd name="T31" fmla="*/ 1382712 h 2003"/>
              <a:gd name="T32" fmla="*/ 1441450 w 2722"/>
              <a:gd name="T33" fmla="*/ 1176337 h 2003"/>
              <a:gd name="T34" fmla="*/ 1647825 w 2722"/>
              <a:gd name="T35" fmla="*/ 925512 h 2003"/>
              <a:gd name="T36" fmla="*/ 1738313 w 2722"/>
              <a:gd name="T37" fmla="*/ 787400 h 2003"/>
              <a:gd name="T38" fmla="*/ 1784350 w 2722"/>
              <a:gd name="T39" fmla="*/ 719137 h 2003"/>
              <a:gd name="T40" fmla="*/ 1898650 w 2722"/>
              <a:gd name="T41" fmla="*/ 444500 h 2003"/>
              <a:gd name="T42" fmla="*/ 1990725 w 2722"/>
              <a:gd name="T43" fmla="*/ 330200 h 2003"/>
              <a:gd name="T44" fmla="*/ 2081213 w 2722"/>
              <a:gd name="T45" fmla="*/ 215900 h 2003"/>
              <a:gd name="T46" fmla="*/ 2195513 w 2722"/>
              <a:gd name="T47" fmla="*/ 101600 h 2003"/>
              <a:gd name="T48" fmla="*/ 2309813 w 2722"/>
              <a:gd name="T49" fmla="*/ 11112 h 2003"/>
              <a:gd name="T50" fmla="*/ 2470150 w 2722"/>
              <a:gd name="T51" fmla="*/ 79375 h 2003"/>
              <a:gd name="T52" fmla="*/ 2492375 w 2722"/>
              <a:gd name="T53" fmla="*/ 147637 h 2003"/>
              <a:gd name="T54" fmla="*/ 2652713 w 2722"/>
              <a:gd name="T55" fmla="*/ 422275 h 2003"/>
              <a:gd name="T56" fmla="*/ 2720975 w 2722"/>
              <a:gd name="T57" fmla="*/ 490537 h 2003"/>
              <a:gd name="T58" fmla="*/ 2813050 w 2722"/>
              <a:gd name="T59" fmla="*/ 627062 h 2003"/>
              <a:gd name="T60" fmla="*/ 2927350 w 2722"/>
              <a:gd name="T61" fmla="*/ 1039812 h 2003"/>
              <a:gd name="T62" fmla="*/ 2995613 w 2722"/>
              <a:gd name="T63" fmla="*/ 1290637 h 2003"/>
              <a:gd name="T64" fmla="*/ 3201988 w 2722"/>
              <a:gd name="T65" fmla="*/ 1565275 h 2003"/>
              <a:gd name="T66" fmla="*/ 3316288 w 2722"/>
              <a:gd name="T67" fmla="*/ 1770062 h 2003"/>
              <a:gd name="T68" fmla="*/ 3362325 w 2722"/>
              <a:gd name="T69" fmla="*/ 1839912 h 2003"/>
              <a:gd name="T70" fmla="*/ 3681413 w 2722"/>
              <a:gd name="T71" fmla="*/ 2387600 h 2003"/>
              <a:gd name="T72" fmla="*/ 3863975 w 2722"/>
              <a:gd name="T73" fmla="*/ 2640012 h 2003"/>
              <a:gd name="T74" fmla="*/ 3978275 w 2722"/>
              <a:gd name="T75" fmla="*/ 2754312 h 2003"/>
              <a:gd name="T76" fmla="*/ 4092575 w 2722"/>
              <a:gd name="T77" fmla="*/ 2844800 h 2003"/>
              <a:gd name="T78" fmla="*/ 4252913 w 2722"/>
              <a:gd name="T79" fmla="*/ 3005137 h 2003"/>
              <a:gd name="T80" fmla="*/ 4321175 w 2722"/>
              <a:gd name="T81" fmla="*/ 3051175 h 2003"/>
              <a:gd name="T82" fmla="*/ 3659188 w 2722"/>
              <a:gd name="T83" fmla="*/ 3097212 h 2003"/>
              <a:gd name="T84" fmla="*/ 3133725 w 2722"/>
              <a:gd name="T85" fmla="*/ 3051175 h 2003"/>
              <a:gd name="T86" fmla="*/ 2965450 w 2722"/>
              <a:gd name="T87" fmla="*/ 3005137 h 200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22"/>
              <a:gd name="T133" fmla="*/ 0 h 2003"/>
              <a:gd name="T134" fmla="*/ 2722 w 2722"/>
              <a:gd name="T135" fmla="*/ 2003 h 200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22" h="2003">
                <a:moveTo>
                  <a:pt x="2478" y="1907"/>
                </a:moveTo>
                <a:cubicBezTo>
                  <a:pt x="2220" y="1937"/>
                  <a:pt x="1974" y="1933"/>
                  <a:pt x="1714" y="1922"/>
                </a:cubicBezTo>
                <a:cubicBezTo>
                  <a:pt x="1417" y="1951"/>
                  <a:pt x="1120" y="1910"/>
                  <a:pt x="822" y="1936"/>
                </a:cubicBezTo>
                <a:cubicBezTo>
                  <a:pt x="586" y="1917"/>
                  <a:pt x="353" y="1936"/>
                  <a:pt x="116" y="1922"/>
                </a:cubicBezTo>
                <a:cubicBezTo>
                  <a:pt x="97" y="1917"/>
                  <a:pt x="75" y="1918"/>
                  <a:pt x="58" y="1907"/>
                </a:cubicBezTo>
                <a:cubicBezTo>
                  <a:pt x="0" y="1868"/>
                  <a:pt x="48" y="1816"/>
                  <a:pt x="73" y="1778"/>
                </a:cubicBezTo>
                <a:cubicBezTo>
                  <a:pt x="102" y="1691"/>
                  <a:pt x="97" y="1670"/>
                  <a:pt x="174" y="1619"/>
                </a:cubicBezTo>
                <a:cubicBezTo>
                  <a:pt x="183" y="1605"/>
                  <a:pt x="189" y="1587"/>
                  <a:pt x="202" y="1576"/>
                </a:cubicBezTo>
                <a:cubicBezTo>
                  <a:pt x="228" y="1553"/>
                  <a:pt x="289" y="1519"/>
                  <a:pt x="289" y="1519"/>
                </a:cubicBezTo>
                <a:cubicBezTo>
                  <a:pt x="320" y="1420"/>
                  <a:pt x="277" y="1526"/>
                  <a:pt x="346" y="1447"/>
                </a:cubicBezTo>
                <a:cubicBezTo>
                  <a:pt x="466" y="1310"/>
                  <a:pt x="349" y="1397"/>
                  <a:pt x="447" y="1331"/>
                </a:cubicBezTo>
                <a:cubicBezTo>
                  <a:pt x="481" y="1233"/>
                  <a:pt x="434" y="1341"/>
                  <a:pt x="505" y="1259"/>
                </a:cubicBezTo>
                <a:cubicBezTo>
                  <a:pt x="547" y="1210"/>
                  <a:pt x="585" y="1148"/>
                  <a:pt x="606" y="1087"/>
                </a:cubicBezTo>
                <a:cubicBezTo>
                  <a:pt x="634" y="1094"/>
                  <a:pt x="678" y="1115"/>
                  <a:pt x="706" y="1087"/>
                </a:cubicBezTo>
                <a:cubicBezTo>
                  <a:pt x="731" y="1062"/>
                  <a:pt x="764" y="1000"/>
                  <a:pt x="764" y="1000"/>
                </a:cubicBezTo>
                <a:cubicBezTo>
                  <a:pt x="799" y="898"/>
                  <a:pt x="776" y="939"/>
                  <a:pt x="822" y="871"/>
                </a:cubicBezTo>
                <a:cubicBezTo>
                  <a:pt x="841" y="810"/>
                  <a:pt x="870" y="790"/>
                  <a:pt x="908" y="741"/>
                </a:cubicBezTo>
                <a:cubicBezTo>
                  <a:pt x="960" y="674"/>
                  <a:pt x="971" y="626"/>
                  <a:pt x="1038" y="583"/>
                </a:cubicBezTo>
                <a:cubicBezTo>
                  <a:pt x="1057" y="554"/>
                  <a:pt x="1076" y="525"/>
                  <a:pt x="1095" y="496"/>
                </a:cubicBezTo>
                <a:cubicBezTo>
                  <a:pt x="1105" y="482"/>
                  <a:pt x="1124" y="453"/>
                  <a:pt x="1124" y="453"/>
                </a:cubicBezTo>
                <a:cubicBezTo>
                  <a:pt x="1147" y="386"/>
                  <a:pt x="1158" y="337"/>
                  <a:pt x="1196" y="280"/>
                </a:cubicBezTo>
                <a:cubicBezTo>
                  <a:pt x="1231" y="173"/>
                  <a:pt x="1179" y="301"/>
                  <a:pt x="1254" y="208"/>
                </a:cubicBezTo>
                <a:cubicBezTo>
                  <a:pt x="1336" y="106"/>
                  <a:pt x="1184" y="222"/>
                  <a:pt x="1311" y="136"/>
                </a:cubicBezTo>
                <a:cubicBezTo>
                  <a:pt x="1388" y="21"/>
                  <a:pt x="1287" y="160"/>
                  <a:pt x="1383" y="64"/>
                </a:cubicBezTo>
                <a:cubicBezTo>
                  <a:pt x="1447" y="0"/>
                  <a:pt x="1372" y="34"/>
                  <a:pt x="1455" y="7"/>
                </a:cubicBezTo>
                <a:cubicBezTo>
                  <a:pt x="1490" y="16"/>
                  <a:pt x="1531" y="18"/>
                  <a:pt x="1556" y="50"/>
                </a:cubicBezTo>
                <a:cubicBezTo>
                  <a:pt x="1565" y="62"/>
                  <a:pt x="1563" y="80"/>
                  <a:pt x="1570" y="93"/>
                </a:cubicBezTo>
                <a:cubicBezTo>
                  <a:pt x="1592" y="138"/>
                  <a:pt x="1642" y="237"/>
                  <a:pt x="1671" y="266"/>
                </a:cubicBezTo>
                <a:cubicBezTo>
                  <a:pt x="1685" y="280"/>
                  <a:pt x="1702" y="293"/>
                  <a:pt x="1714" y="309"/>
                </a:cubicBezTo>
                <a:cubicBezTo>
                  <a:pt x="1735" y="336"/>
                  <a:pt x="1772" y="395"/>
                  <a:pt x="1772" y="395"/>
                </a:cubicBezTo>
                <a:cubicBezTo>
                  <a:pt x="1794" y="484"/>
                  <a:pt x="1815" y="568"/>
                  <a:pt x="1844" y="655"/>
                </a:cubicBezTo>
                <a:cubicBezTo>
                  <a:pt x="1860" y="703"/>
                  <a:pt x="1865" y="768"/>
                  <a:pt x="1887" y="813"/>
                </a:cubicBezTo>
                <a:cubicBezTo>
                  <a:pt x="1919" y="877"/>
                  <a:pt x="1967" y="936"/>
                  <a:pt x="2017" y="986"/>
                </a:cubicBezTo>
                <a:cubicBezTo>
                  <a:pt x="2042" y="1063"/>
                  <a:pt x="2022" y="1015"/>
                  <a:pt x="2089" y="1115"/>
                </a:cubicBezTo>
                <a:cubicBezTo>
                  <a:pt x="2099" y="1130"/>
                  <a:pt x="2118" y="1159"/>
                  <a:pt x="2118" y="1159"/>
                </a:cubicBezTo>
                <a:cubicBezTo>
                  <a:pt x="2160" y="1287"/>
                  <a:pt x="2223" y="1408"/>
                  <a:pt x="2319" y="1504"/>
                </a:cubicBezTo>
                <a:cubicBezTo>
                  <a:pt x="2343" y="1574"/>
                  <a:pt x="2374" y="1623"/>
                  <a:pt x="2434" y="1663"/>
                </a:cubicBezTo>
                <a:cubicBezTo>
                  <a:pt x="2511" y="1778"/>
                  <a:pt x="2410" y="1639"/>
                  <a:pt x="2506" y="1735"/>
                </a:cubicBezTo>
                <a:cubicBezTo>
                  <a:pt x="2570" y="1799"/>
                  <a:pt x="2495" y="1765"/>
                  <a:pt x="2578" y="1792"/>
                </a:cubicBezTo>
                <a:cubicBezTo>
                  <a:pt x="2604" y="1868"/>
                  <a:pt x="2580" y="1827"/>
                  <a:pt x="2679" y="1893"/>
                </a:cubicBezTo>
                <a:cubicBezTo>
                  <a:pt x="2693" y="1903"/>
                  <a:pt x="2722" y="1922"/>
                  <a:pt x="2722" y="1922"/>
                </a:cubicBezTo>
                <a:cubicBezTo>
                  <a:pt x="2602" y="2003"/>
                  <a:pt x="2441" y="1966"/>
                  <a:pt x="2305" y="1951"/>
                </a:cubicBezTo>
                <a:cubicBezTo>
                  <a:pt x="2199" y="1914"/>
                  <a:pt x="2086" y="1922"/>
                  <a:pt x="1974" y="1922"/>
                </a:cubicBezTo>
                <a:lnTo>
                  <a:pt x="1868" y="1893"/>
                </a:lnTo>
              </a:path>
            </a:pathLst>
          </a:custGeom>
          <a:gradFill rotWithShape="1">
            <a:gsLst>
              <a:gs pos="0">
                <a:srgbClr val="669900"/>
              </a:gs>
              <a:gs pos="100000">
                <a:srgbClr val="0A003A"/>
              </a:gs>
            </a:gsLst>
            <a:lin ang="5400000" scaled="1"/>
          </a:gradFill>
          <a:ln w="9525">
            <a:solidFill>
              <a:schemeClr val="tx1"/>
            </a:solidFill>
            <a:round/>
            <a:headEnd/>
            <a:tailEnd/>
          </a:ln>
        </p:spPr>
        <p:txBody>
          <a:bodyPr/>
          <a:lstStyle/>
          <a:p>
            <a:endParaRPr lang="en-US"/>
          </a:p>
        </p:txBody>
      </p:sp>
      <p:sp>
        <p:nvSpPr>
          <p:cNvPr id="455688" name="Rectangle 8"/>
          <p:cNvSpPr>
            <a:spLocks noChangeArrowheads="1"/>
          </p:cNvSpPr>
          <p:nvPr/>
        </p:nvSpPr>
        <p:spPr bwMode="auto">
          <a:xfrm>
            <a:off x="2209800" y="3124200"/>
            <a:ext cx="609600" cy="609600"/>
          </a:xfrm>
          <a:prstGeom prst="rect">
            <a:avLst/>
          </a:prstGeom>
          <a:solidFill>
            <a:schemeClr val="accent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6085" name="Text Box 9"/>
          <p:cNvSpPr txBox="1">
            <a:spLocks noChangeArrowheads="1"/>
          </p:cNvSpPr>
          <p:nvPr/>
        </p:nvSpPr>
        <p:spPr bwMode="auto">
          <a:xfrm>
            <a:off x="0" y="152400"/>
            <a:ext cx="9144000"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solidFill>
                  <a:schemeClr val="bg1"/>
                </a:solidFill>
                <a:latin typeface="Arial Narrow" pitchFamily="34" charset="0"/>
              </a:rPr>
              <a:t>Sinking air parcels rarely </a:t>
            </a:r>
            <a:r>
              <a:rPr lang="en-US" altLang="en-US" sz="3600" b="1" u="sng">
                <a:solidFill>
                  <a:srgbClr val="FFFF00"/>
                </a:solidFill>
                <a:latin typeface="Arial Narrow" pitchFamily="34" charset="0"/>
              </a:rPr>
              <a:t>warm</a:t>
            </a:r>
            <a:r>
              <a:rPr lang="en-US" altLang="en-US" sz="3600" b="1">
                <a:solidFill>
                  <a:srgbClr val="FFFF00"/>
                </a:solidFill>
                <a:latin typeface="Arial Narrow" pitchFamily="34" charset="0"/>
              </a:rPr>
              <a:t> </a:t>
            </a:r>
            <a:r>
              <a:rPr lang="en-US" altLang="en-US" b="1">
                <a:solidFill>
                  <a:schemeClr val="bg1"/>
                </a:solidFill>
                <a:latin typeface="Arial Narrow" pitchFamily="34" charset="0"/>
              </a:rPr>
              <a:t>at the</a:t>
            </a:r>
            <a:r>
              <a:rPr lang="en-US" altLang="en-US" sz="3600" b="1">
                <a:solidFill>
                  <a:schemeClr val="bg1"/>
                </a:solidFill>
                <a:latin typeface="Arial Narrow" pitchFamily="34" charset="0"/>
              </a:rPr>
              <a:t> </a:t>
            </a:r>
            <a:r>
              <a:rPr lang="en-US" altLang="en-US" b="1">
                <a:solidFill>
                  <a:schemeClr val="bg1"/>
                </a:solidFill>
                <a:latin typeface="Arial Narrow" pitchFamily="34" charset="0"/>
              </a:rPr>
              <a:t>moist lapse rate.</a:t>
            </a:r>
            <a:r>
              <a:rPr lang="en-US" altLang="en-US" sz="3600" b="1">
                <a:solidFill>
                  <a:schemeClr val="bg1"/>
                </a:solidFill>
                <a:latin typeface="Arial Narrow" pitchFamily="34" charset="0"/>
              </a:rPr>
              <a:t> </a:t>
            </a:r>
          </a:p>
        </p:txBody>
      </p:sp>
      <p:sp>
        <p:nvSpPr>
          <p:cNvPr id="455690" name="Text Box 10"/>
          <p:cNvSpPr txBox="1">
            <a:spLocks noChangeArrowheads="1"/>
          </p:cNvSpPr>
          <p:nvPr/>
        </p:nvSpPr>
        <p:spPr bwMode="auto">
          <a:xfrm>
            <a:off x="3505200" y="1371600"/>
            <a:ext cx="5638800" cy="18002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chemeClr val="bg1"/>
                </a:solidFill>
                <a:latin typeface="Arial Narrow" pitchFamily="34" charset="0"/>
              </a:rPr>
              <a:t>Once saturated air begins to sink, for example down the lee slope of a mountain range, compression causes it to warm.</a:t>
            </a:r>
          </a:p>
        </p:txBody>
      </p:sp>
      <p:sp>
        <p:nvSpPr>
          <p:cNvPr id="455691" name="Text Box 11"/>
          <p:cNvSpPr txBox="1">
            <a:spLocks noChangeArrowheads="1"/>
          </p:cNvSpPr>
          <p:nvPr/>
        </p:nvSpPr>
        <p:spPr bwMode="auto">
          <a:xfrm>
            <a:off x="3459163" y="3200400"/>
            <a:ext cx="5684837" cy="32019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solidFill>
                  <a:schemeClr val="bg1"/>
                </a:solidFill>
                <a:latin typeface="Arial Narrow" pitchFamily="34" charset="0"/>
              </a:rPr>
              <a:t>      </a:t>
            </a:r>
            <a:r>
              <a:rPr lang="en-US" altLang="en-US" sz="2800">
                <a:solidFill>
                  <a:schemeClr val="bg1"/>
                </a:solidFill>
                <a:latin typeface="Arial Narrow" pitchFamily="34" charset="0"/>
              </a:rPr>
              <a:t>Once this air becomes           </a:t>
            </a:r>
          </a:p>
          <a:p>
            <a:pPr eaLnBrk="1" hangingPunct="1">
              <a:spcBef>
                <a:spcPct val="0"/>
              </a:spcBef>
              <a:buFontTx/>
              <a:buNone/>
            </a:pPr>
            <a:r>
              <a:rPr lang="en-US" altLang="en-US" sz="2800">
                <a:solidFill>
                  <a:schemeClr val="bg1"/>
                </a:solidFill>
                <a:latin typeface="Arial Narrow" pitchFamily="34" charset="0"/>
              </a:rPr>
              <a:t>          unsaturated, or its relative   </a:t>
            </a:r>
          </a:p>
          <a:p>
            <a:pPr eaLnBrk="1" hangingPunct="1">
              <a:spcBef>
                <a:spcPct val="0"/>
              </a:spcBef>
              <a:buFontTx/>
              <a:buNone/>
            </a:pPr>
            <a:r>
              <a:rPr lang="en-US" altLang="en-US" sz="2800">
                <a:solidFill>
                  <a:schemeClr val="bg1"/>
                </a:solidFill>
                <a:latin typeface="Arial Narrow" pitchFamily="34" charset="0"/>
              </a:rPr>
              <a:t>            humidity lowers below 100 </a:t>
            </a:r>
          </a:p>
          <a:p>
            <a:pPr eaLnBrk="1" hangingPunct="1">
              <a:spcBef>
                <a:spcPct val="0"/>
              </a:spcBef>
              <a:buFontTx/>
              <a:buNone/>
            </a:pPr>
            <a:r>
              <a:rPr lang="en-US" altLang="en-US" sz="2800">
                <a:solidFill>
                  <a:schemeClr val="bg1"/>
                </a:solidFill>
                <a:latin typeface="Arial Narrow" pitchFamily="34" charset="0"/>
              </a:rPr>
              <a:t>               percent, this sinking air will </a:t>
            </a:r>
          </a:p>
          <a:p>
            <a:pPr eaLnBrk="1" hangingPunct="1">
              <a:spcBef>
                <a:spcPct val="0"/>
              </a:spcBef>
              <a:buFontTx/>
              <a:buNone/>
            </a:pPr>
            <a:r>
              <a:rPr lang="en-US" altLang="en-US" sz="2800">
                <a:solidFill>
                  <a:schemeClr val="bg1"/>
                </a:solidFill>
                <a:latin typeface="Arial Narrow" pitchFamily="34" charset="0"/>
              </a:rPr>
              <a:t>                  warm at the faster dry </a:t>
            </a:r>
          </a:p>
          <a:p>
            <a:pPr eaLnBrk="1" hangingPunct="1">
              <a:spcBef>
                <a:spcPct val="0"/>
              </a:spcBef>
              <a:buFontTx/>
              <a:buNone/>
            </a:pPr>
            <a:r>
              <a:rPr lang="en-US" altLang="en-US" sz="2800">
                <a:solidFill>
                  <a:schemeClr val="bg1"/>
                </a:solidFill>
                <a:latin typeface="Arial Narrow" pitchFamily="34" charset="0"/>
              </a:rPr>
              <a:t>                     adiabatic lapse rate of </a:t>
            </a:r>
          </a:p>
          <a:p>
            <a:pPr eaLnBrk="1" hangingPunct="1">
              <a:spcBef>
                <a:spcPct val="0"/>
              </a:spcBef>
              <a:buFontTx/>
              <a:buNone/>
            </a:pPr>
            <a:r>
              <a:rPr lang="en-US" altLang="en-US" sz="2800">
                <a:solidFill>
                  <a:schemeClr val="bg1"/>
                </a:solidFill>
                <a:latin typeface="Arial Narrow" pitchFamily="34" charset="0"/>
              </a:rPr>
              <a:t>                        </a:t>
            </a:r>
            <a:r>
              <a:rPr lang="en-US" altLang="en-US" sz="2800">
                <a:solidFill>
                  <a:srgbClr val="FFFF00"/>
                </a:solidFill>
                <a:latin typeface="Arial Narrow" pitchFamily="34" charset="0"/>
              </a:rPr>
              <a:t>+5.5ºF per</a:t>
            </a:r>
            <a:r>
              <a:rPr lang="en-US" altLang="en-US">
                <a:solidFill>
                  <a:srgbClr val="FFFF00"/>
                </a:solidFill>
                <a:latin typeface="Arial Narrow" pitchFamily="34" charset="0"/>
              </a:rPr>
              <a:t> 1000 feet</a:t>
            </a:r>
            <a:r>
              <a:rPr lang="en-US" altLang="en-US">
                <a:solidFill>
                  <a:schemeClr val="bg1"/>
                </a:solidFill>
                <a:latin typeface="Arial Narrow" pitchFamily="34" charset="0"/>
              </a:rPr>
              <a:t>.</a:t>
            </a:r>
          </a:p>
        </p:txBody>
      </p:sp>
      <p:sp>
        <p:nvSpPr>
          <p:cNvPr id="46088" name="AutoShape 13"/>
          <p:cNvSpPr>
            <a:spLocks noChangeArrowheads="1"/>
          </p:cNvSpPr>
          <p:nvPr/>
        </p:nvSpPr>
        <p:spPr bwMode="auto">
          <a:xfrm rot="3347586">
            <a:off x="2663031" y="4728369"/>
            <a:ext cx="2081213" cy="549275"/>
          </a:xfrm>
          <a:prstGeom prst="rightArrow">
            <a:avLst>
              <a:gd name="adj1" fmla="val 50000"/>
              <a:gd name="adj2" fmla="val 94725"/>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46089"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56884F9A-17D9-4F3D-8BB5-93CD0F3D4B01}" type="slidenum">
              <a:rPr lang="en-US" altLang="en-US" sz="1000">
                <a:solidFill>
                  <a:srgbClr val="DDDDDD"/>
                </a:solidFill>
              </a:rPr>
              <a:pPr algn="r" eaLnBrk="1" hangingPunct="1">
                <a:spcBef>
                  <a:spcPct val="0"/>
                </a:spcBef>
                <a:buFontTx/>
                <a:buNone/>
              </a:pPr>
              <a:t>44</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175 0.36667 " pathEditMode="relative" rAng="0" ptsTypes="AA">
                                      <p:cBhvr>
                                        <p:cTn id="6" dur="2000" fill="hold"/>
                                        <p:tgtEl>
                                          <p:spTgt spid="455688"/>
                                        </p:tgtEl>
                                        <p:attrNameLst>
                                          <p:attrName>ppt_x</p:attrName>
                                          <p:attrName>ppt_y</p:attrName>
                                        </p:attrNameLst>
                                      </p:cBhvr>
                                      <p:rCtr x="8750" y="18333"/>
                                    </p:animMotion>
                                  </p:childTnLst>
                                </p:cTn>
                              </p:par>
                              <p:par>
                                <p:cTn id="7" presetID="9" presetClass="entr" presetSubtype="0" fill="hold" grpId="0" nodeType="withEffect">
                                  <p:stCondLst>
                                    <p:cond delay="0"/>
                                  </p:stCondLst>
                                  <p:childTnLst>
                                    <p:set>
                                      <p:cBhvr>
                                        <p:cTn id="8" dur="1" fill="hold">
                                          <p:stCondLst>
                                            <p:cond delay="0"/>
                                          </p:stCondLst>
                                        </p:cTn>
                                        <p:tgtEl>
                                          <p:spTgt spid="455690"/>
                                        </p:tgtEl>
                                        <p:attrNameLst>
                                          <p:attrName>style.visibility</p:attrName>
                                        </p:attrNameLst>
                                      </p:cBhvr>
                                      <p:to>
                                        <p:strVal val="visible"/>
                                      </p:to>
                                    </p:set>
                                    <p:animEffect transition="in" filter="dissolve">
                                      <p:cBhvr>
                                        <p:cTn id="9" dur="500"/>
                                        <p:tgtEl>
                                          <p:spTgt spid="455690"/>
                                        </p:tgtEl>
                                      </p:cBhvr>
                                    </p:animEffect>
                                  </p:childTnLst>
                                </p:cTn>
                              </p:par>
                              <p:par>
                                <p:cTn id="10" presetID="1" presetClass="emph" presetSubtype="2" fill="hold" nodeType="withEffect">
                                  <p:stCondLst>
                                    <p:cond delay="0"/>
                                  </p:stCondLst>
                                  <p:childTnLst>
                                    <p:animClr clrSpc="rgb" dir="cw">
                                      <p:cBhvr>
                                        <p:cTn id="11" dur="2000" fill="hold"/>
                                        <p:tgtEl>
                                          <p:spTgt spid="455688"/>
                                        </p:tgtEl>
                                        <p:attrNameLst>
                                          <p:attrName>fillcolor</p:attrName>
                                        </p:attrNameLst>
                                      </p:cBhvr>
                                      <p:to>
                                        <a:srgbClr val="FFCC66"/>
                                      </p:to>
                                    </p:animClr>
                                    <p:set>
                                      <p:cBhvr>
                                        <p:cTn id="12" dur="2000" fill="hold"/>
                                        <p:tgtEl>
                                          <p:spTgt spid="455688"/>
                                        </p:tgtEl>
                                        <p:attrNameLst>
                                          <p:attrName>fill.type</p:attrName>
                                        </p:attrNameLst>
                                      </p:cBhvr>
                                      <p:to>
                                        <p:strVal val="solid"/>
                                      </p:to>
                                    </p:set>
                                    <p:set>
                                      <p:cBhvr>
                                        <p:cTn id="13" dur="2000" fill="hold"/>
                                        <p:tgtEl>
                                          <p:spTgt spid="455688"/>
                                        </p:tgtEl>
                                        <p:attrNameLst>
                                          <p:attrName>fill.on</p:attrName>
                                        </p:attrNameLst>
                                      </p:cBhvr>
                                      <p:to>
                                        <p:strVal val="tru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55691"/>
                                        </p:tgtEl>
                                        <p:attrNameLst>
                                          <p:attrName>style.visibility</p:attrName>
                                        </p:attrNameLst>
                                      </p:cBhvr>
                                      <p:to>
                                        <p:strVal val="visible"/>
                                      </p:to>
                                    </p:set>
                                    <p:animEffect transition="in" filter="dissolve">
                                      <p:cBhvr>
                                        <p:cTn id="18" dur="500"/>
                                        <p:tgtEl>
                                          <p:spTgt spid="455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8" grpId="0" animBg="1"/>
      <p:bldP spid="455690" grpId="0"/>
      <p:bldP spid="45569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47107" name="Picture 4" descr="408-Skew-T and the RA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317500" y="5422900"/>
            <a:ext cx="8097838" cy="14065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sz="2400">
                <a:solidFill>
                  <a:schemeClr val="bg1"/>
                </a:solidFill>
              </a:rPr>
              <a:t>The skew-T diagram is used to represent the pressure, temperature, density, moisture, wind and atmospheric stability within a column of atmosphere above a point on the earth’s surface.  </a:t>
            </a:r>
          </a:p>
        </p:txBody>
      </p:sp>
      <p:sp>
        <p:nvSpPr>
          <p:cNvPr id="47109"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3DC606B9-B177-4F87-B7D4-16FC75DBD5E2}" type="slidenum">
              <a:rPr lang="en-US" altLang="en-US" sz="1000">
                <a:solidFill>
                  <a:srgbClr val="DDDDDD"/>
                </a:solidFill>
              </a:rPr>
              <a:pPr algn="r" eaLnBrk="1" hangingPunct="1">
                <a:spcBef>
                  <a:spcPct val="0"/>
                </a:spcBef>
                <a:buFontTx/>
                <a:buNone/>
              </a:pPr>
              <a:t>45</a:t>
            </a:fld>
            <a:r>
              <a:rPr lang="en-US" altLang="en-US" sz="1000">
                <a:solidFill>
                  <a:srgbClr val="DDDDDD"/>
                </a:solidFill>
              </a:rPr>
              <a:t>-S290-EP</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6"/>
          <p:cNvSpPr txBox="1">
            <a:spLocks noChangeArrowheads="1"/>
          </p:cNvSpPr>
          <p:nvPr/>
        </p:nvSpPr>
        <p:spPr bwMode="auto">
          <a:xfrm>
            <a:off x="304800" y="425450"/>
            <a:ext cx="8839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solidFill>
                  <a:schemeClr val="accent2"/>
                </a:solidFill>
              </a:rPr>
              <a:t>Average Lapse Rate: </a:t>
            </a:r>
            <a:r>
              <a:rPr lang="en-US" altLang="en-US" sz="3600" b="1">
                <a:solidFill>
                  <a:schemeClr val="accent2"/>
                </a:solidFill>
                <a:latin typeface="Arial Narrow" pitchFamily="34" charset="0"/>
              </a:rPr>
              <a:t>+/- 3.5ºF per 1000 feet</a:t>
            </a:r>
          </a:p>
        </p:txBody>
      </p:sp>
      <p:pic>
        <p:nvPicPr>
          <p:cNvPr id="48131" name="Picture 10" descr="Average Lapse Rate"/>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990600"/>
            <a:ext cx="5257800" cy="5410200"/>
          </a:xfrm>
          <a:noFill/>
        </p:spPr>
      </p:pic>
      <p:sp>
        <p:nvSpPr>
          <p:cNvPr id="48132" name="Text Box 11"/>
          <p:cNvSpPr txBox="1">
            <a:spLocks noChangeArrowheads="1"/>
          </p:cNvSpPr>
          <p:nvPr/>
        </p:nvSpPr>
        <p:spPr bwMode="auto">
          <a:xfrm>
            <a:off x="5638800" y="990600"/>
            <a:ext cx="3505200" cy="4706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b="1"/>
          </a:p>
          <a:p>
            <a:pPr algn="ctr" eaLnBrk="1" hangingPunct="1">
              <a:lnSpc>
                <a:spcPct val="90000"/>
              </a:lnSpc>
              <a:spcBef>
                <a:spcPct val="0"/>
              </a:spcBef>
              <a:buFontTx/>
              <a:buNone/>
            </a:pPr>
            <a:r>
              <a:rPr lang="en-US" altLang="en-US" sz="2800" b="1">
                <a:latin typeface="Arial Narrow" pitchFamily="34" charset="0"/>
              </a:rPr>
              <a:t>Represents</a:t>
            </a:r>
          </a:p>
          <a:p>
            <a:pPr algn="ctr" eaLnBrk="1" hangingPunct="1">
              <a:lnSpc>
                <a:spcPct val="90000"/>
              </a:lnSpc>
              <a:spcBef>
                <a:spcPct val="0"/>
              </a:spcBef>
              <a:buFontTx/>
              <a:buNone/>
            </a:pPr>
            <a:r>
              <a:rPr lang="en-US" altLang="en-US" sz="2800" b="1" u="sng">
                <a:latin typeface="Arial Narrow" pitchFamily="34" charset="0"/>
              </a:rPr>
              <a:t>average</a:t>
            </a:r>
            <a:r>
              <a:rPr lang="en-US" altLang="en-US" sz="2800" b="1">
                <a:latin typeface="Arial Narrow" pitchFamily="34" charset="0"/>
              </a:rPr>
              <a:t> vertical temperature change</a:t>
            </a:r>
          </a:p>
          <a:p>
            <a:pPr algn="ctr" eaLnBrk="1" hangingPunct="1">
              <a:lnSpc>
                <a:spcPct val="90000"/>
              </a:lnSpc>
              <a:spcBef>
                <a:spcPct val="0"/>
              </a:spcBef>
              <a:buFontTx/>
              <a:buNone/>
            </a:pPr>
            <a:r>
              <a:rPr lang="en-US" altLang="en-US" sz="2800" b="1">
                <a:latin typeface="Arial Narrow" pitchFamily="34" charset="0"/>
              </a:rPr>
              <a:t>for the entire </a:t>
            </a:r>
          </a:p>
          <a:p>
            <a:pPr algn="ctr" eaLnBrk="1" hangingPunct="1">
              <a:lnSpc>
                <a:spcPct val="90000"/>
              </a:lnSpc>
              <a:spcBef>
                <a:spcPct val="0"/>
              </a:spcBef>
              <a:buFontTx/>
              <a:buNone/>
            </a:pPr>
            <a:r>
              <a:rPr lang="en-US" altLang="en-US" sz="2800" b="1">
                <a:latin typeface="Arial Narrow" pitchFamily="34" charset="0"/>
              </a:rPr>
              <a:t>troposphere.</a:t>
            </a:r>
            <a:r>
              <a:rPr lang="en-US" altLang="en-US" sz="2800" b="1"/>
              <a:t> </a:t>
            </a:r>
          </a:p>
          <a:p>
            <a:pPr eaLnBrk="1" hangingPunct="1">
              <a:spcBef>
                <a:spcPct val="0"/>
              </a:spcBef>
              <a:buFontTx/>
              <a:buNone/>
            </a:pPr>
            <a:endParaRPr lang="en-US" altLang="en-US" sz="2400" b="1">
              <a:latin typeface="Arial Narrow" pitchFamily="34" charset="0"/>
            </a:endParaRPr>
          </a:p>
          <a:p>
            <a:pPr algn="ctr" eaLnBrk="1" hangingPunct="1">
              <a:spcBef>
                <a:spcPct val="0"/>
              </a:spcBef>
              <a:buFontTx/>
              <a:buNone/>
            </a:pPr>
            <a:endParaRPr lang="en-US" altLang="en-US" sz="2800" b="1">
              <a:latin typeface="Arial Narrow" pitchFamily="34" charset="0"/>
            </a:endParaRPr>
          </a:p>
          <a:p>
            <a:pPr algn="ctr" eaLnBrk="1" hangingPunct="1">
              <a:lnSpc>
                <a:spcPct val="90000"/>
              </a:lnSpc>
              <a:spcBef>
                <a:spcPct val="0"/>
              </a:spcBef>
              <a:buFontTx/>
              <a:buNone/>
            </a:pPr>
            <a:r>
              <a:rPr lang="en-US" altLang="en-US" sz="2800" b="1">
                <a:latin typeface="Arial Narrow" pitchFamily="34" charset="0"/>
              </a:rPr>
              <a:t>Can NOT be used </a:t>
            </a:r>
          </a:p>
          <a:p>
            <a:pPr algn="ctr" eaLnBrk="1" hangingPunct="1">
              <a:lnSpc>
                <a:spcPct val="90000"/>
              </a:lnSpc>
              <a:spcBef>
                <a:spcPct val="0"/>
              </a:spcBef>
              <a:buFontTx/>
              <a:buNone/>
            </a:pPr>
            <a:r>
              <a:rPr lang="en-US" altLang="en-US" sz="2800" b="1">
                <a:latin typeface="Arial Narrow" pitchFamily="34" charset="0"/>
              </a:rPr>
              <a:t>to determine the </a:t>
            </a:r>
          </a:p>
          <a:p>
            <a:pPr algn="ctr" eaLnBrk="1" hangingPunct="1">
              <a:lnSpc>
                <a:spcPct val="90000"/>
              </a:lnSpc>
              <a:spcBef>
                <a:spcPct val="0"/>
              </a:spcBef>
              <a:buFontTx/>
              <a:buNone/>
            </a:pPr>
            <a:r>
              <a:rPr lang="en-US" altLang="en-US" sz="2800" b="1">
                <a:latin typeface="Arial Narrow" pitchFamily="34" charset="0"/>
              </a:rPr>
              <a:t>stability of the </a:t>
            </a:r>
          </a:p>
          <a:p>
            <a:pPr algn="ctr" eaLnBrk="1" hangingPunct="1">
              <a:lnSpc>
                <a:spcPct val="90000"/>
              </a:lnSpc>
              <a:spcBef>
                <a:spcPct val="0"/>
              </a:spcBef>
              <a:buFontTx/>
              <a:buNone/>
            </a:pPr>
            <a:r>
              <a:rPr lang="en-US" altLang="en-US" sz="2800" b="1">
                <a:latin typeface="Arial Narrow" pitchFamily="34" charset="0"/>
              </a:rPr>
              <a:t>atmosphere.</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2" name="Text Box 4"/>
          <p:cNvSpPr txBox="1">
            <a:spLocks noChangeArrowheads="1"/>
          </p:cNvSpPr>
          <p:nvPr/>
        </p:nvSpPr>
        <p:spPr bwMode="auto">
          <a:xfrm>
            <a:off x="0" y="3260725"/>
            <a:ext cx="9144000" cy="288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b="1">
                <a:latin typeface="Arial Narrow" pitchFamily="34" charset="0"/>
              </a:rPr>
              <a:t>Because of variations in </a:t>
            </a:r>
          </a:p>
          <a:p>
            <a:pPr algn="ctr" eaLnBrk="1" hangingPunct="1">
              <a:lnSpc>
                <a:spcPct val="90000"/>
              </a:lnSpc>
              <a:spcBef>
                <a:spcPct val="0"/>
              </a:spcBef>
              <a:buFontTx/>
              <a:buNone/>
            </a:pPr>
            <a:r>
              <a:rPr lang="en-US" altLang="en-US" b="1">
                <a:latin typeface="Arial Narrow" pitchFamily="34" charset="0"/>
              </a:rPr>
              <a:t>topography, vegetation, wind, cloud cover, etc. </a:t>
            </a:r>
          </a:p>
          <a:p>
            <a:pPr algn="ctr" eaLnBrk="1" hangingPunct="1">
              <a:lnSpc>
                <a:spcPct val="90000"/>
              </a:lnSpc>
              <a:spcBef>
                <a:spcPct val="0"/>
              </a:spcBef>
              <a:buFontTx/>
              <a:buNone/>
            </a:pPr>
            <a:r>
              <a:rPr lang="en-US" altLang="en-US" b="1">
                <a:latin typeface="Arial Narrow" pitchFamily="34" charset="0"/>
              </a:rPr>
              <a:t>avoid using a lapse rate to </a:t>
            </a:r>
          </a:p>
          <a:p>
            <a:pPr algn="ctr" eaLnBrk="1" hangingPunct="1">
              <a:lnSpc>
                <a:spcPct val="90000"/>
              </a:lnSpc>
              <a:spcBef>
                <a:spcPct val="0"/>
              </a:spcBef>
              <a:buFontTx/>
              <a:buNone/>
            </a:pPr>
            <a:r>
              <a:rPr lang="en-US" altLang="en-US" b="1">
                <a:latin typeface="Arial Narrow" pitchFamily="34" charset="0"/>
              </a:rPr>
              <a:t>project temperatures more than 2000 feet above or below your location.</a:t>
            </a:r>
            <a:br>
              <a:rPr lang="en-US" altLang="en-US" b="1">
                <a:latin typeface="Arial Narrow" pitchFamily="34" charset="0"/>
              </a:rPr>
            </a:br>
            <a:r>
              <a:rPr lang="en-US" altLang="en-US" sz="4400" b="1">
                <a:latin typeface="Arial Narrow" pitchFamily="34" charset="0"/>
              </a:rPr>
              <a:t>  </a:t>
            </a:r>
          </a:p>
        </p:txBody>
      </p:sp>
      <p:sp>
        <p:nvSpPr>
          <p:cNvPr id="49155" name="Text Box 6"/>
          <p:cNvSpPr txBox="1">
            <a:spLocks noChangeArrowheads="1"/>
          </p:cNvSpPr>
          <p:nvPr/>
        </p:nvSpPr>
        <p:spPr bwMode="auto">
          <a:xfrm>
            <a:off x="0" y="914400"/>
            <a:ext cx="9144000" cy="1844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b="1">
                <a:solidFill>
                  <a:schemeClr val="accent2"/>
                </a:solidFill>
                <a:latin typeface="Arial Narrow" pitchFamily="34" charset="0"/>
              </a:rPr>
              <a:t>Average lapse rate is useful </a:t>
            </a:r>
          </a:p>
          <a:p>
            <a:pPr algn="ctr" eaLnBrk="1" hangingPunct="1">
              <a:lnSpc>
                <a:spcPct val="90000"/>
              </a:lnSpc>
              <a:spcBef>
                <a:spcPct val="0"/>
              </a:spcBef>
              <a:buFontTx/>
              <a:buNone/>
            </a:pPr>
            <a:r>
              <a:rPr lang="en-US" altLang="en-US" b="1">
                <a:solidFill>
                  <a:schemeClr val="accent2"/>
                </a:solidFill>
                <a:latin typeface="Arial Narrow" pitchFamily="34" charset="0"/>
              </a:rPr>
              <a:t>for </a:t>
            </a:r>
            <a:r>
              <a:rPr lang="en-US" altLang="en-US" b="1" u="sng">
                <a:solidFill>
                  <a:schemeClr val="accent2"/>
                </a:solidFill>
                <a:latin typeface="Arial Narrow" pitchFamily="34" charset="0"/>
              </a:rPr>
              <a:t>estimating </a:t>
            </a:r>
            <a:r>
              <a:rPr lang="en-US" altLang="en-US" b="1">
                <a:solidFill>
                  <a:schemeClr val="accent2"/>
                </a:solidFill>
                <a:latin typeface="Arial Narrow" pitchFamily="34" charset="0"/>
              </a:rPr>
              <a:t>temperature and RH </a:t>
            </a:r>
          </a:p>
          <a:p>
            <a:pPr algn="ctr" eaLnBrk="1" hangingPunct="1">
              <a:lnSpc>
                <a:spcPct val="90000"/>
              </a:lnSpc>
              <a:spcBef>
                <a:spcPct val="0"/>
              </a:spcBef>
              <a:buFontTx/>
              <a:buNone/>
            </a:pPr>
            <a:r>
              <a:rPr lang="en-US" altLang="en-US" b="1">
                <a:solidFill>
                  <a:schemeClr val="accent2"/>
                </a:solidFill>
                <a:latin typeface="Arial Narrow" pitchFamily="34" charset="0"/>
              </a:rPr>
              <a:t>for a shallow layer in the atmosphere</a:t>
            </a:r>
          </a:p>
          <a:p>
            <a:pPr algn="ctr" eaLnBrk="1" hangingPunct="1">
              <a:lnSpc>
                <a:spcPct val="90000"/>
              </a:lnSpc>
              <a:spcBef>
                <a:spcPct val="0"/>
              </a:spcBef>
              <a:buFontTx/>
              <a:buNone/>
            </a:pPr>
            <a:r>
              <a:rPr lang="en-US" altLang="en-US" b="1">
                <a:solidFill>
                  <a:schemeClr val="accent2"/>
                </a:solidFill>
                <a:latin typeface="Arial Narrow" pitchFamily="34" charset="0"/>
              </a:rPr>
              <a:t>or for a point on a mountain side.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57732"/>
                                        </p:tgtEl>
                                        <p:attrNameLst>
                                          <p:attrName>style.visibility</p:attrName>
                                        </p:attrNameLst>
                                      </p:cBhvr>
                                      <p:to>
                                        <p:strVal val="visible"/>
                                      </p:to>
                                    </p:set>
                                    <p:anim calcmode="lin" valueType="num">
                                      <p:cBhvr>
                                        <p:cTn id="7" dur="500" fill="hold"/>
                                        <p:tgtEl>
                                          <p:spTgt spid="457732"/>
                                        </p:tgtEl>
                                        <p:attrNameLst>
                                          <p:attrName>ppt_w</p:attrName>
                                        </p:attrNameLst>
                                      </p:cBhvr>
                                      <p:tavLst>
                                        <p:tav tm="0">
                                          <p:val>
                                            <p:fltVal val="0"/>
                                          </p:val>
                                        </p:tav>
                                        <p:tav tm="100000">
                                          <p:val>
                                            <p:strVal val="#ppt_w"/>
                                          </p:val>
                                        </p:tav>
                                      </p:tavLst>
                                    </p:anim>
                                    <p:anim calcmode="lin" valueType="num">
                                      <p:cBhvr>
                                        <p:cTn id="8" dur="500" fill="hold"/>
                                        <p:tgtEl>
                                          <p:spTgt spid="457732"/>
                                        </p:tgtEl>
                                        <p:attrNameLst>
                                          <p:attrName>ppt_h</p:attrName>
                                        </p:attrNameLst>
                                      </p:cBhvr>
                                      <p:tavLst>
                                        <p:tav tm="0">
                                          <p:val>
                                            <p:fltVal val="0"/>
                                          </p:val>
                                        </p:tav>
                                        <p:tav tm="100000">
                                          <p:val>
                                            <p:strVal val="#ppt_h"/>
                                          </p:val>
                                        </p:tav>
                                      </p:tavLst>
                                    </p:anim>
                                    <p:animEffect transition="in" filter="fade">
                                      <p:cBhvr>
                                        <p:cTn id="9" dur="500"/>
                                        <p:tgtEl>
                                          <p:spTgt spid="457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1" descr="U6_sld-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638" y="1981200"/>
            <a:ext cx="422116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4"/>
          <p:cNvSpPr txBox="1">
            <a:spLocks noChangeArrowheads="1"/>
          </p:cNvSpPr>
          <p:nvPr/>
        </p:nvSpPr>
        <p:spPr bwMode="auto">
          <a:xfrm>
            <a:off x="457200" y="762000"/>
            <a:ext cx="83820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accent2"/>
                </a:solidFill>
              </a:rPr>
              <a:t>Example Using the Average Lapse Rate</a:t>
            </a:r>
          </a:p>
        </p:txBody>
      </p:sp>
      <p:sp>
        <p:nvSpPr>
          <p:cNvPr id="50180" name="Rectangle 9"/>
          <p:cNvSpPr>
            <a:spLocks noChangeArrowheads="1"/>
          </p:cNvSpPr>
          <p:nvPr/>
        </p:nvSpPr>
        <p:spPr bwMode="auto">
          <a:xfrm rot="2834745">
            <a:off x="5410200" y="5486400"/>
            <a:ext cx="228600" cy="228600"/>
          </a:xfrm>
          <a:prstGeom prst="rect">
            <a:avLst/>
          </a:prstGeom>
          <a:solidFill>
            <a:srgbClr val="0000FF"/>
          </a:solidFill>
          <a:ln w="15875">
            <a:solidFill>
              <a:schemeClr val="tx1"/>
            </a:solidFill>
            <a:miter lim="800000"/>
            <a:headEnd/>
            <a:tailEnd/>
          </a:ln>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50181" name="Text Box 10"/>
          <p:cNvSpPr txBox="1">
            <a:spLocks noChangeArrowheads="1"/>
          </p:cNvSpPr>
          <p:nvPr/>
        </p:nvSpPr>
        <p:spPr bwMode="auto">
          <a:xfrm>
            <a:off x="5181600" y="5181600"/>
            <a:ext cx="79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t>4500 ft.</a:t>
            </a:r>
          </a:p>
        </p:txBody>
      </p:sp>
      <p:sp>
        <p:nvSpPr>
          <p:cNvPr id="50182" name="Text Box 11"/>
          <p:cNvSpPr txBox="1">
            <a:spLocks noChangeArrowheads="1"/>
          </p:cNvSpPr>
          <p:nvPr/>
        </p:nvSpPr>
        <p:spPr bwMode="auto">
          <a:xfrm>
            <a:off x="5181600" y="4800600"/>
            <a:ext cx="82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E60000"/>
                </a:solidFill>
              </a:rPr>
              <a:t>94</a:t>
            </a:r>
            <a:r>
              <a:rPr lang="en-US" altLang="en-US" sz="2400" b="1">
                <a:solidFill>
                  <a:srgbClr val="E60000"/>
                </a:solidFill>
                <a:cs typeface="Arial" charset="0"/>
              </a:rPr>
              <a:t>ºF</a:t>
            </a:r>
          </a:p>
        </p:txBody>
      </p:sp>
      <p:sp>
        <p:nvSpPr>
          <p:cNvPr id="50183" name="Rectangle 12"/>
          <p:cNvSpPr>
            <a:spLocks noChangeArrowheads="1"/>
          </p:cNvSpPr>
          <p:nvPr/>
        </p:nvSpPr>
        <p:spPr bwMode="auto">
          <a:xfrm>
            <a:off x="7086600" y="3962400"/>
            <a:ext cx="228600" cy="228600"/>
          </a:xfrm>
          <a:prstGeom prst="rect">
            <a:avLst/>
          </a:prstGeom>
          <a:solidFill>
            <a:srgbClr val="E60000"/>
          </a:solidFill>
          <a:ln w="222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50184" name="Text Box 14"/>
          <p:cNvSpPr txBox="1">
            <a:spLocks noChangeArrowheads="1"/>
          </p:cNvSpPr>
          <p:nvPr/>
        </p:nvSpPr>
        <p:spPr bwMode="auto">
          <a:xfrm>
            <a:off x="6248400" y="3962400"/>
            <a:ext cx="79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t>6500 ft.</a:t>
            </a:r>
          </a:p>
        </p:txBody>
      </p:sp>
      <p:sp>
        <p:nvSpPr>
          <p:cNvPr id="282639" name="Text Box 15"/>
          <p:cNvSpPr txBox="1">
            <a:spLocks noChangeArrowheads="1"/>
          </p:cNvSpPr>
          <p:nvPr/>
        </p:nvSpPr>
        <p:spPr bwMode="auto">
          <a:xfrm>
            <a:off x="6324600" y="3581400"/>
            <a:ext cx="820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E60000"/>
                </a:solidFill>
              </a:rPr>
              <a:t>87</a:t>
            </a:r>
            <a:r>
              <a:rPr lang="en-US" altLang="en-US" sz="2400" b="1">
                <a:solidFill>
                  <a:srgbClr val="E60000"/>
                </a:solidFill>
                <a:cs typeface="Arial" charset="0"/>
              </a:rPr>
              <a:t>ºF</a:t>
            </a:r>
          </a:p>
        </p:txBody>
      </p:sp>
      <p:sp>
        <p:nvSpPr>
          <p:cNvPr id="282640" name="Text Box 16"/>
          <p:cNvSpPr txBox="1">
            <a:spLocks noChangeArrowheads="1"/>
          </p:cNvSpPr>
          <p:nvPr/>
        </p:nvSpPr>
        <p:spPr bwMode="auto">
          <a:xfrm>
            <a:off x="4953000" y="2200275"/>
            <a:ext cx="2066925" cy="466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-3.5</a:t>
            </a:r>
            <a:r>
              <a:rPr lang="en-US" altLang="en-US" sz="2400" b="1">
                <a:cs typeface="Arial" charset="0"/>
              </a:rPr>
              <a:t>ºF/1000 ft</a:t>
            </a:r>
          </a:p>
        </p:txBody>
      </p:sp>
      <p:sp>
        <p:nvSpPr>
          <p:cNvPr id="50187" name="Text Box 17"/>
          <p:cNvSpPr txBox="1">
            <a:spLocks noChangeArrowheads="1"/>
          </p:cNvSpPr>
          <p:nvPr/>
        </p:nvSpPr>
        <p:spPr bwMode="auto">
          <a:xfrm>
            <a:off x="152400" y="1752600"/>
            <a:ext cx="4724400"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Knowing your temperature at an elevation 4500 feet, project the temperature on a fireline at 6500 feet using the </a:t>
            </a:r>
            <a:r>
              <a:rPr lang="en-US" altLang="en-US" sz="2400" b="1" u="sng"/>
              <a:t>average lapse rate.    </a:t>
            </a:r>
          </a:p>
        </p:txBody>
      </p:sp>
      <p:sp>
        <p:nvSpPr>
          <p:cNvPr id="282642" name="Text Box 18"/>
          <p:cNvSpPr txBox="1">
            <a:spLocks noChangeArrowheads="1"/>
          </p:cNvSpPr>
          <p:nvPr/>
        </p:nvSpPr>
        <p:spPr bwMode="auto">
          <a:xfrm>
            <a:off x="381000" y="4191000"/>
            <a:ext cx="42322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Elevation Change: 2000 feet</a:t>
            </a:r>
          </a:p>
        </p:txBody>
      </p:sp>
      <p:sp>
        <p:nvSpPr>
          <p:cNvPr id="282643" name="Text Box 19"/>
          <p:cNvSpPr txBox="1">
            <a:spLocks noChangeArrowheads="1"/>
          </p:cNvSpPr>
          <p:nvPr/>
        </p:nvSpPr>
        <p:spPr bwMode="auto">
          <a:xfrm>
            <a:off x="381000" y="4572000"/>
            <a:ext cx="42767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Lapse rate:   </a:t>
            </a:r>
            <a:r>
              <a:rPr lang="en-US" altLang="en-US" sz="2400" b="1">
                <a:solidFill>
                  <a:schemeClr val="accent2"/>
                </a:solidFill>
              </a:rPr>
              <a:t>-3.5</a:t>
            </a:r>
            <a:r>
              <a:rPr lang="en-US" altLang="en-US" sz="2400" b="1">
                <a:solidFill>
                  <a:schemeClr val="accent2"/>
                </a:solidFill>
                <a:cs typeface="Arial" charset="0"/>
              </a:rPr>
              <a:t>ºF/1000 feet</a:t>
            </a:r>
          </a:p>
        </p:txBody>
      </p:sp>
      <p:sp>
        <p:nvSpPr>
          <p:cNvPr id="282644" name="Text Box 20"/>
          <p:cNvSpPr txBox="1">
            <a:spLocks noChangeArrowheads="1"/>
          </p:cNvSpPr>
          <p:nvPr/>
        </p:nvSpPr>
        <p:spPr bwMode="auto">
          <a:xfrm>
            <a:off x="381000" y="5410200"/>
            <a:ext cx="3962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Temp. at 6500 feet:  </a:t>
            </a:r>
            <a:r>
              <a:rPr lang="en-US" altLang="en-US" sz="2400" b="1">
                <a:solidFill>
                  <a:schemeClr val="accent2"/>
                </a:solidFill>
              </a:rPr>
              <a:t>87</a:t>
            </a:r>
            <a:r>
              <a:rPr lang="en-US" altLang="en-US" sz="2400" b="1">
                <a:solidFill>
                  <a:schemeClr val="accent2"/>
                </a:solidFill>
                <a:cs typeface="Arial" charset="0"/>
              </a:rPr>
              <a:t>ºF</a:t>
            </a:r>
          </a:p>
        </p:txBody>
      </p:sp>
      <p:sp>
        <p:nvSpPr>
          <p:cNvPr id="282645" name="Text Box 21"/>
          <p:cNvSpPr txBox="1">
            <a:spLocks noChangeArrowheads="1"/>
          </p:cNvSpPr>
          <p:nvPr/>
        </p:nvSpPr>
        <p:spPr bwMode="auto">
          <a:xfrm>
            <a:off x="381000" y="4953000"/>
            <a:ext cx="42545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Temp. Change:  </a:t>
            </a:r>
            <a:r>
              <a:rPr lang="en-US" altLang="en-US" sz="2400" b="1">
                <a:solidFill>
                  <a:schemeClr val="accent2"/>
                </a:solidFill>
              </a:rPr>
              <a:t>(2 x -3.5</a:t>
            </a:r>
            <a:r>
              <a:rPr lang="en-US" altLang="en-US" sz="2400" b="1">
                <a:solidFill>
                  <a:schemeClr val="accent2"/>
                </a:solidFill>
                <a:cs typeface="Arial" charset="0"/>
              </a:rPr>
              <a:t>ºF</a:t>
            </a:r>
            <a:r>
              <a:rPr lang="en-US" altLang="en-US" sz="2400" b="1">
                <a:solidFill>
                  <a:schemeClr val="accent2"/>
                </a:solidFill>
              </a:rPr>
              <a:t>)</a:t>
            </a:r>
            <a:r>
              <a:rPr lang="en-US" altLang="en-US" sz="2400" b="1"/>
              <a:t>  </a:t>
            </a:r>
          </a:p>
        </p:txBody>
      </p:sp>
      <p:sp>
        <p:nvSpPr>
          <p:cNvPr id="50192" name="Text Box 24"/>
          <p:cNvSpPr txBox="1">
            <a:spLocks noChangeArrowheads="1"/>
          </p:cNvSpPr>
          <p:nvPr/>
        </p:nvSpPr>
        <p:spPr bwMode="auto">
          <a:xfrm>
            <a:off x="4800600" y="1524000"/>
            <a:ext cx="2613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t>Average Lapse Rate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2642"/>
                                        </p:tgtEl>
                                        <p:attrNameLst>
                                          <p:attrName>style.visibility</p:attrName>
                                        </p:attrNameLst>
                                      </p:cBhvr>
                                      <p:to>
                                        <p:strVal val="visible"/>
                                      </p:to>
                                    </p:set>
                                    <p:animEffect transition="in" filter="wipe(left)">
                                      <p:cBhvr>
                                        <p:cTn id="7" dur="500"/>
                                        <p:tgtEl>
                                          <p:spTgt spid="2826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2643"/>
                                        </p:tgtEl>
                                        <p:attrNameLst>
                                          <p:attrName>style.visibility</p:attrName>
                                        </p:attrNameLst>
                                      </p:cBhvr>
                                      <p:to>
                                        <p:strVal val="visible"/>
                                      </p:to>
                                    </p:set>
                                    <p:animEffect transition="in" filter="dissolve">
                                      <p:cBhvr>
                                        <p:cTn id="12" dur="500"/>
                                        <p:tgtEl>
                                          <p:spTgt spid="28264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82640"/>
                                        </p:tgtEl>
                                        <p:attrNameLst>
                                          <p:attrName>style.visibility</p:attrName>
                                        </p:attrNameLst>
                                      </p:cBhvr>
                                      <p:to>
                                        <p:strVal val="visible"/>
                                      </p:to>
                                    </p:set>
                                    <p:animEffect transition="in" filter="dissolve">
                                      <p:cBhvr>
                                        <p:cTn id="15" dur="500"/>
                                        <p:tgtEl>
                                          <p:spTgt spid="2826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82645"/>
                                        </p:tgtEl>
                                        <p:attrNameLst>
                                          <p:attrName>style.visibility</p:attrName>
                                        </p:attrNameLst>
                                      </p:cBhvr>
                                      <p:to>
                                        <p:strVal val="visible"/>
                                      </p:to>
                                    </p:set>
                                    <p:animEffect transition="in" filter="dissolve">
                                      <p:cBhvr>
                                        <p:cTn id="20" dur="500"/>
                                        <p:tgtEl>
                                          <p:spTgt spid="28264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82644"/>
                                        </p:tgtEl>
                                        <p:attrNameLst>
                                          <p:attrName>style.visibility</p:attrName>
                                        </p:attrNameLst>
                                      </p:cBhvr>
                                      <p:to>
                                        <p:strVal val="visible"/>
                                      </p:to>
                                    </p:set>
                                    <p:animEffect transition="in" filter="dissolve">
                                      <p:cBhvr>
                                        <p:cTn id="25" dur="500"/>
                                        <p:tgtEl>
                                          <p:spTgt spid="28264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2639"/>
                                        </p:tgtEl>
                                        <p:attrNameLst>
                                          <p:attrName>style.visibility</p:attrName>
                                        </p:attrNameLst>
                                      </p:cBhvr>
                                      <p:to>
                                        <p:strVal val="visible"/>
                                      </p:to>
                                    </p:set>
                                    <p:animEffect transition="in" filter="dissolve">
                                      <p:cBhvr>
                                        <p:cTn id="28" dur="500"/>
                                        <p:tgtEl>
                                          <p:spTgt spid="282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9" grpId="0"/>
      <p:bldP spid="282640" grpId="0" animBg="1"/>
      <p:bldP spid="282642" grpId="0"/>
      <p:bldP spid="282643" grpId="0"/>
      <p:bldP spid="282644" grpId="0"/>
      <p:bldP spid="28264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0"/>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96610" name="Rectangle 2"/>
          <p:cNvSpPr>
            <a:spLocks noChangeArrowheads="1"/>
          </p:cNvSpPr>
          <p:nvPr/>
        </p:nvSpPr>
        <p:spPr bwMode="auto">
          <a:xfrm>
            <a:off x="0" y="6400800"/>
            <a:ext cx="9144000" cy="457200"/>
          </a:xfrm>
          <a:prstGeom prst="rect">
            <a:avLst/>
          </a:prstGeom>
          <a:gradFill rotWithShape="1">
            <a:gsLst>
              <a:gs pos="0">
                <a:srgbClr val="6C9200"/>
              </a:gs>
              <a:gs pos="100000">
                <a:srgbClr val="1E4E00"/>
              </a:gs>
            </a:gsLst>
            <a:lin ang="5400000" scaled="1"/>
          </a:gradFill>
          <a:ln w="9525">
            <a:solidFill>
              <a:srgbClr val="006600"/>
            </a:solidFill>
            <a:miter lim="800000"/>
            <a:headEnd/>
            <a:tailEnd/>
          </a:ln>
          <a:effectLst/>
        </p:spPr>
        <p:txBody>
          <a:bodyPr wrap="none" anchor="ctr"/>
          <a:lstStyle/>
          <a:p>
            <a:pPr algn="r">
              <a:defRPr/>
            </a:pPr>
            <a:endParaRPr lang="en-US" sz="2000" b="1">
              <a:solidFill>
                <a:schemeClr val="bg1"/>
              </a:solidFill>
              <a:effectLst>
                <a:outerShdw blurRad="38100" dist="38100" dir="2700000" algn="tl">
                  <a:srgbClr val="000000"/>
                </a:outerShdw>
              </a:effectLst>
            </a:endParaRPr>
          </a:p>
        </p:txBody>
      </p:sp>
      <p:sp>
        <p:nvSpPr>
          <p:cNvPr id="196611" name="Rectangle 3"/>
          <p:cNvSpPr>
            <a:spLocks noChangeArrowheads="1"/>
          </p:cNvSpPr>
          <p:nvPr/>
        </p:nvSpPr>
        <p:spPr bwMode="auto">
          <a:xfrm>
            <a:off x="1752600" y="5791200"/>
            <a:ext cx="533400" cy="533400"/>
          </a:xfrm>
          <a:prstGeom prst="rect">
            <a:avLst/>
          </a:prstGeom>
          <a:solidFill>
            <a:srgbClr val="EFFDFF">
              <a:alpha val="74901"/>
            </a:srgbClr>
          </a:solidFill>
          <a:ln w="9525">
            <a:miter lim="800000"/>
            <a:headEnd/>
            <a:tailEnd/>
          </a:ln>
          <a:scene3d>
            <a:camera prst="legacyObliqueTopRight"/>
            <a:lightRig rig="legacyFlat3" dir="l"/>
          </a:scene3d>
          <a:sp3d extrusionH="290500" prstMaterial="legacyMatte">
            <a:bevelT w="13500" h="13500" prst="angle"/>
            <a:bevelB w="13500" h="13500" prst="angle"/>
            <a:extrusionClr>
              <a:schemeClr val="accent2"/>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196612" name="Rectangle 4"/>
          <p:cNvSpPr>
            <a:spLocks noChangeArrowheads="1"/>
          </p:cNvSpPr>
          <p:nvPr/>
        </p:nvSpPr>
        <p:spPr bwMode="auto">
          <a:xfrm>
            <a:off x="2438400" y="4648200"/>
            <a:ext cx="685800" cy="762000"/>
          </a:xfrm>
          <a:prstGeom prst="rect">
            <a:avLst/>
          </a:prstGeom>
          <a:solidFill>
            <a:schemeClr val="bg1">
              <a:alpha val="74901"/>
            </a:schemeClr>
          </a:solidFill>
          <a:ln w="9525">
            <a:miter lim="800000"/>
            <a:headEnd/>
            <a:tailEnd/>
          </a:ln>
          <a:scene3d>
            <a:camera prst="legacyObliqueTopRight"/>
            <a:lightRig rig="legacyFlat3" dir="l"/>
          </a:scene3d>
          <a:sp3d extrusionH="290500" prstMaterial="legacyMatte">
            <a:bevelT w="13500" h="13500" prst="angle"/>
            <a:bevelB w="13500" h="13500" prst="angle"/>
            <a:extrusionClr>
              <a:schemeClr val="accent2"/>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196613" name="Rectangle 5"/>
          <p:cNvSpPr>
            <a:spLocks noChangeArrowheads="1"/>
          </p:cNvSpPr>
          <p:nvPr/>
        </p:nvSpPr>
        <p:spPr bwMode="auto">
          <a:xfrm>
            <a:off x="3276600" y="3429000"/>
            <a:ext cx="762000" cy="914400"/>
          </a:xfrm>
          <a:prstGeom prst="rect">
            <a:avLst/>
          </a:prstGeom>
          <a:solidFill>
            <a:schemeClr val="bg1">
              <a:alpha val="74901"/>
            </a:schemeClr>
          </a:solidFill>
          <a:ln w="9525">
            <a:miter lim="800000"/>
            <a:headEnd/>
            <a:tailEnd/>
          </a:ln>
          <a:scene3d>
            <a:camera prst="legacyObliqueTopRight"/>
            <a:lightRig rig="legacyFlat3" dir="l"/>
          </a:scene3d>
          <a:sp3d extrusionH="290500" prstMaterial="legacyMatte">
            <a:bevelT w="13500" h="13500" prst="angle"/>
            <a:bevelB w="13500" h="13500" prst="angle"/>
            <a:extrusionClr>
              <a:schemeClr val="accent2"/>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196614" name="Rectangle 6"/>
          <p:cNvSpPr>
            <a:spLocks noChangeArrowheads="1"/>
          </p:cNvSpPr>
          <p:nvPr/>
        </p:nvSpPr>
        <p:spPr bwMode="auto">
          <a:xfrm>
            <a:off x="4114800" y="2057400"/>
            <a:ext cx="914400" cy="1066800"/>
          </a:xfrm>
          <a:prstGeom prst="rect">
            <a:avLst/>
          </a:prstGeom>
          <a:solidFill>
            <a:schemeClr val="bg1">
              <a:alpha val="74901"/>
            </a:schemeClr>
          </a:solidFill>
          <a:ln w="9525">
            <a:miter lim="800000"/>
            <a:headEnd/>
            <a:tailEnd/>
          </a:ln>
          <a:scene3d>
            <a:camera prst="legacyObliqueTopRight"/>
            <a:lightRig rig="legacyFlat3" dir="l"/>
          </a:scene3d>
          <a:sp3d extrusionH="290500" prstMaterial="legacyMatte">
            <a:bevelT w="13500" h="13500" prst="angle"/>
            <a:bevelB w="13500" h="13500" prst="angle"/>
            <a:extrusionClr>
              <a:schemeClr val="accent2"/>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196615" name="Rectangle 7"/>
          <p:cNvSpPr>
            <a:spLocks noChangeArrowheads="1"/>
          </p:cNvSpPr>
          <p:nvPr/>
        </p:nvSpPr>
        <p:spPr bwMode="auto">
          <a:xfrm>
            <a:off x="5181600" y="304800"/>
            <a:ext cx="1295400" cy="1447800"/>
          </a:xfrm>
          <a:prstGeom prst="rect">
            <a:avLst/>
          </a:prstGeom>
          <a:solidFill>
            <a:srgbClr val="EFFDFF">
              <a:alpha val="73000"/>
            </a:srgbClr>
          </a:solidFill>
          <a:ln w="9525">
            <a:miter lim="800000"/>
            <a:headEnd/>
            <a:tailEnd/>
          </a:ln>
          <a:effectLst/>
          <a:scene3d>
            <a:camera prst="legacyObliqueTopRight"/>
            <a:lightRig rig="legacyFlat3" dir="l"/>
          </a:scene3d>
          <a:sp3d extrusionH="290500" prstMaterial="legacyMatte">
            <a:bevelT w="13500" h="13500" prst="angle"/>
            <a:bevelB w="13500" h="13500" prst="angle"/>
            <a:extrusionClr>
              <a:schemeClr val="accent2"/>
            </a:extrusionClr>
          </a:sp3d>
        </p:spPr>
        <p:txBody>
          <a:bodyPr wrap="none" anchor="ctr">
            <a:flatTx/>
          </a:bodyPr>
          <a:lstStyle/>
          <a:p>
            <a:pPr algn="ctr">
              <a:defRPr/>
            </a:pPr>
            <a:endParaRPr lang="en-US" sz="2400" b="1" u="sng">
              <a:solidFill>
                <a:srgbClr val="FFFFCC"/>
              </a:solidFill>
              <a:effectLst>
                <a:outerShdw blurRad="38100" dist="38100" dir="2700000" algn="tl">
                  <a:srgbClr val="000000"/>
                </a:outerShdw>
              </a:effectLst>
            </a:endParaRPr>
          </a:p>
        </p:txBody>
      </p:sp>
      <p:sp>
        <p:nvSpPr>
          <p:cNvPr id="196616" name="Text Box 8"/>
          <p:cNvSpPr txBox="1">
            <a:spLocks noChangeArrowheads="1"/>
          </p:cNvSpPr>
          <p:nvPr/>
        </p:nvSpPr>
        <p:spPr bwMode="auto">
          <a:xfrm>
            <a:off x="7239000" y="5943600"/>
            <a:ext cx="1905000" cy="457200"/>
          </a:xfrm>
          <a:prstGeom prst="rect">
            <a:avLst/>
          </a:prstGeom>
          <a:noFill/>
          <a:ln w="9525">
            <a:noFill/>
            <a:miter lim="800000"/>
            <a:headEnd/>
            <a:tailEnd/>
          </a:ln>
          <a:effectLst/>
        </p:spPr>
        <p:txBody>
          <a:bodyPr>
            <a:spAutoFit/>
          </a:bodyPr>
          <a:lstStyle/>
          <a:p>
            <a:pPr>
              <a:defRPr/>
            </a:pPr>
            <a:r>
              <a:rPr lang="en-US" sz="2400" b="1">
                <a:solidFill>
                  <a:srgbClr val="FF3300"/>
                </a:solidFill>
                <a:effectLst>
                  <a:outerShdw blurRad="38100" dist="38100" dir="2700000" algn="tl">
                    <a:srgbClr val="000000"/>
                  </a:outerShdw>
                </a:effectLst>
              </a:rPr>
              <a:t>     0 ft AGL</a:t>
            </a:r>
          </a:p>
        </p:txBody>
      </p:sp>
      <p:sp>
        <p:nvSpPr>
          <p:cNvPr id="196617" name="Text Box 9"/>
          <p:cNvSpPr txBox="1">
            <a:spLocks noChangeArrowheads="1"/>
          </p:cNvSpPr>
          <p:nvPr/>
        </p:nvSpPr>
        <p:spPr bwMode="auto">
          <a:xfrm>
            <a:off x="7010400" y="3505200"/>
            <a:ext cx="2100263" cy="457200"/>
          </a:xfrm>
          <a:prstGeom prst="rect">
            <a:avLst/>
          </a:prstGeom>
          <a:noFill/>
          <a:ln w="9525">
            <a:noFill/>
            <a:miter lim="800000"/>
            <a:headEnd/>
            <a:tailEnd/>
          </a:ln>
          <a:effectLst/>
        </p:spPr>
        <p:txBody>
          <a:bodyPr>
            <a:spAutoFit/>
          </a:bodyPr>
          <a:lstStyle/>
          <a:p>
            <a:pPr>
              <a:defRPr/>
            </a:pPr>
            <a:r>
              <a:rPr lang="en-US" sz="2400" b="1">
                <a:solidFill>
                  <a:srgbClr val="FFFF00"/>
                </a:solidFill>
                <a:effectLst>
                  <a:outerShdw blurRad="38100" dist="38100" dir="2700000" algn="tl">
                    <a:srgbClr val="000000"/>
                  </a:outerShdw>
                </a:effectLst>
              </a:rPr>
              <a:t> 5,000 ft AGL</a:t>
            </a:r>
          </a:p>
        </p:txBody>
      </p:sp>
      <p:sp>
        <p:nvSpPr>
          <p:cNvPr id="196618" name="Text Box 10"/>
          <p:cNvSpPr txBox="1">
            <a:spLocks noChangeArrowheads="1"/>
          </p:cNvSpPr>
          <p:nvPr/>
        </p:nvSpPr>
        <p:spPr bwMode="auto">
          <a:xfrm>
            <a:off x="7011988" y="838200"/>
            <a:ext cx="2132012" cy="457200"/>
          </a:xfrm>
          <a:prstGeom prst="rect">
            <a:avLst/>
          </a:prstGeom>
          <a:noFill/>
          <a:ln w="9525">
            <a:noFill/>
            <a:miter lim="800000"/>
            <a:headEnd/>
            <a:tailEnd/>
          </a:ln>
          <a:effectLst/>
        </p:spPr>
        <p:txBody>
          <a:bodyPr wrap="none">
            <a:spAutoFit/>
          </a:bodyPr>
          <a:lstStyle/>
          <a:p>
            <a:pPr>
              <a:defRPr/>
            </a:pPr>
            <a:r>
              <a:rPr lang="en-US" sz="2400" b="1">
                <a:solidFill>
                  <a:srgbClr val="FFFF00"/>
                </a:solidFill>
                <a:effectLst>
                  <a:outerShdw blurRad="38100" dist="38100" dir="2700000" algn="tl">
                    <a:srgbClr val="000000"/>
                  </a:outerShdw>
                </a:effectLst>
              </a:rPr>
              <a:t>13,000 ft AGL</a:t>
            </a:r>
          </a:p>
        </p:txBody>
      </p:sp>
      <p:sp>
        <p:nvSpPr>
          <p:cNvPr id="196619" name="Line 11"/>
          <p:cNvSpPr>
            <a:spLocks noChangeShapeType="1"/>
          </p:cNvSpPr>
          <p:nvPr/>
        </p:nvSpPr>
        <p:spPr bwMode="auto">
          <a:xfrm flipV="1">
            <a:off x="2133600" y="5181600"/>
            <a:ext cx="609600" cy="762000"/>
          </a:xfrm>
          <a:prstGeom prst="line">
            <a:avLst/>
          </a:prstGeom>
          <a:noFill/>
          <a:ln w="88900">
            <a:solidFill>
              <a:srgbClr val="FF0000"/>
            </a:solidFill>
            <a:round/>
            <a:headEnd/>
            <a:tailEnd type="stealth" w="med" len="med"/>
          </a:ln>
          <a:effectLst>
            <a:outerShdw dist="107763" dir="2700000" algn="ctr" rotWithShape="0">
              <a:schemeClr val="tx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96620" name="Line 12"/>
          <p:cNvSpPr>
            <a:spLocks noChangeShapeType="1"/>
          </p:cNvSpPr>
          <p:nvPr/>
        </p:nvSpPr>
        <p:spPr bwMode="auto">
          <a:xfrm flipV="1">
            <a:off x="2971800" y="3886200"/>
            <a:ext cx="685800" cy="914400"/>
          </a:xfrm>
          <a:prstGeom prst="line">
            <a:avLst/>
          </a:prstGeom>
          <a:noFill/>
          <a:ln w="88900">
            <a:solidFill>
              <a:srgbClr val="FF0000"/>
            </a:solidFill>
            <a:round/>
            <a:headEnd/>
            <a:tailEnd type="triangle" w="med" len="med"/>
          </a:ln>
          <a:effectLst>
            <a:outerShdw dist="107763" dir="2700000" algn="ctr" rotWithShape="0">
              <a:schemeClr val="tx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96621" name="Line 13"/>
          <p:cNvSpPr>
            <a:spLocks noChangeShapeType="1"/>
          </p:cNvSpPr>
          <p:nvPr/>
        </p:nvSpPr>
        <p:spPr bwMode="auto">
          <a:xfrm flipV="1">
            <a:off x="3886200" y="2743200"/>
            <a:ext cx="609600" cy="838200"/>
          </a:xfrm>
          <a:prstGeom prst="line">
            <a:avLst/>
          </a:prstGeom>
          <a:noFill/>
          <a:ln w="88900">
            <a:solidFill>
              <a:srgbClr val="FF0000"/>
            </a:solidFill>
            <a:round/>
            <a:headEnd/>
            <a:tailEnd type="triangle" w="med" len="med"/>
          </a:ln>
          <a:effectLst>
            <a:outerShdw dist="107763" dir="2700000" algn="ctr" rotWithShape="0">
              <a:schemeClr val="tx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96622" name="Line 14"/>
          <p:cNvSpPr>
            <a:spLocks noChangeShapeType="1"/>
          </p:cNvSpPr>
          <p:nvPr/>
        </p:nvSpPr>
        <p:spPr bwMode="auto">
          <a:xfrm flipV="1">
            <a:off x="4876800" y="1143000"/>
            <a:ext cx="914400" cy="1066800"/>
          </a:xfrm>
          <a:prstGeom prst="line">
            <a:avLst/>
          </a:prstGeom>
          <a:noFill/>
          <a:ln w="88900">
            <a:solidFill>
              <a:srgbClr val="FF0000"/>
            </a:solidFill>
            <a:round/>
            <a:headEnd/>
            <a:tailEnd type="triangle" w="med" len="med"/>
          </a:ln>
          <a:effectLst>
            <a:outerShdw dist="107763" dir="2700000" algn="ctr" rotWithShape="0">
              <a:schemeClr val="tx2">
                <a:alpha val="50000"/>
              </a:schemeClr>
            </a:outerShdw>
          </a:effectLst>
          <a:extLst>
            <a:ext uri="{909E8E84-426E-40DD-AFC4-6F175D3DCCD1}">
              <a14:hiddenFill xmlns:a14="http://schemas.microsoft.com/office/drawing/2010/main">
                <a:noFill/>
              </a14:hiddenFill>
            </a:ext>
          </a:extLst>
        </p:spPr>
        <p:txBody>
          <a:bodyPr/>
          <a:lstStyle/>
          <a:p>
            <a:endParaRPr lang="en-US"/>
          </a:p>
        </p:txBody>
      </p:sp>
      <p:sp>
        <p:nvSpPr>
          <p:cNvPr id="196623" name="Text Box 15"/>
          <p:cNvSpPr txBox="1">
            <a:spLocks noChangeArrowheads="1"/>
          </p:cNvSpPr>
          <p:nvPr/>
        </p:nvSpPr>
        <p:spPr bwMode="auto">
          <a:xfrm>
            <a:off x="2438400" y="5791200"/>
            <a:ext cx="1524000" cy="519113"/>
          </a:xfrm>
          <a:prstGeom prst="rect">
            <a:avLst/>
          </a:prstGeom>
          <a:noFill/>
          <a:ln w="9525">
            <a:noFill/>
            <a:miter lim="800000"/>
            <a:headEnd/>
            <a:tailEnd/>
          </a:ln>
          <a:effectLst/>
        </p:spPr>
        <p:txBody>
          <a:bodyPr>
            <a:spAutoFit/>
          </a:bodyPr>
          <a:lstStyle/>
          <a:p>
            <a:pPr>
              <a:defRPr/>
            </a:pPr>
            <a:r>
              <a:rPr lang="en-US" sz="2800" b="1">
                <a:effectLst>
                  <a:outerShdw blurRad="38100" dist="38100" dir="2700000" algn="tl">
                    <a:srgbClr val="FFFFFF"/>
                  </a:outerShdw>
                </a:effectLst>
              </a:rPr>
              <a:t>80.0</a:t>
            </a:r>
            <a:r>
              <a:rPr lang="en-US" sz="2800" b="1">
                <a:effectLst>
                  <a:outerShdw blurRad="38100" dist="38100" dir="2700000" algn="tl">
                    <a:srgbClr val="FFFFFF"/>
                  </a:outerShdw>
                </a:effectLst>
                <a:cs typeface="Arial" charset="0"/>
              </a:rPr>
              <a:t>º</a:t>
            </a:r>
            <a:r>
              <a:rPr lang="en-US" sz="2800" b="1">
                <a:effectLst>
                  <a:outerShdw blurRad="38100" dist="38100" dir="2700000" algn="tl">
                    <a:srgbClr val="FFFFFF"/>
                  </a:outerShdw>
                </a:effectLst>
              </a:rPr>
              <a:t> F</a:t>
            </a:r>
          </a:p>
        </p:txBody>
      </p:sp>
      <p:sp>
        <p:nvSpPr>
          <p:cNvPr id="196624" name="Text Box 16"/>
          <p:cNvSpPr txBox="1">
            <a:spLocks noChangeArrowheads="1"/>
          </p:cNvSpPr>
          <p:nvPr/>
        </p:nvSpPr>
        <p:spPr bwMode="auto">
          <a:xfrm>
            <a:off x="4114800" y="3429000"/>
            <a:ext cx="1323975" cy="519113"/>
          </a:xfrm>
          <a:prstGeom prst="rect">
            <a:avLst/>
          </a:prstGeom>
          <a:noFill/>
          <a:ln w="9525">
            <a:noFill/>
            <a:miter lim="800000"/>
            <a:headEnd/>
            <a:tailEnd/>
          </a:ln>
          <a:effectLst/>
        </p:spPr>
        <p:txBody>
          <a:bodyPr wrap="none">
            <a:spAutoFit/>
          </a:bodyPr>
          <a:lstStyle/>
          <a:p>
            <a:pPr>
              <a:defRPr/>
            </a:pPr>
            <a:r>
              <a:rPr lang="en-US" sz="2800" b="1" dirty="0">
                <a:effectLst>
                  <a:outerShdw blurRad="38100" dist="38100" dir="2700000" algn="tl">
                    <a:srgbClr val="FFFFFF"/>
                  </a:outerShdw>
                </a:effectLst>
              </a:rPr>
              <a:t>52.5</a:t>
            </a:r>
            <a:r>
              <a:rPr lang="en-US" sz="2800" b="1" dirty="0">
                <a:effectLst>
                  <a:outerShdw blurRad="38100" dist="38100" dir="2700000" algn="tl">
                    <a:srgbClr val="FFFFFF"/>
                  </a:outerShdw>
                </a:effectLst>
                <a:cs typeface="Arial" charset="0"/>
              </a:rPr>
              <a:t>º</a:t>
            </a:r>
            <a:r>
              <a:rPr lang="en-US" sz="2800" b="1" dirty="0">
                <a:effectLst>
                  <a:outerShdw blurRad="38100" dist="38100" dir="2700000" algn="tl">
                    <a:srgbClr val="FFFFFF"/>
                  </a:outerShdw>
                </a:effectLst>
              </a:rPr>
              <a:t> F</a:t>
            </a:r>
          </a:p>
        </p:txBody>
      </p:sp>
      <p:sp>
        <p:nvSpPr>
          <p:cNvPr id="196625" name="Text Box 17"/>
          <p:cNvSpPr txBox="1">
            <a:spLocks noChangeArrowheads="1"/>
          </p:cNvSpPr>
          <p:nvPr/>
        </p:nvSpPr>
        <p:spPr bwMode="auto">
          <a:xfrm>
            <a:off x="4038600" y="838200"/>
            <a:ext cx="1143000" cy="519113"/>
          </a:xfrm>
          <a:prstGeom prst="rect">
            <a:avLst/>
          </a:prstGeom>
          <a:noFill/>
          <a:ln w="9525">
            <a:noFill/>
            <a:miter lim="800000"/>
            <a:headEnd/>
            <a:tailEnd/>
          </a:ln>
          <a:effectLst/>
        </p:spPr>
        <p:txBody>
          <a:bodyPr>
            <a:spAutoFit/>
          </a:bodyPr>
          <a:lstStyle/>
          <a:p>
            <a:pPr>
              <a:defRPr/>
            </a:pPr>
            <a:r>
              <a:rPr lang="en-US" sz="2800" b="1">
                <a:solidFill>
                  <a:schemeClr val="bg1"/>
                </a:solidFill>
                <a:effectLst>
                  <a:outerShdw blurRad="38100" dist="38100" dir="2700000" algn="tl">
                    <a:srgbClr val="000000"/>
                  </a:outerShdw>
                </a:effectLst>
              </a:rPr>
              <a:t>8.5</a:t>
            </a:r>
            <a:r>
              <a:rPr lang="en-US" sz="2800" b="1">
                <a:solidFill>
                  <a:schemeClr val="bg1"/>
                </a:solidFill>
                <a:effectLst>
                  <a:outerShdw blurRad="38100" dist="38100" dir="2700000" algn="tl">
                    <a:srgbClr val="000000"/>
                  </a:outerShdw>
                </a:effectLst>
                <a:cs typeface="Arial" charset="0"/>
              </a:rPr>
              <a:t>º </a:t>
            </a:r>
            <a:r>
              <a:rPr lang="en-US" sz="2800" b="1">
                <a:solidFill>
                  <a:schemeClr val="bg1"/>
                </a:solidFill>
                <a:effectLst>
                  <a:outerShdw blurRad="38100" dist="38100" dir="2700000" algn="tl">
                    <a:srgbClr val="000000"/>
                  </a:outerShdw>
                </a:effectLst>
              </a:rPr>
              <a:t>F</a:t>
            </a:r>
          </a:p>
        </p:txBody>
      </p:sp>
      <p:sp>
        <p:nvSpPr>
          <p:cNvPr id="196626" name="Text Box 18"/>
          <p:cNvSpPr txBox="1">
            <a:spLocks noChangeArrowheads="1"/>
          </p:cNvSpPr>
          <p:nvPr/>
        </p:nvSpPr>
        <p:spPr bwMode="auto">
          <a:xfrm>
            <a:off x="685800" y="0"/>
            <a:ext cx="3146425" cy="946150"/>
          </a:xfrm>
          <a:prstGeom prst="rect">
            <a:avLst/>
          </a:prstGeom>
          <a:noFill/>
          <a:ln w="9525">
            <a:noFill/>
            <a:miter lim="800000"/>
            <a:headEnd/>
            <a:tailEnd/>
          </a:ln>
          <a:effectLst/>
        </p:spPr>
        <p:txBody>
          <a:bodyPr wrap="none">
            <a:spAutoFit/>
          </a:bodyPr>
          <a:lstStyle/>
          <a:p>
            <a:pPr algn="ctr">
              <a:defRPr/>
            </a:pPr>
            <a:r>
              <a:rPr lang="en-US" sz="2800" b="1">
                <a:solidFill>
                  <a:srgbClr val="FFFF00"/>
                </a:solidFill>
                <a:effectLst>
                  <a:outerShdw blurRad="38100" dist="38100" dir="2700000" algn="tl">
                    <a:srgbClr val="000000"/>
                  </a:outerShdw>
                </a:effectLst>
                <a:latin typeface="Arial Narrow" pitchFamily="34" charset="0"/>
              </a:rPr>
              <a:t>A Day in the Life of a </a:t>
            </a:r>
          </a:p>
          <a:p>
            <a:pPr algn="ctr">
              <a:defRPr/>
            </a:pPr>
            <a:r>
              <a:rPr lang="en-US" sz="2800" b="1">
                <a:solidFill>
                  <a:srgbClr val="FFFF00"/>
                </a:solidFill>
                <a:effectLst>
                  <a:outerShdw blurRad="38100" dist="38100" dir="2700000" algn="tl">
                    <a:srgbClr val="000000"/>
                  </a:outerShdw>
                </a:effectLst>
                <a:latin typeface="Arial Narrow" pitchFamily="34" charset="0"/>
              </a:rPr>
              <a:t>Rising Air Parcel</a:t>
            </a:r>
          </a:p>
        </p:txBody>
      </p:sp>
      <p:sp>
        <p:nvSpPr>
          <p:cNvPr id="196627" name="Text Box 19"/>
          <p:cNvSpPr txBox="1">
            <a:spLocks noChangeArrowheads="1"/>
          </p:cNvSpPr>
          <p:nvPr/>
        </p:nvSpPr>
        <p:spPr bwMode="auto">
          <a:xfrm>
            <a:off x="4648200" y="4114800"/>
            <a:ext cx="4495800" cy="1735138"/>
          </a:xfrm>
          <a:prstGeom prst="rect">
            <a:avLst/>
          </a:prstGeom>
          <a:noFill/>
          <a:ln>
            <a:noFill/>
          </a:ln>
          <a:effectLst>
            <a:outerShdw dist="127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sz="2400">
                <a:latin typeface="Arial Narrow" pitchFamily="34" charset="0"/>
              </a:rPr>
              <a:t>If the parcel becomes </a:t>
            </a:r>
            <a:r>
              <a:rPr lang="en-US" altLang="en-US" sz="2400" u="sng">
                <a:latin typeface="Arial Narrow" pitchFamily="34" charset="0"/>
              </a:rPr>
              <a:t>saturated </a:t>
            </a:r>
            <a:r>
              <a:rPr lang="en-US" altLang="en-US" sz="2400">
                <a:latin typeface="Arial Narrow" pitchFamily="34" charset="0"/>
              </a:rPr>
              <a:t>during its ascent, at 5,000 feet for instance, a cloud forms; assuming the parcel remains saturated as it continues to rise.</a:t>
            </a:r>
            <a:r>
              <a:rPr lang="en-US" altLang="en-US" sz="2400">
                <a:solidFill>
                  <a:srgbClr val="0F0082"/>
                </a:solidFill>
                <a:latin typeface="Arial Narrow" pitchFamily="34" charset="0"/>
              </a:rPr>
              <a:t> </a:t>
            </a:r>
          </a:p>
        </p:txBody>
      </p:sp>
      <p:sp>
        <p:nvSpPr>
          <p:cNvPr id="196628" name="Freeform 20"/>
          <p:cNvSpPr>
            <a:spLocks/>
          </p:cNvSpPr>
          <p:nvPr/>
        </p:nvSpPr>
        <p:spPr bwMode="auto">
          <a:xfrm>
            <a:off x="1524000" y="-228600"/>
            <a:ext cx="6853238" cy="3684588"/>
          </a:xfrm>
          <a:custGeom>
            <a:avLst/>
            <a:gdLst>
              <a:gd name="T0" fmla="*/ 4695825 w 4317"/>
              <a:gd name="T1" fmla="*/ 3544888 h 2321"/>
              <a:gd name="T2" fmla="*/ 3781425 w 4317"/>
              <a:gd name="T3" fmla="*/ 3625850 h 2321"/>
              <a:gd name="T4" fmla="*/ 2390775 w 4317"/>
              <a:gd name="T5" fmla="*/ 3644900 h 2321"/>
              <a:gd name="T6" fmla="*/ 1714500 w 4317"/>
              <a:gd name="T7" fmla="*/ 3625850 h 2321"/>
              <a:gd name="T8" fmla="*/ 1217613 w 4317"/>
              <a:gd name="T9" fmla="*/ 3565525 h 2321"/>
              <a:gd name="T10" fmla="*/ 284163 w 4317"/>
              <a:gd name="T11" fmla="*/ 3406775 h 2321"/>
              <a:gd name="T12" fmla="*/ 104775 w 4317"/>
              <a:gd name="T13" fmla="*/ 3306763 h 2321"/>
              <a:gd name="T14" fmla="*/ 25400 w 4317"/>
              <a:gd name="T15" fmla="*/ 3008313 h 2321"/>
              <a:gd name="T16" fmla="*/ 422275 w 4317"/>
              <a:gd name="T17" fmla="*/ 2790825 h 2321"/>
              <a:gd name="T18" fmla="*/ 741363 w 4317"/>
              <a:gd name="T19" fmla="*/ 2751138 h 2321"/>
              <a:gd name="T20" fmla="*/ 879475 w 4317"/>
              <a:gd name="T21" fmla="*/ 2870200 h 2321"/>
              <a:gd name="T22" fmla="*/ 1038225 w 4317"/>
              <a:gd name="T23" fmla="*/ 2870200 h 2321"/>
              <a:gd name="T24" fmla="*/ 1336675 w 4317"/>
              <a:gd name="T25" fmla="*/ 2751138 h 2321"/>
              <a:gd name="T26" fmla="*/ 1695450 w 4317"/>
              <a:gd name="T27" fmla="*/ 2532063 h 2321"/>
              <a:gd name="T28" fmla="*/ 1376363 w 4317"/>
              <a:gd name="T29" fmla="*/ 2273300 h 2321"/>
              <a:gd name="T30" fmla="*/ 1595438 w 4317"/>
              <a:gd name="T31" fmla="*/ 2054225 h 2321"/>
              <a:gd name="T32" fmla="*/ 1873250 w 4317"/>
              <a:gd name="T33" fmla="*/ 1797050 h 2321"/>
              <a:gd name="T34" fmla="*/ 2033588 w 4317"/>
              <a:gd name="T35" fmla="*/ 1636713 h 2321"/>
              <a:gd name="T36" fmla="*/ 1873250 w 4317"/>
              <a:gd name="T37" fmla="*/ 1298575 h 2321"/>
              <a:gd name="T38" fmla="*/ 2132013 w 4317"/>
              <a:gd name="T39" fmla="*/ 841375 h 2321"/>
              <a:gd name="T40" fmla="*/ 2311400 w 4317"/>
              <a:gd name="T41" fmla="*/ 682625 h 2321"/>
              <a:gd name="T42" fmla="*/ 2430463 w 4317"/>
              <a:gd name="T43" fmla="*/ 603250 h 2321"/>
              <a:gd name="T44" fmla="*/ 2708275 w 4317"/>
              <a:gd name="T45" fmla="*/ 404813 h 2321"/>
              <a:gd name="T46" fmla="*/ 3186113 w 4317"/>
              <a:gd name="T47" fmla="*/ 523875 h 2321"/>
              <a:gd name="T48" fmla="*/ 3284538 w 4317"/>
              <a:gd name="T49" fmla="*/ 523875 h 2321"/>
              <a:gd name="T50" fmla="*/ 3424238 w 4317"/>
              <a:gd name="T51" fmla="*/ 225425 h 2321"/>
              <a:gd name="T52" fmla="*/ 3802063 w 4317"/>
              <a:gd name="T53" fmla="*/ 127000 h 2321"/>
              <a:gd name="T54" fmla="*/ 3921125 w 4317"/>
              <a:gd name="T55" fmla="*/ 26988 h 2321"/>
              <a:gd name="T56" fmla="*/ 4100513 w 4317"/>
              <a:gd name="T57" fmla="*/ 26988 h 2321"/>
              <a:gd name="T58" fmla="*/ 4557713 w 4317"/>
              <a:gd name="T59" fmla="*/ 66675 h 2321"/>
              <a:gd name="T60" fmla="*/ 4835525 w 4317"/>
              <a:gd name="T61" fmla="*/ 66675 h 2321"/>
              <a:gd name="T62" fmla="*/ 5014913 w 4317"/>
              <a:gd name="T63" fmla="*/ 146050 h 2321"/>
              <a:gd name="T64" fmla="*/ 5192713 w 4317"/>
              <a:gd name="T65" fmla="*/ 246063 h 2321"/>
              <a:gd name="T66" fmla="*/ 5273675 w 4317"/>
              <a:gd name="T67" fmla="*/ 325438 h 2321"/>
              <a:gd name="T68" fmla="*/ 5372100 w 4317"/>
              <a:gd name="T69" fmla="*/ 404813 h 2321"/>
              <a:gd name="T70" fmla="*/ 5491163 w 4317"/>
              <a:gd name="T71" fmla="*/ 1001713 h 2321"/>
              <a:gd name="T72" fmla="*/ 5353050 w 4317"/>
              <a:gd name="T73" fmla="*/ 1379538 h 2321"/>
              <a:gd name="T74" fmla="*/ 5313363 w 4317"/>
              <a:gd name="T75" fmla="*/ 1498600 h 2321"/>
              <a:gd name="T76" fmla="*/ 5630863 w 4317"/>
              <a:gd name="T77" fmla="*/ 1498600 h 2321"/>
              <a:gd name="T78" fmla="*/ 5649913 w 4317"/>
              <a:gd name="T79" fmla="*/ 1557338 h 2321"/>
              <a:gd name="T80" fmla="*/ 5810250 w 4317"/>
              <a:gd name="T81" fmla="*/ 2014538 h 2321"/>
              <a:gd name="T82" fmla="*/ 5929313 w 4317"/>
              <a:gd name="T83" fmla="*/ 2432050 h 2321"/>
              <a:gd name="T84" fmla="*/ 6107113 w 4317"/>
              <a:gd name="T85" fmla="*/ 2471738 h 2321"/>
              <a:gd name="T86" fmla="*/ 6286500 w 4317"/>
              <a:gd name="T87" fmla="*/ 2571750 h 2321"/>
              <a:gd name="T88" fmla="*/ 6286500 w 4317"/>
              <a:gd name="T89" fmla="*/ 2830513 h 2321"/>
              <a:gd name="T90" fmla="*/ 6823075 w 4317"/>
              <a:gd name="T91" fmla="*/ 3306763 h 2321"/>
              <a:gd name="T92" fmla="*/ 6664325 w 4317"/>
              <a:gd name="T93" fmla="*/ 3446463 h 2321"/>
              <a:gd name="T94" fmla="*/ 5969000 w 4317"/>
              <a:gd name="T95" fmla="*/ 3505200 h 2321"/>
              <a:gd name="T96" fmla="*/ 5610225 w 4317"/>
              <a:gd name="T97" fmla="*/ 3605213 h 2321"/>
              <a:gd name="T98" fmla="*/ 4975225 w 4317"/>
              <a:gd name="T99" fmla="*/ 3525838 h 2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317"/>
              <a:gd name="T151" fmla="*/ 0 h 2321"/>
              <a:gd name="T152" fmla="*/ 4317 w 4317"/>
              <a:gd name="T153" fmla="*/ 2321 h 2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317" h="2321">
                <a:moveTo>
                  <a:pt x="3209" y="2233"/>
                </a:moveTo>
                <a:cubicBezTo>
                  <a:pt x="3040" y="2221"/>
                  <a:pt x="3078" y="2211"/>
                  <a:pt x="2958" y="2233"/>
                </a:cubicBezTo>
                <a:cubicBezTo>
                  <a:pt x="2916" y="2241"/>
                  <a:pt x="2833" y="2258"/>
                  <a:pt x="2833" y="2258"/>
                </a:cubicBezTo>
                <a:cubicBezTo>
                  <a:pt x="2684" y="2237"/>
                  <a:pt x="2532" y="2271"/>
                  <a:pt x="2382" y="2284"/>
                </a:cubicBezTo>
                <a:cubicBezTo>
                  <a:pt x="2128" y="2265"/>
                  <a:pt x="1874" y="2289"/>
                  <a:pt x="1619" y="2296"/>
                </a:cubicBezTo>
                <a:cubicBezTo>
                  <a:pt x="1549" y="2283"/>
                  <a:pt x="1569" y="2277"/>
                  <a:pt x="1506" y="2296"/>
                </a:cubicBezTo>
                <a:cubicBezTo>
                  <a:pt x="1481" y="2303"/>
                  <a:pt x="1431" y="2321"/>
                  <a:pt x="1431" y="2321"/>
                </a:cubicBezTo>
                <a:cubicBezTo>
                  <a:pt x="1312" y="2311"/>
                  <a:pt x="1199" y="2294"/>
                  <a:pt x="1080" y="2284"/>
                </a:cubicBezTo>
                <a:cubicBezTo>
                  <a:pt x="1021" y="2288"/>
                  <a:pt x="850" y="2309"/>
                  <a:pt x="780" y="2284"/>
                </a:cubicBezTo>
                <a:cubicBezTo>
                  <a:pt x="767" y="2279"/>
                  <a:pt x="775" y="2256"/>
                  <a:pt x="767" y="2246"/>
                </a:cubicBezTo>
                <a:cubicBezTo>
                  <a:pt x="746" y="2220"/>
                  <a:pt x="675" y="2200"/>
                  <a:pt x="654" y="2196"/>
                </a:cubicBezTo>
                <a:cubicBezTo>
                  <a:pt x="496" y="2163"/>
                  <a:pt x="341" y="2155"/>
                  <a:pt x="179" y="2146"/>
                </a:cubicBezTo>
                <a:cubicBezTo>
                  <a:pt x="166" y="2142"/>
                  <a:pt x="153" y="2140"/>
                  <a:pt x="141" y="2133"/>
                </a:cubicBezTo>
                <a:cubicBezTo>
                  <a:pt x="115" y="2118"/>
                  <a:pt x="66" y="2083"/>
                  <a:pt x="66" y="2083"/>
                </a:cubicBezTo>
                <a:cubicBezTo>
                  <a:pt x="45" y="2022"/>
                  <a:pt x="24" y="2045"/>
                  <a:pt x="3" y="1983"/>
                </a:cubicBezTo>
                <a:cubicBezTo>
                  <a:pt x="7" y="1954"/>
                  <a:pt x="0" y="1920"/>
                  <a:pt x="16" y="1895"/>
                </a:cubicBezTo>
                <a:cubicBezTo>
                  <a:pt x="32" y="1870"/>
                  <a:pt x="66" y="1862"/>
                  <a:pt x="91" y="1845"/>
                </a:cubicBezTo>
                <a:cubicBezTo>
                  <a:pt x="154" y="1803"/>
                  <a:pt x="192" y="1776"/>
                  <a:pt x="266" y="1758"/>
                </a:cubicBezTo>
                <a:cubicBezTo>
                  <a:pt x="276" y="1727"/>
                  <a:pt x="273" y="1705"/>
                  <a:pt x="316" y="1708"/>
                </a:cubicBezTo>
                <a:cubicBezTo>
                  <a:pt x="367" y="1712"/>
                  <a:pt x="467" y="1733"/>
                  <a:pt x="467" y="1733"/>
                </a:cubicBezTo>
                <a:cubicBezTo>
                  <a:pt x="479" y="1741"/>
                  <a:pt x="495" y="1746"/>
                  <a:pt x="504" y="1758"/>
                </a:cubicBezTo>
                <a:cubicBezTo>
                  <a:pt x="553" y="1818"/>
                  <a:pt x="473" y="1780"/>
                  <a:pt x="554" y="1808"/>
                </a:cubicBezTo>
                <a:cubicBezTo>
                  <a:pt x="567" y="1804"/>
                  <a:pt x="579" y="1795"/>
                  <a:pt x="592" y="1795"/>
                </a:cubicBezTo>
                <a:cubicBezTo>
                  <a:pt x="613" y="1795"/>
                  <a:pt x="634" y="1813"/>
                  <a:pt x="654" y="1808"/>
                </a:cubicBezTo>
                <a:cubicBezTo>
                  <a:pt x="706" y="1794"/>
                  <a:pt x="751" y="1739"/>
                  <a:pt x="805" y="1720"/>
                </a:cubicBezTo>
                <a:cubicBezTo>
                  <a:pt x="817" y="1724"/>
                  <a:pt x="829" y="1733"/>
                  <a:pt x="842" y="1733"/>
                </a:cubicBezTo>
                <a:cubicBezTo>
                  <a:pt x="899" y="1733"/>
                  <a:pt x="908" y="1673"/>
                  <a:pt x="942" y="1645"/>
                </a:cubicBezTo>
                <a:cubicBezTo>
                  <a:pt x="974" y="1619"/>
                  <a:pt x="1029" y="1607"/>
                  <a:pt x="1068" y="1595"/>
                </a:cubicBezTo>
                <a:cubicBezTo>
                  <a:pt x="1019" y="1582"/>
                  <a:pt x="985" y="1573"/>
                  <a:pt x="942" y="1545"/>
                </a:cubicBezTo>
                <a:cubicBezTo>
                  <a:pt x="915" y="1504"/>
                  <a:pt x="883" y="1479"/>
                  <a:pt x="867" y="1432"/>
                </a:cubicBezTo>
                <a:cubicBezTo>
                  <a:pt x="912" y="1387"/>
                  <a:pt x="957" y="1351"/>
                  <a:pt x="1018" y="1332"/>
                </a:cubicBezTo>
                <a:cubicBezTo>
                  <a:pt x="1014" y="1319"/>
                  <a:pt x="1001" y="1307"/>
                  <a:pt x="1005" y="1294"/>
                </a:cubicBezTo>
                <a:cubicBezTo>
                  <a:pt x="1011" y="1277"/>
                  <a:pt x="1030" y="1268"/>
                  <a:pt x="1043" y="1257"/>
                </a:cubicBezTo>
                <a:cubicBezTo>
                  <a:pt x="1171" y="1148"/>
                  <a:pt x="989" y="1325"/>
                  <a:pt x="1180" y="1132"/>
                </a:cubicBezTo>
                <a:cubicBezTo>
                  <a:pt x="1289" y="1022"/>
                  <a:pt x="1092" y="1218"/>
                  <a:pt x="1243" y="1069"/>
                </a:cubicBezTo>
                <a:cubicBezTo>
                  <a:pt x="1256" y="1056"/>
                  <a:pt x="1281" y="1031"/>
                  <a:pt x="1281" y="1031"/>
                </a:cubicBezTo>
                <a:cubicBezTo>
                  <a:pt x="1241" y="993"/>
                  <a:pt x="1194" y="999"/>
                  <a:pt x="1143" y="981"/>
                </a:cubicBezTo>
                <a:cubicBezTo>
                  <a:pt x="1122" y="921"/>
                  <a:pt x="1146" y="869"/>
                  <a:pt x="1180" y="818"/>
                </a:cubicBezTo>
                <a:cubicBezTo>
                  <a:pt x="1176" y="797"/>
                  <a:pt x="1168" y="777"/>
                  <a:pt x="1168" y="756"/>
                </a:cubicBezTo>
                <a:cubicBezTo>
                  <a:pt x="1168" y="661"/>
                  <a:pt x="1283" y="592"/>
                  <a:pt x="1343" y="530"/>
                </a:cubicBezTo>
                <a:cubicBezTo>
                  <a:pt x="1354" y="519"/>
                  <a:pt x="1370" y="515"/>
                  <a:pt x="1381" y="505"/>
                </a:cubicBezTo>
                <a:cubicBezTo>
                  <a:pt x="1407" y="482"/>
                  <a:pt x="1456" y="430"/>
                  <a:pt x="1456" y="430"/>
                </a:cubicBezTo>
                <a:cubicBezTo>
                  <a:pt x="1473" y="434"/>
                  <a:pt x="1492" y="453"/>
                  <a:pt x="1506" y="443"/>
                </a:cubicBezTo>
                <a:cubicBezTo>
                  <a:pt x="1525" y="430"/>
                  <a:pt x="1517" y="398"/>
                  <a:pt x="1531" y="380"/>
                </a:cubicBezTo>
                <a:cubicBezTo>
                  <a:pt x="1567" y="333"/>
                  <a:pt x="1626" y="306"/>
                  <a:pt x="1681" y="293"/>
                </a:cubicBezTo>
                <a:cubicBezTo>
                  <a:pt x="1689" y="280"/>
                  <a:pt x="1693" y="264"/>
                  <a:pt x="1706" y="255"/>
                </a:cubicBezTo>
                <a:cubicBezTo>
                  <a:pt x="1768" y="213"/>
                  <a:pt x="1841" y="267"/>
                  <a:pt x="1894" y="293"/>
                </a:cubicBezTo>
                <a:cubicBezTo>
                  <a:pt x="1928" y="310"/>
                  <a:pt x="1971" y="319"/>
                  <a:pt x="2007" y="330"/>
                </a:cubicBezTo>
                <a:cubicBezTo>
                  <a:pt x="2019" y="343"/>
                  <a:pt x="2026" y="368"/>
                  <a:pt x="2044" y="368"/>
                </a:cubicBezTo>
                <a:cubicBezTo>
                  <a:pt x="2059" y="368"/>
                  <a:pt x="2058" y="341"/>
                  <a:pt x="2069" y="330"/>
                </a:cubicBezTo>
                <a:cubicBezTo>
                  <a:pt x="2080" y="319"/>
                  <a:pt x="2094" y="313"/>
                  <a:pt x="2107" y="305"/>
                </a:cubicBezTo>
                <a:cubicBezTo>
                  <a:pt x="2112" y="276"/>
                  <a:pt x="2122" y="164"/>
                  <a:pt x="2157" y="142"/>
                </a:cubicBezTo>
                <a:cubicBezTo>
                  <a:pt x="2179" y="129"/>
                  <a:pt x="2207" y="134"/>
                  <a:pt x="2232" y="130"/>
                </a:cubicBezTo>
                <a:cubicBezTo>
                  <a:pt x="2283" y="53"/>
                  <a:pt x="2296" y="67"/>
                  <a:pt x="2395" y="80"/>
                </a:cubicBezTo>
                <a:cubicBezTo>
                  <a:pt x="2401" y="62"/>
                  <a:pt x="2412" y="13"/>
                  <a:pt x="2433" y="5"/>
                </a:cubicBezTo>
                <a:cubicBezTo>
                  <a:pt x="2445" y="0"/>
                  <a:pt x="2458" y="13"/>
                  <a:pt x="2470" y="17"/>
                </a:cubicBezTo>
                <a:cubicBezTo>
                  <a:pt x="2483" y="25"/>
                  <a:pt x="2493" y="42"/>
                  <a:pt x="2508" y="42"/>
                </a:cubicBezTo>
                <a:cubicBezTo>
                  <a:pt x="2534" y="42"/>
                  <a:pt x="2583" y="17"/>
                  <a:pt x="2583" y="17"/>
                </a:cubicBezTo>
                <a:cubicBezTo>
                  <a:pt x="2674" y="49"/>
                  <a:pt x="2636" y="52"/>
                  <a:pt x="2758" y="67"/>
                </a:cubicBezTo>
                <a:cubicBezTo>
                  <a:pt x="2822" y="89"/>
                  <a:pt x="2809" y="63"/>
                  <a:pt x="2871" y="42"/>
                </a:cubicBezTo>
                <a:cubicBezTo>
                  <a:pt x="2892" y="46"/>
                  <a:pt x="2912" y="55"/>
                  <a:pt x="2933" y="55"/>
                </a:cubicBezTo>
                <a:cubicBezTo>
                  <a:pt x="2971" y="55"/>
                  <a:pt x="3008" y="40"/>
                  <a:pt x="3046" y="42"/>
                </a:cubicBezTo>
                <a:cubicBezTo>
                  <a:pt x="3072" y="44"/>
                  <a:pt x="3121" y="67"/>
                  <a:pt x="3121" y="67"/>
                </a:cubicBezTo>
                <a:cubicBezTo>
                  <a:pt x="3134" y="75"/>
                  <a:pt x="3151" y="79"/>
                  <a:pt x="3159" y="92"/>
                </a:cubicBezTo>
                <a:cubicBezTo>
                  <a:pt x="3169" y="106"/>
                  <a:pt x="3156" y="134"/>
                  <a:pt x="3171" y="142"/>
                </a:cubicBezTo>
                <a:cubicBezTo>
                  <a:pt x="3200" y="158"/>
                  <a:pt x="3238" y="151"/>
                  <a:pt x="3271" y="155"/>
                </a:cubicBezTo>
                <a:cubicBezTo>
                  <a:pt x="3284" y="159"/>
                  <a:pt x="3300" y="158"/>
                  <a:pt x="3309" y="167"/>
                </a:cubicBezTo>
                <a:cubicBezTo>
                  <a:pt x="3319" y="176"/>
                  <a:pt x="3316" y="193"/>
                  <a:pt x="3322" y="205"/>
                </a:cubicBezTo>
                <a:cubicBezTo>
                  <a:pt x="3329" y="218"/>
                  <a:pt x="3335" y="233"/>
                  <a:pt x="3347" y="242"/>
                </a:cubicBezTo>
                <a:cubicBezTo>
                  <a:pt x="3357" y="250"/>
                  <a:pt x="3372" y="249"/>
                  <a:pt x="3384" y="255"/>
                </a:cubicBezTo>
                <a:cubicBezTo>
                  <a:pt x="3398" y="262"/>
                  <a:pt x="3409" y="272"/>
                  <a:pt x="3422" y="280"/>
                </a:cubicBezTo>
                <a:cubicBezTo>
                  <a:pt x="3459" y="397"/>
                  <a:pt x="3384" y="518"/>
                  <a:pt x="3459" y="631"/>
                </a:cubicBezTo>
                <a:cubicBezTo>
                  <a:pt x="3446" y="700"/>
                  <a:pt x="3439" y="736"/>
                  <a:pt x="3397" y="793"/>
                </a:cubicBezTo>
                <a:cubicBezTo>
                  <a:pt x="3389" y="818"/>
                  <a:pt x="3381" y="844"/>
                  <a:pt x="3372" y="869"/>
                </a:cubicBezTo>
                <a:cubicBezTo>
                  <a:pt x="3368" y="881"/>
                  <a:pt x="3363" y="894"/>
                  <a:pt x="3359" y="906"/>
                </a:cubicBezTo>
                <a:cubicBezTo>
                  <a:pt x="3355" y="919"/>
                  <a:pt x="3335" y="939"/>
                  <a:pt x="3347" y="944"/>
                </a:cubicBezTo>
                <a:cubicBezTo>
                  <a:pt x="3371" y="953"/>
                  <a:pt x="3397" y="935"/>
                  <a:pt x="3422" y="931"/>
                </a:cubicBezTo>
                <a:cubicBezTo>
                  <a:pt x="3464" y="935"/>
                  <a:pt x="3506" y="938"/>
                  <a:pt x="3547" y="944"/>
                </a:cubicBezTo>
                <a:cubicBezTo>
                  <a:pt x="3560" y="946"/>
                  <a:pt x="3581" y="943"/>
                  <a:pt x="3585" y="956"/>
                </a:cubicBezTo>
                <a:cubicBezTo>
                  <a:pt x="3589" y="967"/>
                  <a:pt x="3568" y="973"/>
                  <a:pt x="3559" y="981"/>
                </a:cubicBezTo>
                <a:cubicBezTo>
                  <a:pt x="3591" y="1012"/>
                  <a:pt x="3608" y="1038"/>
                  <a:pt x="3622" y="1081"/>
                </a:cubicBezTo>
                <a:cubicBezTo>
                  <a:pt x="3611" y="1186"/>
                  <a:pt x="3592" y="1203"/>
                  <a:pt x="3660" y="1269"/>
                </a:cubicBezTo>
                <a:cubicBezTo>
                  <a:pt x="3679" y="1331"/>
                  <a:pt x="3711" y="1394"/>
                  <a:pt x="3722" y="1457"/>
                </a:cubicBezTo>
                <a:cubicBezTo>
                  <a:pt x="3726" y="1482"/>
                  <a:pt x="3722" y="1510"/>
                  <a:pt x="3735" y="1532"/>
                </a:cubicBezTo>
                <a:cubicBezTo>
                  <a:pt x="3741" y="1543"/>
                  <a:pt x="3759" y="1542"/>
                  <a:pt x="3772" y="1545"/>
                </a:cubicBezTo>
                <a:cubicBezTo>
                  <a:pt x="3797" y="1551"/>
                  <a:pt x="3822" y="1553"/>
                  <a:pt x="3847" y="1557"/>
                </a:cubicBezTo>
                <a:cubicBezTo>
                  <a:pt x="3860" y="1561"/>
                  <a:pt x="3873" y="1563"/>
                  <a:pt x="3885" y="1570"/>
                </a:cubicBezTo>
                <a:cubicBezTo>
                  <a:pt x="3911" y="1585"/>
                  <a:pt x="3960" y="1620"/>
                  <a:pt x="3960" y="1620"/>
                </a:cubicBezTo>
                <a:cubicBezTo>
                  <a:pt x="4034" y="1730"/>
                  <a:pt x="3962" y="1598"/>
                  <a:pt x="3948" y="1670"/>
                </a:cubicBezTo>
                <a:cubicBezTo>
                  <a:pt x="3941" y="1707"/>
                  <a:pt x="3948" y="1747"/>
                  <a:pt x="3960" y="1783"/>
                </a:cubicBezTo>
                <a:cubicBezTo>
                  <a:pt x="4000" y="1904"/>
                  <a:pt x="4134" y="1887"/>
                  <a:pt x="4236" y="1895"/>
                </a:cubicBezTo>
                <a:cubicBezTo>
                  <a:pt x="4317" y="1950"/>
                  <a:pt x="4271" y="1999"/>
                  <a:pt x="4298" y="2083"/>
                </a:cubicBezTo>
                <a:cubicBezTo>
                  <a:pt x="4294" y="2104"/>
                  <a:pt x="4298" y="2128"/>
                  <a:pt x="4286" y="2146"/>
                </a:cubicBezTo>
                <a:cubicBezTo>
                  <a:pt x="4269" y="2171"/>
                  <a:pt x="4227" y="2163"/>
                  <a:pt x="4198" y="2171"/>
                </a:cubicBezTo>
                <a:cubicBezTo>
                  <a:pt x="4094" y="2201"/>
                  <a:pt x="3993" y="2211"/>
                  <a:pt x="3885" y="2221"/>
                </a:cubicBezTo>
                <a:cubicBezTo>
                  <a:pt x="3843" y="2217"/>
                  <a:pt x="3802" y="2205"/>
                  <a:pt x="3760" y="2208"/>
                </a:cubicBezTo>
                <a:cubicBezTo>
                  <a:pt x="3734" y="2210"/>
                  <a:pt x="3711" y="2228"/>
                  <a:pt x="3685" y="2233"/>
                </a:cubicBezTo>
                <a:cubicBezTo>
                  <a:pt x="3633" y="2244"/>
                  <a:pt x="3585" y="2258"/>
                  <a:pt x="3534" y="2271"/>
                </a:cubicBezTo>
                <a:cubicBezTo>
                  <a:pt x="3445" y="2248"/>
                  <a:pt x="3401" y="2242"/>
                  <a:pt x="3297" y="2233"/>
                </a:cubicBezTo>
                <a:cubicBezTo>
                  <a:pt x="3210" y="2212"/>
                  <a:pt x="3263" y="2221"/>
                  <a:pt x="3134" y="2221"/>
                </a:cubicBezTo>
              </a:path>
            </a:pathLst>
          </a:custGeom>
          <a:gradFill rotWithShape="0">
            <a:gsLst>
              <a:gs pos="0">
                <a:srgbClr val="CCECFF"/>
              </a:gs>
              <a:gs pos="100000">
                <a:srgbClr val="000066">
                  <a:alpha val="28998"/>
                </a:srgbClr>
              </a:gs>
            </a:gsLst>
            <a:lin ang="5400000" scaled="1"/>
          </a:gradFill>
          <a:ln w="9525">
            <a:solidFill>
              <a:schemeClr val="tx1"/>
            </a:solidFill>
            <a:round/>
            <a:headEnd/>
            <a:tailEnd/>
          </a:ln>
        </p:spPr>
        <p:txBody>
          <a:bodyPr/>
          <a:lstStyle/>
          <a:p>
            <a:endParaRPr lang="en-US"/>
          </a:p>
        </p:txBody>
      </p:sp>
      <p:sp>
        <p:nvSpPr>
          <p:cNvPr id="196629" name="Text Box 21"/>
          <p:cNvSpPr txBox="1">
            <a:spLocks noChangeArrowheads="1"/>
          </p:cNvSpPr>
          <p:nvPr/>
        </p:nvSpPr>
        <p:spPr bwMode="auto">
          <a:xfrm>
            <a:off x="228600" y="5791200"/>
            <a:ext cx="184150" cy="519113"/>
          </a:xfrm>
          <a:prstGeom prst="rect">
            <a:avLst/>
          </a:prstGeom>
          <a:noFill/>
          <a:ln w="9525">
            <a:noFill/>
            <a:miter lim="800000"/>
            <a:headEnd/>
            <a:tailEnd/>
          </a:ln>
          <a:effectLst/>
        </p:spPr>
        <p:txBody>
          <a:bodyPr wrap="none">
            <a:spAutoFit/>
          </a:bodyPr>
          <a:lstStyle/>
          <a:p>
            <a:pPr>
              <a:defRPr/>
            </a:pPr>
            <a:endParaRPr lang="en-US" sz="2800" b="1">
              <a:solidFill>
                <a:schemeClr val="bg1"/>
              </a:solidFill>
              <a:effectLst>
                <a:outerShdw blurRad="38100" dist="38100" dir="2700000" algn="tl">
                  <a:srgbClr val="000000"/>
                </a:outerShdw>
              </a:effectLst>
            </a:endParaRPr>
          </a:p>
        </p:txBody>
      </p:sp>
      <p:sp>
        <p:nvSpPr>
          <p:cNvPr id="196630" name="Text Box 22"/>
          <p:cNvSpPr txBox="1">
            <a:spLocks noChangeArrowheads="1"/>
          </p:cNvSpPr>
          <p:nvPr/>
        </p:nvSpPr>
        <p:spPr bwMode="auto">
          <a:xfrm>
            <a:off x="0" y="5791200"/>
            <a:ext cx="1323975" cy="519113"/>
          </a:xfrm>
          <a:prstGeom prst="rect">
            <a:avLst/>
          </a:prstGeom>
          <a:noFill/>
          <a:ln w="9525">
            <a:noFill/>
            <a:miter lim="800000"/>
            <a:headEnd/>
            <a:tailEnd/>
          </a:ln>
          <a:effectLst/>
        </p:spPr>
        <p:txBody>
          <a:bodyPr wrap="none">
            <a:spAutoFit/>
          </a:bodyPr>
          <a:lstStyle/>
          <a:p>
            <a:pPr>
              <a:defRPr/>
            </a:pPr>
            <a:r>
              <a:rPr lang="en-US" sz="2800" b="1">
                <a:effectLst>
                  <a:outerShdw blurRad="38100" dist="38100" dir="2700000" algn="tl">
                    <a:srgbClr val="FFFFFF"/>
                  </a:outerShdw>
                </a:effectLst>
              </a:rPr>
              <a:t>74.0</a:t>
            </a:r>
            <a:r>
              <a:rPr lang="en-US" sz="2800" b="1">
                <a:effectLst>
                  <a:outerShdw blurRad="38100" dist="38100" dir="2700000" algn="tl">
                    <a:srgbClr val="FFFFFF"/>
                  </a:outerShdw>
                </a:effectLst>
                <a:cs typeface="Arial" charset="0"/>
              </a:rPr>
              <a:t>º</a:t>
            </a:r>
            <a:r>
              <a:rPr lang="en-US" sz="2800" b="1">
                <a:effectLst>
                  <a:outerShdw blurRad="38100" dist="38100" dir="2700000" algn="tl">
                    <a:srgbClr val="FFFFFF"/>
                  </a:outerShdw>
                </a:effectLst>
              </a:rPr>
              <a:t> F</a:t>
            </a:r>
          </a:p>
        </p:txBody>
      </p:sp>
      <p:sp>
        <p:nvSpPr>
          <p:cNvPr id="196631" name="Text Box 23"/>
          <p:cNvSpPr txBox="1">
            <a:spLocks noChangeArrowheads="1"/>
          </p:cNvSpPr>
          <p:nvPr/>
        </p:nvSpPr>
        <p:spPr bwMode="auto">
          <a:xfrm>
            <a:off x="0" y="3429000"/>
            <a:ext cx="1323975" cy="519113"/>
          </a:xfrm>
          <a:prstGeom prst="rect">
            <a:avLst/>
          </a:prstGeom>
          <a:noFill/>
          <a:ln w="9525">
            <a:noFill/>
            <a:miter lim="800000"/>
            <a:headEnd/>
            <a:tailEnd/>
          </a:ln>
          <a:effectLst/>
        </p:spPr>
        <p:txBody>
          <a:bodyPr wrap="none">
            <a:spAutoFit/>
          </a:bodyPr>
          <a:lstStyle/>
          <a:p>
            <a:pPr>
              <a:defRPr/>
            </a:pPr>
            <a:r>
              <a:rPr lang="en-US" sz="2800" b="1">
                <a:effectLst>
                  <a:outerShdw blurRad="38100" dist="38100" dir="2700000" algn="tl">
                    <a:srgbClr val="FFFFFF"/>
                  </a:outerShdw>
                </a:effectLst>
              </a:rPr>
              <a:t>49.0</a:t>
            </a:r>
            <a:r>
              <a:rPr lang="en-US" sz="2800" b="1">
                <a:effectLst>
                  <a:outerShdw blurRad="38100" dist="38100" dir="2700000" algn="tl">
                    <a:srgbClr val="FFFFFF"/>
                  </a:outerShdw>
                </a:effectLst>
                <a:cs typeface="Arial" charset="0"/>
              </a:rPr>
              <a:t>º</a:t>
            </a:r>
            <a:r>
              <a:rPr lang="en-US" sz="2800" b="1">
                <a:effectLst>
                  <a:outerShdw blurRad="38100" dist="38100" dir="2700000" algn="tl">
                    <a:srgbClr val="FFFFFF"/>
                  </a:outerShdw>
                </a:effectLst>
              </a:rPr>
              <a:t> F</a:t>
            </a:r>
          </a:p>
        </p:txBody>
      </p:sp>
      <p:sp>
        <p:nvSpPr>
          <p:cNvPr id="196632" name="Text Box 24"/>
          <p:cNvSpPr txBox="1">
            <a:spLocks noChangeArrowheads="1"/>
          </p:cNvSpPr>
          <p:nvPr/>
        </p:nvSpPr>
        <p:spPr bwMode="auto">
          <a:xfrm>
            <a:off x="0" y="838200"/>
            <a:ext cx="1223963" cy="519113"/>
          </a:xfrm>
          <a:prstGeom prst="rect">
            <a:avLst/>
          </a:prstGeom>
          <a:noFill/>
          <a:ln w="9525">
            <a:noFill/>
            <a:miter lim="800000"/>
            <a:headEnd/>
            <a:tailEnd/>
          </a:ln>
          <a:effectLst/>
        </p:spPr>
        <p:txBody>
          <a:bodyPr>
            <a:spAutoFit/>
          </a:bodyPr>
          <a:lstStyle/>
          <a:p>
            <a:pPr>
              <a:defRPr/>
            </a:pPr>
            <a:r>
              <a:rPr lang="en-US" sz="2800" b="1">
                <a:solidFill>
                  <a:schemeClr val="bg1"/>
                </a:solidFill>
                <a:effectLst>
                  <a:outerShdw blurRad="38100" dist="38100" dir="2700000" algn="tl">
                    <a:srgbClr val="000000"/>
                  </a:outerShdw>
                </a:effectLst>
              </a:rPr>
              <a:t>8.0</a:t>
            </a:r>
            <a:r>
              <a:rPr lang="en-US" sz="2800" b="1">
                <a:solidFill>
                  <a:schemeClr val="bg1"/>
                </a:solidFill>
                <a:effectLst>
                  <a:outerShdw blurRad="38100" dist="38100" dir="2700000" algn="tl">
                    <a:srgbClr val="000000"/>
                  </a:outerShdw>
                </a:effectLst>
                <a:cs typeface="Arial" charset="0"/>
              </a:rPr>
              <a:t>º</a:t>
            </a:r>
            <a:r>
              <a:rPr lang="en-US" sz="2800" b="1">
                <a:solidFill>
                  <a:schemeClr val="bg1"/>
                </a:solidFill>
                <a:effectLst>
                  <a:outerShdw blurRad="38100" dist="38100" dir="2700000" algn="tl">
                    <a:srgbClr val="000000"/>
                  </a:outerShdw>
                </a:effectLst>
              </a:rPr>
              <a:t> F</a:t>
            </a:r>
          </a:p>
        </p:txBody>
      </p:sp>
      <p:sp>
        <p:nvSpPr>
          <p:cNvPr id="51226" name="Freeform 26"/>
          <p:cNvSpPr>
            <a:spLocks/>
          </p:cNvSpPr>
          <p:nvPr/>
        </p:nvSpPr>
        <p:spPr bwMode="auto">
          <a:xfrm>
            <a:off x="484188" y="6381750"/>
            <a:ext cx="2944812" cy="515938"/>
          </a:xfrm>
          <a:custGeom>
            <a:avLst/>
            <a:gdLst>
              <a:gd name="T0" fmla="*/ 349250 w 1855"/>
              <a:gd name="T1" fmla="*/ 9525 h 325"/>
              <a:gd name="T2" fmla="*/ 319087 w 1855"/>
              <a:gd name="T3" fmla="*/ 39688 h 325"/>
              <a:gd name="T4" fmla="*/ 349250 w 1855"/>
              <a:gd name="T5" fmla="*/ 49213 h 325"/>
              <a:gd name="T6" fmla="*/ 561975 w 1855"/>
              <a:gd name="T7" fmla="*/ 60325 h 325"/>
              <a:gd name="T8" fmla="*/ 603250 w 1855"/>
              <a:gd name="T9" fmla="*/ 69850 h 325"/>
              <a:gd name="T10" fmla="*/ 511175 w 1855"/>
              <a:gd name="T11" fmla="*/ 111125 h 325"/>
              <a:gd name="T12" fmla="*/ 349250 w 1855"/>
              <a:gd name="T13" fmla="*/ 141288 h 325"/>
              <a:gd name="T14" fmla="*/ 287337 w 1855"/>
              <a:gd name="T15" fmla="*/ 161925 h 325"/>
              <a:gd name="T16" fmla="*/ 319087 w 1855"/>
              <a:gd name="T17" fmla="*/ 171450 h 325"/>
              <a:gd name="T18" fmla="*/ 471487 w 1855"/>
              <a:gd name="T19" fmla="*/ 180975 h 325"/>
              <a:gd name="T20" fmla="*/ 65087 w 1855"/>
              <a:gd name="T21" fmla="*/ 242888 h 325"/>
              <a:gd name="T22" fmla="*/ 14287 w 1855"/>
              <a:gd name="T23" fmla="*/ 252413 h 325"/>
              <a:gd name="T24" fmla="*/ 74612 w 1855"/>
              <a:gd name="T25" fmla="*/ 273050 h 325"/>
              <a:gd name="T26" fmla="*/ 349250 w 1855"/>
              <a:gd name="T27" fmla="*/ 282575 h 325"/>
              <a:gd name="T28" fmla="*/ 227012 w 1855"/>
              <a:gd name="T29" fmla="*/ 314325 h 325"/>
              <a:gd name="T30" fmla="*/ 257175 w 1855"/>
              <a:gd name="T31" fmla="*/ 323850 h 325"/>
              <a:gd name="T32" fmla="*/ 227012 w 1855"/>
              <a:gd name="T33" fmla="*/ 333375 h 325"/>
              <a:gd name="T34" fmla="*/ 115887 w 1855"/>
              <a:gd name="T35" fmla="*/ 354013 h 325"/>
              <a:gd name="T36" fmla="*/ 44450 w 1855"/>
              <a:gd name="T37" fmla="*/ 374650 h 325"/>
              <a:gd name="T38" fmla="*/ 74612 w 1855"/>
              <a:gd name="T39" fmla="*/ 395288 h 325"/>
              <a:gd name="T40" fmla="*/ 298450 w 1855"/>
              <a:gd name="T41" fmla="*/ 404813 h 325"/>
              <a:gd name="T42" fmla="*/ 439737 w 1855"/>
              <a:gd name="T43" fmla="*/ 446088 h 325"/>
              <a:gd name="T44" fmla="*/ 400050 w 1855"/>
              <a:gd name="T45" fmla="*/ 455613 h 325"/>
              <a:gd name="T46" fmla="*/ 471487 w 1855"/>
              <a:gd name="T47" fmla="*/ 466725 h 325"/>
              <a:gd name="T48" fmla="*/ 573087 w 1855"/>
              <a:gd name="T49" fmla="*/ 455613 h 325"/>
              <a:gd name="T50" fmla="*/ 917575 w 1855"/>
              <a:gd name="T51" fmla="*/ 446088 h 325"/>
              <a:gd name="T52" fmla="*/ 1141412 w 1855"/>
              <a:gd name="T53" fmla="*/ 485775 h 325"/>
              <a:gd name="T54" fmla="*/ 1395412 w 1855"/>
              <a:gd name="T55" fmla="*/ 476250 h 325"/>
              <a:gd name="T56" fmla="*/ 1792287 w 1855"/>
              <a:gd name="T57" fmla="*/ 506413 h 325"/>
              <a:gd name="T58" fmla="*/ 2014537 w 1855"/>
              <a:gd name="T59" fmla="*/ 496888 h 325"/>
              <a:gd name="T60" fmla="*/ 2076450 w 1855"/>
              <a:gd name="T61" fmla="*/ 485775 h 325"/>
              <a:gd name="T62" fmla="*/ 2136775 w 1855"/>
              <a:gd name="T63" fmla="*/ 466725 h 325"/>
              <a:gd name="T64" fmla="*/ 2808287 w 1855"/>
              <a:gd name="T65" fmla="*/ 455613 h 325"/>
              <a:gd name="T66" fmla="*/ 2838450 w 1855"/>
              <a:gd name="T67" fmla="*/ 434975 h 325"/>
              <a:gd name="T68" fmla="*/ 2725737 w 1855"/>
              <a:gd name="T69" fmla="*/ 425450 h 325"/>
              <a:gd name="T70" fmla="*/ 2847975 w 1855"/>
              <a:gd name="T71" fmla="*/ 415925 h 325"/>
              <a:gd name="T72" fmla="*/ 2889250 w 1855"/>
              <a:gd name="T73" fmla="*/ 404813 h 325"/>
              <a:gd name="T74" fmla="*/ 2573337 w 1855"/>
              <a:gd name="T75" fmla="*/ 425450 h 325"/>
              <a:gd name="T76" fmla="*/ 2746375 w 1855"/>
              <a:gd name="T77" fmla="*/ 374650 h 325"/>
              <a:gd name="T78" fmla="*/ 2776537 w 1855"/>
              <a:gd name="T79" fmla="*/ 365125 h 325"/>
              <a:gd name="T80" fmla="*/ 2808287 w 1855"/>
              <a:gd name="T81" fmla="*/ 354013 h 325"/>
              <a:gd name="T82" fmla="*/ 2706687 w 1855"/>
              <a:gd name="T83" fmla="*/ 365125 h 325"/>
              <a:gd name="T84" fmla="*/ 2635250 w 1855"/>
              <a:gd name="T85" fmla="*/ 374650 h 325"/>
              <a:gd name="T86" fmla="*/ 2543175 w 1855"/>
              <a:gd name="T87" fmla="*/ 365125 h 325"/>
              <a:gd name="T88" fmla="*/ 2513012 w 1855"/>
              <a:gd name="T89" fmla="*/ 354013 h 325"/>
              <a:gd name="T90" fmla="*/ 2584450 w 1855"/>
              <a:gd name="T91" fmla="*/ 344488 h 325"/>
              <a:gd name="T92" fmla="*/ 2757487 w 1855"/>
              <a:gd name="T93" fmla="*/ 303213 h 325"/>
              <a:gd name="T94" fmla="*/ 2859087 w 1855"/>
              <a:gd name="T95" fmla="*/ 263525 h 325"/>
              <a:gd name="T96" fmla="*/ 2471737 w 1855"/>
              <a:gd name="T97" fmla="*/ 252413 h 325"/>
              <a:gd name="T98" fmla="*/ 2725737 w 1855"/>
              <a:gd name="T99" fmla="*/ 180975 h 325"/>
              <a:gd name="T100" fmla="*/ 2452687 w 1855"/>
              <a:gd name="T101" fmla="*/ 180975 h 325"/>
              <a:gd name="T102" fmla="*/ 2492375 w 1855"/>
              <a:gd name="T103" fmla="*/ 171450 h 325"/>
              <a:gd name="T104" fmla="*/ 2584450 w 1855"/>
              <a:gd name="T105" fmla="*/ 141288 h 325"/>
              <a:gd name="T106" fmla="*/ 2441575 w 1855"/>
              <a:gd name="T107" fmla="*/ 130175 h 325"/>
              <a:gd name="T108" fmla="*/ 2411412 w 1855"/>
              <a:gd name="T109" fmla="*/ 111125 h 325"/>
              <a:gd name="T110" fmla="*/ 2533650 w 1855"/>
              <a:gd name="T111" fmla="*/ 79375 h 325"/>
              <a:gd name="T112" fmla="*/ 2441575 w 1855"/>
              <a:gd name="T113" fmla="*/ 49213 h 325"/>
              <a:gd name="T114" fmla="*/ 2228850 w 1855"/>
              <a:gd name="T115" fmla="*/ 39688 h 325"/>
              <a:gd name="T116" fmla="*/ 1436687 w 1855"/>
              <a:gd name="T117" fmla="*/ 9525 h 325"/>
              <a:gd name="T118" fmla="*/ 349250 w 1855"/>
              <a:gd name="T119" fmla="*/ 9525 h 3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55"/>
              <a:gd name="T181" fmla="*/ 0 h 325"/>
              <a:gd name="T182" fmla="*/ 1855 w 1855"/>
              <a:gd name="T183" fmla="*/ 325 h 3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55" h="325">
                <a:moveTo>
                  <a:pt x="220" y="6"/>
                </a:moveTo>
                <a:cubicBezTo>
                  <a:pt x="260" y="31"/>
                  <a:pt x="229" y="6"/>
                  <a:pt x="201" y="25"/>
                </a:cubicBezTo>
                <a:cubicBezTo>
                  <a:pt x="196" y="29"/>
                  <a:pt x="213" y="30"/>
                  <a:pt x="220" y="31"/>
                </a:cubicBezTo>
                <a:cubicBezTo>
                  <a:pt x="265" y="35"/>
                  <a:pt x="309" y="36"/>
                  <a:pt x="354" y="38"/>
                </a:cubicBezTo>
                <a:cubicBezTo>
                  <a:pt x="363" y="40"/>
                  <a:pt x="377" y="36"/>
                  <a:pt x="380" y="44"/>
                </a:cubicBezTo>
                <a:cubicBezTo>
                  <a:pt x="383" y="52"/>
                  <a:pt x="328" y="68"/>
                  <a:pt x="322" y="70"/>
                </a:cubicBezTo>
                <a:cubicBezTo>
                  <a:pt x="288" y="82"/>
                  <a:pt x="256" y="85"/>
                  <a:pt x="220" y="89"/>
                </a:cubicBezTo>
                <a:cubicBezTo>
                  <a:pt x="219" y="89"/>
                  <a:pt x="181" y="101"/>
                  <a:pt x="181" y="102"/>
                </a:cubicBezTo>
                <a:cubicBezTo>
                  <a:pt x="181" y="109"/>
                  <a:pt x="194" y="107"/>
                  <a:pt x="201" y="108"/>
                </a:cubicBezTo>
                <a:cubicBezTo>
                  <a:pt x="233" y="111"/>
                  <a:pt x="265" y="112"/>
                  <a:pt x="297" y="114"/>
                </a:cubicBezTo>
                <a:cubicBezTo>
                  <a:pt x="221" y="163"/>
                  <a:pt x="129" y="150"/>
                  <a:pt x="41" y="153"/>
                </a:cubicBezTo>
                <a:cubicBezTo>
                  <a:pt x="30" y="155"/>
                  <a:pt x="17" y="151"/>
                  <a:pt x="9" y="159"/>
                </a:cubicBezTo>
                <a:cubicBezTo>
                  <a:pt x="0" y="168"/>
                  <a:pt x="34" y="171"/>
                  <a:pt x="47" y="172"/>
                </a:cubicBezTo>
                <a:cubicBezTo>
                  <a:pt x="105" y="176"/>
                  <a:pt x="162" y="176"/>
                  <a:pt x="220" y="178"/>
                </a:cubicBezTo>
                <a:cubicBezTo>
                  <a:pt x="195" y="187"/>
                  <a:pt x="169" y="191"/>
                  <a:pt x="143" y="198"/>
                </a:cubicBezTo>
                <a:cubicBezTo>
                  <a:pt x="149" y="200"/>
                  <a:pt x="162" y="197"/>
                  <a:pt x="162" y="204"/>
                </a:cubicBezTo>
                <a:cubicBezTo>
                  <a:pt x="162" y="211"/>
                  <a:pt x="149" y="208"/>
                  <a:pt x="143" y="210"/>
                </a:cubicBezTo>
                <a:cubicBezTo>
                  <a:pt x="115" y="217"/>
                  <a:pt x="102" y="218"/>
                  <a:pt x="73" y="223"/>
                </a:cubicBezTo>
                <a:cubicBezTo>
                  <a:pt x="58" y="228"/>
                  <a:pt x="33" y="221"/>
                  <a:pt x="28" y="236"/>
                </a:cubicBezTo>
                <a:cubicBezTo>
                  <a:pt x="26" y="243"/>
                  <a:pt x="39" y="248"/>
                  <a:pt x="47" y="249"/>
                </a:cubicBezTo>
                <a:cubicBezTo>
                  <a:pt x="94" y="255"/>
                  <a:pt x="141" y="253"/>
                  <a:pt x="188" y="255"/>
                </a:cubicBezTo>
                <a:cubicBezTo>
                  <a:pt x="224" y="268"/>
                  <a:pt x="233" y="275"/>
                  <a:pt x="277" y="281"/>
                </a:cubicBezTo>
                <a:cubicBezTo>
                  <a:pt x="269" y="283"/>
                  <a:pt x="255" y="279"/>
                  <a:pt x="252" y="287"/>
                </a:cubicBezTo>
                <a:cubicBezTo>
                  <a:pt x="247" y="301"/>
                  <a:pt x="282" y="296"/>
                  <a:pt x="297" y="294"/>
                </a:cubicBezTo>
                <a:cubicBezTo>
                  <a:pt x="318" y="291"/>
                  <a:pt x="340" y="288"/>
                  <a:pt x="361" y="287"/>
                </a:cubicBezTo>
                <a:cubicBezTo>
                  <a:pt x="433" y="284"/>
                  <a:pt x="506" y="283"/>
                  <a:pt x="578" y="281"/>
                </a:cubicBezTo>
                <a:cubicBezTo>
                  <a:pt x="626" y="287"/>
                  <a:pt x="670" y="300"/>
                  <a:pt x="719" y="306"/>
                </a:cubicBezTo>
                <a:cubicBezTo>
                  <a:pt x="770" y="325"/>
                  <a:pt x="826" y="310"/>
                  <a:pt x="879" y="300"/>
                </a:cubicBezTo>
                <a:cubicBezTo>
                  <a:pt x="1094" y="314"/>
                  <a:pt x="1011" y="305"/>
                  <a:pt x="1129" y="319"/>
                </a:cubicBezTo>
                <a:cubicBezTo>
                  <a:pt x="1176" y="317"/>
                  <a:pt x="1222" y="316"/>
                  <a:pt x="1269" y="313"/>
                </a:cubicBezTo>
                <a:cubicBezTo>
                  <a:pt x="1282" y="312"/>
                  <a:pt x="1295" y="309"/>
                  <a:pt x="1308" y="306"/>
                </a:cubicBezTo>
                <a:cubicBezTo>
                  <a:pt x="1321" y="303"/>
                  <a:pt x="1346" y="294"/>
                  <a:pt x="1346" y="294"/>
                </a:cubicBezTo>
                <a:cubicBezTo>
                  <a:pt x="1496" y="298"/>
                  <a:pt x="1622" y="295"/>
                  <a:pt x="1769" y="287"/>
                </a:cubicBezTo>
                <a:cubicBezTo>
                  <a:pt x="1802" y="283"/>
                  <a:pt x="1855" y="282"/>
                  <a:pt x="1788" y="274"/>
                </a:cubicBezTo>
                <a:cubicBezTo>
                  <a:pt x="1764" y="271"/>
                  <a:pt x="1741" y="270"/>
                  <a:pt x="1717" y="268"/>
                </a:cubicBezTo>
                <a:cubicBezTo>
                  <a:pt x="1743" y="266"/>
                  <a:pt x="1768" y="265"/>
                  <a:pt x="1794" y="262"/>
                </a:cubicBezTo>
                <a:cubicBezTo>
                  <a:pt x="1803" y="261"/>
                  <a:pt x="1829" y="255"/>
                  <a:pt x="1820" y="255"/>
                </a:cubicBezTo>
                <a:cubicBezTo>
                  <a:pt x="1799" y="255"/>
                  <a:pt x="1654" y="266"/>
                  <a:pt x="1621" y="268"/>
                </a:cubicBezTo>
                <a:cubicBezTo>
                  <a:pt x="1657" y="250"/>
                  <a:pt x="1692" y="246"/>
                  <a:pt x="1730" y="236"/>
                </a:cubicBezTo>
                <a:cubicBezTo>
                  <a:pt x="1736" y="234"/>
                  <a:pt x="1743" y="232"/>
                  <a:pt x="1749" y="230"/>
                </a:cubicBezTo>
                <a:cubicBezTo>
                  <a:pt x="1756" y="228"/>
                  <a:pt x="1776" y="223"/>
                  <a:pt x="1769" y="223"/>
                </a:cubicBezTo>
                <a:cubicBezTo>
                  <a:pt x="1748" y="223"/>
                  <a:pt x="1726" y="227"/>
                  <a:pt x="1705" y="230"/>
                </a:cubicBezTo>
                <a:cubicBezTo>
                  <a:pt x="1690" y="232"/>
                  <a:pt x="1675" y="234"/>
                  <a:pt x="1660" y="236"/>
                </a:cubicBezTo>
                <a:cubicBezTo>
                  <a:pt x="1641" y="234"/>
                  <a:pt x="1621" y="233"/>
                  <a:pt x="1602" y="230"/>
                </a:cubicBezTo>
                <a:cubicBezTo>
                  <a:pt x="1595" y="229"/>
                  <a:pt x="1577" y="226"/>
                  <a:pt x="1583" y="223"/>
                </a:cubicBezTo>
                <a:cubicBezTo>
                  <a:pt x="1597" y="216"/>
                  <a:pt x="1613" y="220"/>
                  <a:pt x="1628" y="217"/>
                </a:cubicBezTo>
                <a:cubicBezTo>
                  <a:pt x="1665" y="211"/>
                  <a:pt x="1701" y="203"/>
                  <a:pt x="1737" y="191"/>
                </a:cubicBezTo>
                <a:cubicBezTo>
                  <a:pt x="1680" y="174"/>
                  <a:pt x="1791" y="168"/>
                  <a:pt x="1801" y="166"/>
                </a:cubicBezTo>
                <a:cubicBezTo>
                  <a:pt x="1721" y="149"/>
                  <a:pt x="1639" y="168"/>
                  <a:pt x="1557" y="159"/>
                </a:cubicBezTo>
                <a:cubicBezTo>
                  <a:pt x="1610" y="144"/>
                  <a:pt x="1665" y="133"/>
                  <a:pt x="1717" y="114"/>
                </a:cubicBezTo>
                <a:cubicBezTo>
                  <a:pt x="1647" y="92"/>
                  <a:pt x="1724" y="114"/>
                  <a:pt x="1545" y="114"/>
                </a:cubicBezTo>
                <a:cubicBezTo>
                  <a:pt x="1536" y="114"/>
                  <a:pt x="1562" y="110"/>
                  <a:pt x="1570" y="108"/>
                </a:cubicBezTo>
                <a:cubicBezTo>
                  <a:pt x="1590" y="103"/>
                  <a:pt x="1628" y="89"/>
                  <a:pt x="1628" y="89"/>
                </a:cubicBezTo>
                <a:cubicBezTo>
                  <a:pt x="1598" y="87"/>
                  <a:pt x="1568" y="87"/>
                  <a:pt x="1538" y="82"/>
                </a:cubicBezTo>
                <a:cubicBezTo>
                  <a:pt x="1531" y="81"/>
                  <a:pt x="1513" y="74"/>
                  <a:pt x="1519" y="70"/>
                </a:cubicBezTo>
                <a:cubicBezTo>
                  <a:pt x="1541" y="56"/>
                  <a:pt x="1571" y="59"/>
                  <a:pt x="1596" y="50"/>
                </a:cubicBezTo>
                <a:cubicBezTo>
                  <a:pt x="1452" y="41"/>
                  <a:pt x="1486" y="50"/>
                  <a:pt x="1538" y="31"/>
                </a:cubicBezTo>
                <a:cubicBezTo>
                  <a:pt x="1492" y="16"/>
                  <a:pt x="1451" y="18"/>
                  <a:pt x="1404" y="25"/>
                </a:cubicBezTo>
                <a:cubicBezTo>
                  <a:pt x="1242" y="0"/>
                  <a:pt x="1064" y="9"/>
                  <a:pt x="905" y="6"/>
                </a:cubicBezTo>
                <a:cubicBezTo>
                  <a:pt x="679" y="17"/>
                  <a:pt x="441" y="41"/>
                  <a:pt x="220" y="6"/>
                </a:cubicBezTo>
                <a:close/>
              </a:path>
            </a:pathLst>
          </a:custGeom>
          <a:gradFill rotWithShape="1">
            <a:gsLst>
              <a:gs pos="0">
                <a:srgbClr val="AEAC48"/>
              </a:gs>
              <a:gs pos="100000">
                <a:srgbClr val="663300"/>
              </a:gs>
            </a:gsLst>
            <a:lin ang="5400000" scaled="1"/>
          </a:gradFill>
          <a:ln w="9525">
            <a:solidFill>
              <a:srgbClr val="663300"/>
            </a:solidFill>
            <a:round/>
            <a:headEnd/>
            <a:tailEnd/>
          </a:ln>
        </p:spPr>
        <p:txBody>
          <a:bodyPr/>
          <a:lstStyle/>
          <a:p>
            <a:endParaRPr lang="en-US"/>
          </a:p>
        </p:txBody>
      </p:sp>
      <p:sp>
        <p:nvSpPr>
          <p:cNvPr id="51227" name="Text Box 27"/>
          <p:cNvSpPr txBox="1">
            <a:spLocks noChangeArrowheads="1"/>
          </p:cNvSpPr>
          <p:nvPr/>
        </p:nvSpPr>
        <p:spPr bwMode="auto">
          <a:xfrm>
            <a:off x="1295400" y="6324600"/>
            <a:ext cx="1108075"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Arial Narrow" pitchFamily="34" charset="0"/>
              </a:rPr>
              <a:t>bare field</a:t>
            </a:r>
          </a:p>
        </p:txBody>
      </p:sp>
      <p:sp>
        <p:nvSpPr>
          <p:cNvPr id="51228" name="Text Box 28"/>
          <p:cNvSpPr txBox="1">
            <a:spLocks noChangeArrowheads="1"/>
          </p:cNvSpPr>
          <p:nvPr/>
        </p:nvSpPr>
        <p:spPr bwMode="auto">
          <a:xfrm>
            <a:off x="3581400" y="6400800"/>
            <a:ext cx="3211513" cy="3968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chemeClr val="bg1"/>
                </a:solidFill>
                <a:latin typeface="Arial Narrow" pitchFamily="34" charset="0"/>
              </a:rPr>
              <a:t>Fields covered with vegetation</a:t>
            </a:r>
          </a:p>
        </p:txBody>
      </p:sp>
      <p:sp>
        <p:nvSpPr>
          <p:cNvPr id="51229"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673C69E3-6D67-41C0-89EE-C10B11D6D4A4}" type="slidenum">
              <a:rPr lang="en-US" altLang="en-US" sz="1000">
                <a:solidFill>
                  <a:srgbClr val="DDDDDD"/>
                </a:solidFill>
              </a:rPr>
              <a:pPr algn="r" eaLnBrk="1" hangingPunct="1">
                <a:spcBef>
                  <a:spcPct val="0"/>
                </a:spcBef>
                <a:buFontTx/>
                <a:buNone/>
              </a:pPr>
              <a:t>49</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6611"/>
                                        </p:tgtEl>
                                        <p:attrNameLst>
                                          <p:attrName>style.visibility</p:attrName>
                                        </p:attrNameLst>
                                      </p:cBhvr>
                                      <p:to>
                                        <p:strVal val="visible"/>
                                      </p:to>
                                    </p:set>
                                    <p:anim calcmode="lin" valueType="num">
                                      <p:cBhvr>
                                        <p:cTn id="7" dur="1000" fill="hold"/>
                                        <p:tgtEl>
                                          <p:spTgt spid="196611"/>
                                        </p:tgtEl>
                                        <p:attrNameLst>
                                          <p:attrName>ppt_w</p:attrName>
                                        </p:attrNameLst>
                                      </p:cBhvr>
                                      <p:tavLst>
                                        <p:tav tm="0">
                                          <p:val>
                                            <p:strVal val="#ppt_w*0.70"/>
                                          </p:val>
                                        </p:tav>
                                        <p:tav tm="100000">
                                          <p:val>
                                            <p:strVal val="#ppt_w"/>
                                          </p:val>
                                        </p:tav>
                                      </p:tavLst>
                                    </p:anim>
                                    <p:anim calcmode="lin" valueType="num">
                                      <p:cBhvr>
                                        <p:cTn id="8" dur="1000" fill="hold"/>
                                        <p:tgtEl>
                                          <p:spTgt spid="196611"/>
                                        </p:tgtEl>
                                        <p:attrNameLst>
                                          <p:attrName>ppt_h</p:attrName>
                                        </p:attrNameLst>
                                      </p:cBhvr>
                                      <p:tavLst>
                                        <p:tav tm="0">
                                          <p:val>
                                            <p:strVal val="#ppt_h"/>
                                          </p:val>
                                        </p:tav>
                                        <p:tav tm="100000">
                                          <p:val>
                                            <p:strVal val="#ppt_h"/>
                                          </p:val>
                                        </p:tav>
                                      </p:tavLst>
                                    </p:anim>
                                    <p:animEffect transition="in" filter="fade">
                                      <p:cBhvr>
                                        <p:cTn id="9" dur="1000"/>
                                        <p:tgtEl>
                                          <p:spTgt spid="19661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96623"/>
                                        </p:tgtEl>
                                        <p:attrNameLst>
                                          <p:attrName>style.visibility</p:attrName>
                                        </p:attrNameLst>
                                      </p:cBhvr>
                                      <p:to>
                                        <p:strVal val="visible"/>
                                      </p:to>
                                    </p:set>
                                    <p:animEffect transition="in" filter="dissolve">
                                      <p:cBhvr>
                                        <p:cTn id="14" dur="500"/>
                                        <p:tgtEl>
                                          <p:spTgt spid="19662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6619"/>
                                        </p:tgtEl>
                                        <p:attrNameLst>
                                          <p:attrName>style.visibility</p:attrName>
                                        </p:attrNameLst>
                                      </p:cBhvr>
                                      <p:to>
                                        <p:strVal val="visible"/>
                                      </p:to>
                                    </p:set>
                                    <p:animEffect transition="in" filter="wipe(down)">
                                      <p:cBhvr>
                                        <p:cTn id="19" dur="500"/>
                                        <p:tgtEl>
                                          <p:spTgt spid="1966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96612"/>
                                        </p:tgtEl>
                                        <p:attrNameLst>
                                          <p:attrName>style.visibility</p:attrName>
                                        </p:attrNameLst>
                                      </p:cBhvr>
                                      <p:to>
                                        <p:strVal val="visible"/>
                                      </p:to>
                                    </p:set>
                                    <p:anim calcmode="lin" valueType="num">
                                      <p:cBhvr>
                                        <p:cTn id="24" dur="500" fill="hold"/>
                                        <p:tgtEl>
                                          <p:spTgt spid="196612"/>
                                        </p:tgtEl>
                                        <p:attrNameLst>
                                          <p:attrName>ppt_w</p:attrName>
                                        </p:attrNameLst>
                                      </p:cBhvr>
                                      <p:tavLst>
                                        <p:tav tm="0">
                                          <p:val>
                                            <p:strVal val="#ppt_w*0.70"/>
                                          </p:val>
                                        </p:tav>
                                        <p:tav tm="100000">
                                          <p:val>
                                            <p:strVal val="#ppt_w"/>
                                          </p:val>
                                        </p:tav>
                                      </p:tavLst>
                                    </p:anim>
                                    <p:anim calcmode="lin" valueType="num">
                                      <p:cBhvr>
                                        <p:cTn id="25" dur="500" fill="hold"/>
                                        <p:tgtEl>
                                          <p:spTgt spid="196612"/>
                                        </p:tgtEl>
                                        <p:attrNameLst>
                                          <p:attrName>ppt_h</p:attrName>
                                        </p:attrNameLst>
                                      </p:cBhvr>
                                      <p:tavLst>
                                        <p:tav tm="0">
                                          <p:val>
                                            <p:strVal val="#ppt_h"/>
                                          </p:val>
                                        </p:tav>
                                        <p:tav tm="100000">
                                          <p:val>
                                            <p:strVal val="#ppt_h"/>
                                          </p:val>
                                        </p:tav>
                                      </p:tavLst>
                                    </p:anim>
                                    <p:animEffect transition="in" filter="fade">
                                      <p:cBhvr>
                                        <p:cTn id="26" dur="500"/>
                                        <p:tgtEl>
                                          <p:spTgt spid="1966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6620"/>
                                        </p:tgtEl>
                                        <p:attrNameLst>
                                          <p:attrName>style.visibility</p:attrName>
                                        </p:attrNameLst>
                                      </p:cBhvr>
                                      <p:to>
                                        <p:strVal val="visible"/>
                                      </p:to>
                                    </p:set>
                                    <p:animEffect transition="in" filter="wipe(down)">
                                      <p:cBhvr>
                                        <p:cTn id="31" dur="500"/>
                                        <p:tgtEl>
                                          <p:spTgt spid="1966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196613"/>
                                        </p:tgtEl>
                                        <p:attrNameLst>
                                          <p:attrName>style.visibility</p:attrName>
                                        </p:attrNameLst>
                                      </p:cBhvr>
                                      <p:to>
                                        <p:strVal val="visible"/>
                                      </p:to>
                                    </p:set>
                                    <p:anim calcmode="lin" valueType="num">
                                      <p:cBhvr>
                                        <p:cTn id="36" dur="500" fill="hold"/>
                                        <p:tgtEl>
                                          <p:spTgt spid="196613"/>
                                        </p:tgtEl>
                                        <p:attrNameLst>
                                          <p:attrName>ppt_w</p:attrName>
                                        </p:attrNameLst>
                                      </p:cBhvr>
                                      <p:tavLst>
                                        <p:tav tm="0">
                                          <p:val>
                                            <p:strVal val="#ppt_w*0.70"/>
                                          </p:val>
                                        </p:tav>
                                        <p:tav tm="100000">
                                          <p:val>
                                            <p:strVal val="#ppt_w"/>
                                          </p:val>
                                        </p:tav>
                                      </p:tavLst>
                                    </p:anim>
                                    <p:anim calcmode="lin" valueType="num">
                                      <p:cBhvr>
                                        <p:cTn id="37" dur="500" fill="hold"/>
                                        <p:tgtEl>
                                          <p:spTgt spid="196613"/>
                                        </p:tgtEl>
                                        <p:attrNameLst>
                                          <p:attrName>ppt_h</p:attrName>
                                        </p:attrNameLst>
                                      </p:cBhvr>
                                      <p:tavLst>
                                        <p:tav tm="0">
                                          <p:val>
                                            <p:strVal val="#ppt_h"/>
                                          </p:val>
                                        </p:tav>
                                        <p:tav tm="100000">
                                          <p:val>
                                            <p:strVal val="#ppt_h"/>
                                          </p:val>
                                        </p:tav>
                                      </p:tavLst>
                                    </p:anim>
                                    <p:animEffect transition="in" filter="fade">
                                      <p:cBhvr>
                                        <p:cTn id="38" dur="500"/>
                                        <p:tgtEl>
                                          <p:spTgt spid="1966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96624"/>
                                        </p:tgtEl>
                                        <p:attrNameLst>
                                          <p:attrName>style.visibility</p:attrName>
                                        </p:attrNameLst>
                                      </p:cBhvr>
                                      <p:to>
                                        <p:strVal val="visible"/>
                                      </p:to>
                                    </p:set>
                                    <p:animEffect transition="in" filter="dissolve">
                                      <p:cBhvr>
                                        <p:cTn id="43" dur="500"/>
                                        <p:tgtEl>
                                          <p:spTgt spid="1966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96621"/>
                                        </p:tgtEl>
                                        <p:attrNameLst>
                                          <p:attrName>style.visibility</p:attrName>
                                        </p:attrNameLst>
                                      </p:cBhvr>
                                      <p:to>
                                        <p:strVal val="visible"/>
                                      </p:to>
                                    </p:set>
                                    <p:animEffect transition="in" filter="wipe(down)">
                                      <p:cBhvr>
                                        <p:cTn id="48" dur="500"/>
                                        <p:tgtEl>
                                          <p:spTgt spid="19662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96614"/>
                                        </p:tgtEl>
                                        <p:attrNameLst>
                                          <p:attrName>style.visibility</p:attrName>
                                        </p:attrNameLst>
                                      </p:cBhvr>
                                      <p:to>
                                        <p:strVal val="visible"/>
                                      </p:to>
                                    </p:set>
                                    <p:anim calcmode="lin" valueType="num">
                                      <p:cBhvr>
                                        <p:cTn id="53" dur="500" fill="hold"/>
                                        <p:tgtEl>
                                          <p:spTgt spid="196614"/>
                                        </p:tgtEl>
                                        <p:attrNameLst>
                                          <p:attrName>ppt_w</p:attrName>
                                        </p:attrNameLst>
                                      </p:cBhvr>
                                      <p:tavLst>
                                        <p:tav tm="0">
                                          <p:val>
                                            <p:strVal val="#ppt_w*0.70"/>
                                          </p:val>
                                        </p:tav>
                                        <p:tav tm="100000">
                                          <p:val>
                                            <p:strVal val="#ppt_w"/>
                                          </p:val>
                                        </p:tav>
                                      </p:tavLst>
                                    </p:anim>
                                    <p:anim calcmode="lin" valueType="num">
                                      <p:cBhvr>
                                        <p:cTn id="54" dur="500" fill="hold"/>
                                        <p:tgtEl>
                                          <p:spTgt spid="196614"/>
                                        </p:tgtEl>
                                        <p:attrNameLst>
                                          <p:attrName>ppt_h</p:attrName>
                                        </p:attrNameLst>
                                      </p:cBhvr>
                                      <p:tavLst>
                                        <p:tav tm="0">
                                          <p:val>
                                            <p:strVal val="#ppt_h"/>
                                          </p:val>
                                        </p:tav>
                                        <p:tav tm="100000">
                                          <p:val>
                                            <p:strVal val="#ppt_h"/>
                                          </p:val>
                                        </p:tav>
                                      </p:tavLst>
                                    </p:anim>
                                    <p:animEffect transition="in" filter="fade">
                                      <p:cBhvr>
                                        <p:cTn id="55" dur="500"/>
                                        <p:tgtEl>
                                          <p:spTgt spid="19661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96622"/>
                                        </p:tgtEl>
                                        <p:attrNameLst>
                                          <p:attrName>style.visibility</p:attrName>
                                        </p:attrNameLst>
                                      </p:cBhvr>
                                      <p:to>
                                        <p:strVal val="visible"/>
                                      </p:to>
                                    </p:set>
                                    <p:animEffect transition="in" filter="wipe(down)">
                                      <p:cBhvr>
                                        <p:cTn id="60" dur="500"/>
                                        <p:tgtEl>
                                          <p:spTgt spid="1966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196615"/>
                                        </p:tgtEl>
                                        <p:attrNameLst>
                                          <p:attrName>style.visibility</p:attrName>
                                        </p:attrNameLst>
                                      </p:cBhvr>
                                      <p:to>
                                        <p:strVal val="visible"/>
                                      </p:to>
                                    </p:set>
                                    <p:anim calcmode="lin" valueType="num">
                                      <p:cBhvr>
                                        <p:cTn id="65" dur="500" fill="hold"/>
                                        <p:tgtEl>
                                          <p:spTgt spid="196615"/>
                                        </p:tgtEl>
                                        <p:attrNameLst>
                                          <p:attrName>ppt_w</p:attrName>
                                        </p:attrNameLst>
                                      </p:cBhvr>
                                      <p:tavLst>
                                        <p:tav tm="0">
                                          <p:val>
                                            <p:strVal val="#ppt_w*0.70"/>
                                          </p:val>
                                        </p:tav>
                                        <p:tav tm="100000">
                                          <p:val>
                                            <p:strVal val="#ppt_w"/>
                                          </p:val>
                                        </p:tav>
                                      </p:tavLst>
                                    </p:anim>
                                    <p:anim calcmode="lin" valueType="num">
                                      <p:cBhvr>
                                        <p:cTn id="66" dur="500" fill="hold"/>
                                        <p:tgtEl>
                                          <p:spTgt spid="196615"/>
                                        </p:tgtEl>
                                        <p:attrNameLst>
                                          <p:attrName>ppt_h</p:attrName>
                                        </p:attrNameLst>
                                      </p:cBhvr>
                                      <p:tavLst>
                                        <p:tav tm="0">
                                          <p:val>
                                            <p:strVal val="#ppt_h"/>
                                          </p:val>
                                        </p:tav>
                                        <p:tav tm="100000">
                                          <p:val>
                                            <p:strVal val="#ppt_h"/>
                                          </p:val>
                                        </p:tav>
                                      </p:tavLst>
                                    </p:anim>
                                    <p:animEffect transition="in" filter="fade">
                                      <p:cBhvr>
                                        <p:cTn id="67" dur="500"/>
                                        <p:tgtEl>
                                          <p:spTgt spid="1966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nodeType="clickEffect">
                                  <p:stCondLst>
                                    <p:cond delay="0"/>
                                  </p:stCondLst>
                                  <p:childTnLst>
                                    <p:set>
                                      <p:cBhvr>
                                        <p:cTn id="71" dur="1" fill="hold">
                                          <p:stCondLst>
                                            <p:cond delay="0"/>
                                          </p:stCondLst>
                                        </p:cTn>
                                        <p:tgtEl>
                                          <p:spTgt spid="196625">
                                            <p:txEl>
                                              <p:pRg st="0" end="0"/>
                                            </p:txEl>
                                          </p:spTgt>
                                        </p:tgtEl>
                                        <p:attrNameLst>
                                          <p:attrName>style.visibility</p:attrName>
                                        </p:attrNameLst>
                                      </p:cBhvr>
                                      <p:to>
                                        <p:strVal val="visible"/>
                                      </p:to>
                                    </p:set>
                                    <p:animEffect transition="in" filter="dissolve">
                                      <p:cBhvr>
                                        <p:cTn id="72" dur="500"/>
                                        <p:tgtEl>
                                          <p:spTgt spid="196625">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6627"/>
                                        </p:tgtEl>
                                        <p:attrNameLst>
                                          <p:attrName>style.visibility</p:attrName>
                                        </p:attrNameLst>
                                      </p:cBhvr>
                                      <p:to>
                                        <p:strVal val="visible"/>
                                      </p:to>
                                    </p:set>
                                    <p:animEffect transition="in" filter="fade">
                                      <p:cBhvr>
                                        <p:cTn id="77" dur="500"/>
                                        <p:tgtEl>
                                          <p:spTgt spid="19662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6628"/>
                                        </p:tgtEl>
                                        <p:attrNameLst>
                                          <p:attrName>style.visibility</p:attrName>
                                        </p:attrNameLst>
                                      </p:cBhvr>
                                      <p:to>
                                        <p:strVal val="visible"/>
                                      </p:to>
                                    </p:set>
                                    <p:animEffect transition="in" filter="fade">
                                      <p:cBhvr>
                                        <p:cTn id="80" dur="500"/>
                                        <p:tgtEl>
                                          <p:spTgt spid="19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animBg="1"/>
      <p:bldP spid="196612" grpId="0" animBg="1"/>
      <p:bldP spid="196613" grpId="0" animBg="1"/>
      <p:bldP spid="196614" grpId="0" animBg="1"/>
      <p:bldP spid="196615" grpId="0" animBg="1"/>
      <p:bldP spid="196619" grpId="0" animBg="1"/>
      <p:bldP spid="196620" grpId="0" animBg="1"/>
      <p:bldP spid="196621" grpId="0" animBg="1"/>
      <p:bldP spid="196622" grpId="0" animBg="1"/>
      <p:bldP spid="196623" grpId="0"/>
      <p:bldP spid="196624" grpId="0"/>
      <p:bldP spid="196627" grpId="0"/>
      <p:bldP spid="1966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0" y="614363"/>
            <a:ext cx="9144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Our atmosphere is composed of</a:t>
            </a:r>
          </a:p>
          <a:p>
            <a:pPr algn="ctr" eaLnBrk="1" hangingPunct="1">
              <a:lnSpc>
                <a:spcPct val="90000"/>
              </a:lnSpc>
              <a:spcBef>
                <a:spcPct val="0"/>
              </a:spcBef>
              <a:buFontTx/>
              <a:buNone/>
            </a:pPr>
            <a:r>
              <a:rPr lang="en-US" altLang="en-US" sz="3600" b="1">
                <a:latin typeface="Arial Narrow" pitchFamily="34" charset="0"/>
              </a:rPr>
              <a:t>numerous gases. </a:t>
            </a:r>
          </a:p>
        </p:txBody>
      </p:sp>
      <p:sp>
        <p:nvSpPr>
          <p:cNvPr id="435205" name="Text Box 5"/>
          <p:cNvSpPr txBox="1">
            <a:spLocks noChangeArrowheads="1"/>
          </p:cNvSpPr>
          <p:nvPr/>
        </p:nvSpPr>
        <p:spPr bwMode="auto">
          <a:xfrm>
            <a:off x="0" y="2038350"/>
            <a:ext cx="9144000" cy="194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sz="3600" b="1">
                <a:latin typeface="Arial Narrow" pitchFamily="34" charset="0"/>
              </a:rPr>
              <a:t>This gaseous mixture includes</a:t>
            </a:r>
          </a:p>
          <a:p>
            <a:pPr algn="ctr" eaLnBrk="1" hangingPunct="1">
              <a:lnSpc>
                <a:spcPct val="80000"/>
              </a:lnSpc>
              <a:spcBef>
                <a:spcPct val="0"/>
              </a:spcBef>
              <a:buFontTx/>
              <a:buNone/>
            </a:pPr>
            <a:r>
              <a:rPr lang="en-US" altLang="en-US" sz="4400" b="1">
                <a:solidFill>
                  <a:schemeClr val="accent2"/>
                </a:solidFill>
                <a:latin typeface="Arial Narrow" pitchFamily="34" charset="0"/>
              </a:rPr>
              <a:t>permanent dry air gases</a:t>
            </a:r>
            <a:r>
              <a:rPr lang="en-US" altLang="en-US" sz="4400" b="1">
                <a:latin typeface="Arial Narrow" pitchFamily="34" charset="0"/>
              </a:rPr>
              <a:t>  </a:t>
            </a:r>
          </a:p>
          <a:p>
            <a:pPr algn="ctr" eaLnBrk="1" hangingPunct="1">
              <a:lnSpc>
                <a:spcPct val="80000"/>
              </a:lnSpc>
              <a:spcBef>
                <a:spcPct val="0"/>
              </a:spcBef>
              <a:buFontTx/>
              <a:buNone/>
            </a:pPr>
            <a:r>
              <a:rPr lang="en-US" altLang="en-US" sz="3600" b="1">
                <a:latin typeface="Arial Narrow" pitchFamily="34" charset="0"/>
              </a:rPr>
              <a:t>such as nitrogen, oxygen, argon, </a:t>
            </a:r>
          </a:p>
          <a:p>
            <a:pPr algn="ctr" eaLnBrk="1" hangingPunct="1">
              <a:lnSpc>
                <a:spcPct val="80000"/>
              </a:lnSpc>
              <a:spcBef>
                <a:spcPct val="0"/>
              </a:spcBef>
              <a:buFontTx/>
              <a:buNone/>
            </a:pPr>
            <a:r>
              <a:rPr lang="en-US" altLang="en-US" sz="3600" b="1">
                <a:latin typeface="Arial Narrow" pitchFamily="34" charset="0"/>
              </a:rPr>
              <a:t>helium, hydrogen, and xenon.</a:t>
            </a:r>
          </a:p>
        </p:txBody>
      </p:sp>
      <p:sp>
        <p:nvSpPr>
          <p:cNvPr id="435210" name="Text Box 10"/>
          <p:cNvSpPr txBox="1">
            <a:spLocks noChangeArrowheads="1"/>
          </p:cNvSpPr>
          <p:nvPr/>
        </p:nvSpPr>
        <p:spPr bwMode="auto">
          <a:xfrm>
            <a:off x="0" y="4357688"/>
            <a:ext cx="9144000"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u="sng">
                <a:latin typeface="Arial Narrow" pitchFamily="34" charset="0"/>
              </a:rPr>
              <a:t>Nitrogen</a:t>
            </a:r>
            <a:r>
              <a:rPr lang="en-US" altLang="en-US" sz="3600" b="1">
                <a:latin typeface="Arial Narrow" pitchFamily="34" charset="0"/>
              </a:rPr>
              <a:t> and </a:t>
            </a:r>
            <a:r>
              <a:rPr lang="en-US" altLang="en-US" sz="3600" b="1" u="sng">
                <a:latin typeface="Arial Narrow" pitchFamily="34" charset="0"/>
              </a:rPr>
              <a:t>oxygen</a:t>
            </a:r>
            <a:r>
              <a:rPr lang="en-US" altLang="en-US" sz="3600" b="1">
                <a:latin typeface="Arial Narrow" pitchFamily="34" charset="0"/>
              </a:rPr>
              <a:t> account for 99%</a:t>
            </a:r>
          </a:p>
          <a:p>
            <a:pPr algn="ctr" eaLnBrk="1" hangingPunct="1">
              <a:lnSpc>
                <a:spcPct val="90000"/>
              </a:lnSpc>
              <a:spcBef>
                <a:spcPct val="0"/>
              </a:spcBef>
              <a:buFontTx/>
              <a:buNone/>
            </a:pPr>
            <a:r>
              <a:rPr lang="en-US" altLang="en-US" sz="3600" b="1">
                <a:latin typeface="Arial Narrow" pitchFamily="34" charset="0"/>
              </a:rPr>
              <a:t>of all permanent dry air gases </a:t>
            </a:r>
          </a:p>
          <a:p>
            <a:pPr algn="ctr" eaLnBrk="1" hangingPunct="1">
              <a:lnSpc>
                <a:spcPct val="90000"/>
              </a:lnSpc>
              <a:spcBef>
                <a:spcPct val="0"/>
              </a:spcBef>
              <a:buFontTx/>
              <a:buNone/>
            </a:pPr>
            <a:r>
              <a:rPr lang="en-US" altLang="en-US" sz="3600" b="1">
                <a:latin typeface="Arial Narrow" pitchFamily="34" charset="0"/>
              </a:rPr>
              <a:t>in the troposphere.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435205"/>
                                        </p:tgtEl>
                                        <p:attrNameLst>
                                          <p:attrName>style.visibility</p:attrName>
                                        </p:attrNameLst>
                                      </p:cBhvr>
                                      <p:to>
                                        <p:strVal val="visible"/>
                                      </p:to>
                                    </p:set>
                                    <p:animEffect transition="in" filter="dissolve">
                                      <p:cBhvr>
                                        <p:cTn id="7" dur="500"/>
                                        <p:tgtEl>
                                          <p:spTgt spid="435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35210"/>
                                        </p:tgtEl>
                                        <p:attrNameLst>
                                          <p:attrName>style.visibility</p:attrName>
                                        </p:attrNameLst>
                                      </p:cBhvr>
                                      <p:to>
                                        <p:strVal val="visible"/>
                                      </p:to>
                                    </p:set>
                                    <p:anim calcmode="lin" valueType="num">
                                      <p:cBhvr>
                                        <p:cTn id="12" dur="500" fill="hold"/>
                                        <p:tgtEl>
                                          <p:spTgt spid="435210"/>
                                        </p:tgtEl>
                                        <p:attrNameLst>
                                          <p:attrName>ppt_w</p:attrName>
                                        </p:attrNameLst>
                                      </p:cBhvr>
                                      <p:tavLst>
                                        <p:tav tm="0">
                                          <p:val>
                                            <p:fltVal val="0"/>
                                          </p:val>
                                        </p:tav>
                                        <p:tav tm="100000">
                                          <p:val>
                                            <p:strVal val="#ppt_w"/>
                                          </p:val>
                                        </p:tav>
                                      </p:tavLst>
                                    </p:anim>
                                    <p:anim calcmode="lin" valueType="num">
                                      <p:cBhvr>
                                        <p:cTn id="13" dur="500" fill="hold"/>
                                        <p:tgtEl>
                                          <p:spTgt spid="435210"/>
                                        </p:tgtEl>
                                        <p:attrNameLst>
                                          <p:attrName>ppt_h</p:attrName>
                                        </p:attrNameLst>
                                      </p:cBhvr>
                                      <p:tavLst>
                                        <p:tav tm="0">
                                          <p:val>
                                            <p:fltVal val="0"/>
                                          </p:val>
                                        </p:tav>
                                        <p:tav tm="100000">
                                          <p:val>
                                            <p:strVal val="#ppt_h"/>
                                          </p:val>
                                        </p:tav>
                                      </p:tavLst>
                                    </p:anim>
                                    <p:animEffect transition="in" filter="fade">
                                      <p:cBhvr>
                                        <p:cTn id="14" dur="500"/>
                                        <p:tgtEl>
                                          <p:spTgt spid="435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5" grpId="0"/>
      <p:bldP spid="4352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p:cNvSpPr>
            <a:spLocks noGrp="1"/>
          </p:cNvSpPr>
          <p:nvPr>
            <p:ph type="sldNum" sz="quarter" idx="4294967295"/>
          </p:nvPr>
        </p:nvSpPr>
        <p:spPr bwMode="auto">
          <a:xfrm>
            <a:off x="7010400" y="6610350"/>
            <a:ext cx="2133600" cy="476250"/>
          </a:xfrm>
          <a:prstGeom prst="rect">
            <a:avLst/>
          </a:prstGeom>
          <a:ln>
            <a:miter lim="800000"/>
            <a:headEnd/>
            <a:tailEnd/>
          </a:ln>
        </p:spPr>
        <p:txBody>
          <a:bodyPr/>
          <a:lstStyle/>
          <a:p>
            <a:pPr algn="r">
              <a:defRPr/>
            </a:pPr>
            <a:r>
              <a:rPr lang="en-US" sz="1400" b="1">
                <a:solidFill>
                  <a:schemeClr val="bg1"/>
                </a:solidFill>
                <a:latin typeface="+mn-lt"/>
              </a:rPr>
              <a:t>06-</a:t>
            </a:r>
            <a:fld id="{1DE80A61-3262-4993-8677-8B73119903E0}" type="slidenum">
              <a:rPr lang="en-US" sz="1400" b="1">
                <a:solidFill>
                  <a:schemeClr val="bg1"/>
                </a:solidFill>
                <a:latin typeface="+mn-lt"/>
              </a:rPr>
              <a:pPr algn="r">
                <a:defRPr/>
              </a:pPr>
              <a:t>50</a:t>
            </a:fld>
            <a:r>
              <a:rPr lang="en-US" sz="1400" b="1">
                <a:solidFill>
                  <a:schemeClr val="bg1"/>
                </a:solidFill>
                <a:latin typeface="+mn-lt"/>
              </a:rPr>
              <a:t>-S290-EP</a:t>
            </a:r>
          </a:p>
        </p:txBody>
      </p:sp>
      <p:pic>
        <p:nvPicPr>
          <p:cNvPr id="52227" name="Picture 6" descr="clouds18"/>
          <p:cNvPicPr>
            <a:picLocks noChangeAspect="1" noChangeArrowheads="1"/>
          </p:cNvPicPr>
          <p:nvPr>
            <p:ph idx="4294967295"/>
          </p:nvPr>
        </p:nvPicPr>
        <p:blipFill>
          <a:blip r:embed="rId2">
            <a:lum bright="-18000" contrast="-16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52228" name="Rectangle 4"/>
          <p:cNvSpPr>
            <a:spLocks noChangeArrowheads="1"/>
          </p:cNvSpPr>
          <p:nvPr/>
        </p:nvSpPr>
        <p:spPr bwMode="auto">
          <a:xfrm>
            <a:off x="304800" y="5257800"/>
            <a:ext cx="1143000" cy="1143000"/>
          </a:xfrm>
          <a:prstGeom prst="rect">
            <a:avLst/>
          </a:prstGeom>
          <a:solidFill>
            <a:srgbClr val="FFFFCC"/>
          </a:solidFill>
          <a:ln w="9525">
            <a:solidFill>
              <a:schemeClr val="tx1"/>
            </a:solidFill>
            <a:miter lim="800000"/>
            <a:headEnd/>
            <a:tailEnd/>
          </a:ln>
          <a:effectLst>
            <a:outerShdw dist="236234" dir="8624770" algn="ctr" rotWithShape="0">
              <a:schemeClr val="tx1">
                <a:alpha val="50000"/>
              </a:schemeClr>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DA0000"/>
                </a:solidFill>
                <a:latin typeface="Arial Narrow" pitchFamily="34" charset="0"/>
              </a:rPr>
              <a:t>90ºF</a:t>
            </a:r>
          </a:p>
        </p:txBody>
      </p:sp>
      <p:sp>
        <p:nvSpPr>
          <p:cNvPr id="52229" name="Rectangle 5"/>
          <p:cNvSpPr>
            <a:spLocks noChangeArrowheads="1"/>
          </p:cNvSpPr>
          <p:nvPr/>
        </p:nvSpPr>
        <p:spPr bwMode="auto">
          <a:xfrm>
            <a:off x="3505200" y="5181600"/>
            <a:ext cx="1066800" cy="1143000"/>
          </a:xfrm>
          <a:prstGeom prst="rect">
            <a:avLst/>
          </a:prstGeom>
          <a:solidFill>
            <a:srgbClr val="FFFFCC"/>
          </a:solidFill>
          <a:ln w="9525">
            <a:solidFill>
              <a:schemeClr val="tx1"/>
            </a:solidFill>
            <a:miter lim="800000"/>
            <a:headEnd/>
            <a:tailEnd/>
          </a:ln>
          <a:effectLst>
            <a:outerShdw dist="71842" dir="2700000"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DA0000"/>
                </a:solidFill>
                <a:latin typeface="Arial Narrow" pitchFamily="34" charset="0"/>
              </a:rPr>
              <a:t>82ºF</a:t>
            </a:r>
          </a:p>
        </p:txBody>
      </p:sp>
      <p:sp>
        <p:nvSpPr>
          <p:cNvPr id="52230" name="Text Box 8"/>
          <p:cNvSpPr txBox="1">
            <a:spLocks noChangeArrowheads="1"/>
          </p:cNvSpPr>
          <p:nvPr/>
        </p:nvSpPr>
        <p:spPr bwMode="auto">
          <a:xfrm>
            <a:off x="2057400" y="5181600"/>
            <a:ext cx="1054100" cy="701675"/>
          </a:xfrm>
          <a:prstGeom prst="rect">
            <a:avLst/>
          </a:prstGeom>
          <a:solidFill>
            <a:schemeClr val="accent1"/>
          </a:solidFill>
          <a:ln>
            <a:noFill/>
          </a:ln>
          <a:effectLst>
            <a:outerShdw dist="7184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000" b="1">
                <a:latin typeface="Arial Narrow" pitchFamily="34" charset="0"/>
              </a:rPr>
              <a:t>80ºF</a:t>
            </a:r>
          </a:p>
        </p:txBody>
      </p:sp>
      <p:sp>
        <p:nvSpPr>
          <p:cNvPr id="292875" name="AutoShape 11"/>
          <p:cNvSpPr>
            <a:spLocks noChangeArrowheads="1"/>
          </p:cNvSpPr>
          <p:nvPr/>
        </p:nvSpPr>
        <p:spPr bwMode="auto">
          <a:xfrm rot="-5400000">
            <a:off x="-907257" y="2736057"/>
            <a:ext cx="3719513" cy="685800"/>
          </a:xfrm>
          <a:custGeom>
            <a:avLst/>
            <a:gdLst>
              <a:gd name="T0" fmla="*/ 2789635 w 21600"/>
              <a:gd name="T1" fmla="*/ 0 h 21600"/>
              <a:gd name="T2" fmla="*/ 0 w 21600"/>
              <a:gd name="T3" fmla="*/ 342900 h 21600"/>
              <a:gd name="T4" fmla="*/ 2789635 w 21600"/>
              <a:gd name="T5" fmla="*/ 685800 h 21600"/>
              <a:gd name="T6" fmla="*/ 3719513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p>
            <a:endParaRPr lang="en-US"/>
          </a:p>
        </p:txBody>
      </p:sp>
      <p:sp>
        <p:nvSpPr>
          <p:cNvPr id="292876" name="AutoShape 12"/>
          <p:cNvSpPr>
            <a:spLocks noChangeArrowheads="1"/>
          </p:cNvSpPr>
          <p:nvPr/>
        </p:nvSpPr>
        <p:spPr bwMode="auto">
          <a:xfrm rot="-5400000">
            <a:off x="3169443" y="3688557"/>
            <a:ext cx="1890713" cy="609600"/>
          </a:xfrm>
          <a:custGeom>
            <a:avLst/>
            <a:gdLst>
              <a:gd name="T0" fmla="*/ 1418035 w 21600"/>
              <a:gd name="T1" fmla="*/ 0 h 21600"/>
              <a:gd name="T2" fmla="*/ 0 w 21600"/>
              <a:gd name="T3" fmla="*/ 304800 h 21600"/>
              <a:gd name="T4" fmla="*/ 1418035 w 21600"/>
              <a:gd name="T5" fmla="*/ 609600 h 21600"/>
              <a:gd name="T6" fmla="*/ 1890713 w 21600"/>
              <a:gd name="T7" fmla="*/ 3048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outerShdw dist="71842" dir="2700000" algn="ctr" rotWithShape="0">
              <a:schemeClr val="tx1"/>
            </a:outerShdw>
          </a:effectLst>
        </p:spPr>
        <p:txBody>
          <a:bodyPr wrap="none" anchor="ctr"/>
          <a:lstStyle/>
          <a:p>
            <a:endParaRPr lang="en-US"/>
          </a:p>
        </p:txBody>
      </p:sp>
      <p:sp>
        <p:nvSpPr>
          <p:cNvPr id="52233" name="Text Box 13"/>
          <p:cNvSpPr txBox="1">
            <a:spLocks noChangeArrowheads="1"/>
          </p:cNvSpPr>
          <p:nvPr/>
        </p:nvSpPr>
        <p:spPr bwMode="auto">
          <a:xfrm>
            <a:off x="4953000" y="1262063"/>
            <a:ext cx="4191000" cy="3846512"/>
          </a:xfrm>
          <a:prstGeom prst="rect">
            <a:avLst/>
          </a:prstGeom>
          <a:solidFill>
            <a:srgbClr val="000030"/>
          </a:solidFill>
          <a:ln>
            <a:noFill/>
          </a:ln>
          <a:effectLst>
            <a:outerShdw dist="107763"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sz="2800">
                <a:solidFill>
                  <a:schemeClr val="bg1"/>
                </a:solidFill>
              </a:rPr>
              <a:t>The greater the temperature difference between </a:t>
            </a:r>
          </a:p>
          <a:p>
            <a:pPr algn="ctr" eaLnBrk="1" hangingPunct="1">
              <a:lnSpc>
                <a:spcPct val="80000"/>
              </a:lnSpc>
              <a:spcBef>
                <a:spcPct val="0"/>
              </a:spcBef>
              <a:buFontTx/>
              <a:buNone/>
            </a:pPr>
            <a:r>
              <a:rPr lang="en-US" altLang="en-US" sz="2800">
                <a:solidFill>
                  <a:schemeClr val="bg1"/>
                </a:solidFill>
              </a:rPr>
              <a:t>an air parcel and the  surrounding air, the </a:t>
            </a:r>
            <a:r>
              <a:rPr lang="en-US" altLang="en-US" sz="2800" u="sng">
                <a:solidFill>
                  <a:schemeClr val="bg1"/>
                </a:solidFill>
              </a:rPr>
              <a:t>faster</a:t>
            </a:r>
            <a:r>
              <a:rPr lang="en-US" altLang="en-US" sz="2800">
                <a:solidFill>
                  <a:schemeClr val="bg1"/>
                </a:solidFill>
              </a:rPr>
              <a:t> the parcel will rise or sink. This difference in temperature is an indicator of how </a:t>
            </a:r>
            <a:r>
              <a:rPr lang="en-US" altLang="en-US" sz="2800" u="sng">
                <a:solidFill>
                  <a:schemeClr val="bg1"/>
                </a:solidFill>
              </a:rPr>
              <a:t>unstable</a:t>
            </a:r>
            <a:r>
              <a:rPr lang="en-US" altLang="en-US" sz="2800">
                <a:solidFill>
                  <a:schemeClr val="bg1"/>
                </a:solidFill>
              </a:rPr>
              <a:t> or </a:t>
            </a:r>
            <a:r>
              <a:rPr lang="en-US" altLang="en-US" sz="2800" u="sng">
                <a:solidFill>
                  <a:schemeClr val="bg1"/>
                </a:solidFill>
              </a:rPr>
              <a:t>stable</a:t>
            </a:r>
            <a:r>
              <a:rPr lang="en-US" altLang="en-US" sz="2800">
                <a:solidFill>
                  <a:schemeClr val="bg1"/>
                </a:solidFill>
              </a:rPr>
              <a:t> a layer of atmosphere is.</a:t>
            </a:r>
            <a:r>
              <a:rPr lang="en-US" altLang="en-US" sz="2800" b="1">
                <a:solidFill>
                  <a:schemeClr val="bg1"/>
                </a:solidFill>
              </a:rPr>
              <a:t> </a:t>
            </a:r>
          </a:p>
        </p:txBody>
      </p:sp>
      <p:sp>
        <p:nvSpPr>
          <p:cNvPr id="292878" name="Text Box 14"/>
          <p:cNvSpPr txBox="1">
            <a:spLocks noChangeArrowheads="1"/>
          </p:cNvSpPr>
          <p:nvPr/>
        </p:nvSpPr>
        <p:spPr bwMode="auto">
          <a:xfrm>
            <a:off x="381000" y="457200"/>
            <a:ext cx="1333500" cy="76200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400" b="1" i="1">
                <a:solidFill>
                  <a:srgbClr val="FFFF00"/>
                </a:solidFill>
              </a:rPr>
              <a:t>Fast</a:t>
            </a:r>
          </a:p>
        </p:txBody>
      </p:sp>
      <p:sp>
        <p:nvSpPr>
          <p:cNvPr id="292879" name="Text Box 15"/>
          <p:cNvSpPr txBox="1">
            <a:spLocks noChangeArrowheads="1"/>
          </p:cNvSpPr>
          <p:nvPr/>
        </p:nvSpPr>
        <p:spPr bwMode="auto">
          <a:xfrm>
            <a:off x="3352800" y="2209800"/>
            <a:ext cx="1489075" cy="76200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4400" b="1" i="1">
                <a:solidFill>
                  <a:srgbClr val="FFFF00"/>
                </a:solidFill>
              </a:rPr>
              <a:t>Slow</a:t>
            </a:r>
          </a:p>
        </p:txBody>
      </p:sp>
      <p:sp>
        <p:nvSpPr>
          <p:cNvPr id="52236" name="Text Box 16"/>
          <p:cNvSpPr txBox="1">
            <a:spLocks noChangeArrowheads="1"/>
          </p:cNvSpPr>
          <p:nvPr/>
        </p:nvSpPr>
        <p:spPr bwMode="auto">
          <a:xfrm>
            <a:off x="1752600" y="4572000"/>
            <a:ext cx="1666875" cy="519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chemeClr val="bg1"/>
                </a:solidFill>
              </a:rPr>
              <a:t>air temp.</a:t>
            </a:r>
          </a:p>
        </p:txBody>
      </p:sp>
      <p:sp>
        <p:nvSpPr>
          <p:cNvPr id="52237" name="Text Box 17"/>
          <p:cNvSpPr txBox="1">
            <a:spLocks noChangeArrowheads="1"/>
          </p:cNvSpPr>
          <p:nvPr/>
        </p:nvSpPr>
        <p:spPr bwMode="auto">
          <a:xfrm>
            <a:off x="4833938" y="304800"/>
            <a:ext cx="4310062" cy="579438"/>
          </a:xfrm>
          <a:prstGeom prst="rect">
            <a:avLst/>
          </a:prstGeom>
          <a:solidFill>
            <a:srgbClr val="00002A"/>
          </a:solidFill>
          <a:ln>
            <a:noFill/>
          </a:ln>
          <a:effectLst>
            <a:outerShdw dist="7184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FFFF00"/>
                </a:solidFill>
                <a:latin typeface="Arial Narrow" pitchFamily="34" charset="0"/>
              </a:rPr>
              <a:t>How Fast Will Air Rise? </a:t>
            </a:r>
          </a:p>
        </p:txBody>
      </p:sp>
      <p:sp>
        <p:nvSpPr>
          <p:cNvPr id="52238"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DE4F3175-C100-43CF-83EB-5B262D986CC3}" type="slidenum">
              <a:rPr lang="en-US" altLang="en-US" sz="1000">
                <a:solidFill>
                  <a:srgbClr val="DDDDDD"/>
                </a:solidFill>
              </a:rPr>
              <a:pPr algn="r" eaLnBrk="1" hangingPunct="1">
                <a:spcBef>
                  <a:spcPct val="0"/>
                </a:spcBef>
                <a:buFontTx/>
                <a:buNone/>
              </a:pPr>
              <a:t>50</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2878"/>
                                        </p:tgtEl>
                                        <p:attrNameLst>
                                          <p:attrName>style.visibility</p:attrName>
                                        </p:attrNameLst>
                                      </p:cBhvr>
                                      <p:to>
                                        <p:strVal val="visible"/>
                                      </p:to>
                                    </p:set>
                                    <p:animEffect transition="in" filter="wipe(down)">
                                      <p:cBhvr>
                                        <p:cTn id="7" dur="500"/>
                                        <p:tgtEl>
                                          <p:spTgt spid="2928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2875"/>
                                        </p:tgtEl>
                                        <p:attrNameLst>
                                          <p:attrName>style.visibility</p:attrName>
                                        </p:attrNameLst>
                                      </p:cBhvr>
                                      <p:to>
                                        <p:strVal val="visible"/>
                                      </p:to>
                                    </p:set>
                                    <p:animEffect transition="in" filter="wipe(down)">
                                      <p:cBhvr>
                                        <p:cTn id="10" dur="500"/>
                                        <p:tgtEl>
                                          <p:spTgt spid="29287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2876"/>
                                        </p:tgtEl>
                                        <p:attrNameLst>
                                          <p:attrName>style.visibility</p:attrName>
                                        </p:attrNameLst>
                                      </p:cBhvr>
                                      <p:to>
                                        <p:strVal val="visible"/>
                                      </p:to>
                                    </p:set>
                                    <p:animEffect transition="in" filter="wipe(down)">
                                      <p:cBhvr>
                                        <p:cTn id="15" dur="1000"/>
                                        <p:tgtEl>
                                          <p:spTgt spid="29287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2879"/>
                                        </p:tgtEl>
                                        <p:attrNameLst>
                                          <p:attrName>style.visibility</p:attrName>
                                        </p:attrNameLst>
                                      </p:cBhvr>
                                      <p:to>
                                        <p:strVal val="visible"/>
                                      </p:to>
                                    </p:set>
                                    <p:animEffect transition="in" filter="wipe(down)">
                                      <p:cBhvr>
                                        <p:cTn id="18" dur="1000"/>
                                        <p:tgtEl>
                                          <p:spTgt spid="292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5" grpId="0" animBg="1"/>
      <p:bldP spid="292876" grpId="0" animBg="1"/>
      <p:bldP spid="292878" grpId="0"/>
      <p:bldP spid="29287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2"/>
          <p:cNvSpPr txBox="1">
            <a:spLocks noChangeArrowheads="1"/>
          </p:cNvSpPr>
          <p:nvPr/>
        </p:nvSpPr>
        <p:spPr bwMode="auto">
          <a:xfrm>
            <a:off x="5410200" y="1597025"/>
            <a:ext cx="3505200" cy="3165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b="1"/>
              <a:t>Large wildfires can produce strong convective updrafts capable </a:t>
            </a:r>
          </a:p>
          <a:p>
            <a:pPr algn="ctr" eaLnBrk="1" hangingPunct="1">
              <a:lnSpc>
                <a:spcPct val="90000"/>
              </a:lnSpc>
              <a:spcBef>
                <a:spcPct val="0"/>
              </a:spcBef>
              <a:buFontTx/>
              <a:buNone/>
            </a:pPr>
            <a:r>
              <a:rPr lang="en-US" altLang="en-US" sz="2800" b="1"/>
              <a:t>of lifting debris as large as small trees hundreds of feet into the air.  </a:t>
            </a:r>
          </a:p>
        </p:txBody>
      </p:sp>
      <p:grpSp>
        <p:nvGrpSpPr>
          <p:cNvPr id="53251" name="Group 21"/>
          <p:cNvGrpSpPr>
            <a:grpSpLocks/>
          </p:cNvGrpSpPr>
          <p:nvPr/>
        </p:nvGrpSpPr>
        <p:grpSpPr bwMode="auto">
          <a:xfrm>
            <a:off x="371475" y="457200"/>
            <a:ext cx="4819650" cy="5943600"/>
            <a:chOff x="0" y="0"/>
            <a:chExt cx="3504" cy="4320"/>
          </a:xfrm>
        </p:grpSpPr>
        <p:pic>
          <p:nvPicPr>
            <p:cNvPr id="53252" name="Picture 21" descr="Large Plume Dominated Fire Enhan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04" cy="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AutoShape 7"/>
            <p:cNvSpPr>
              <a:spLocks noChangeArrowheads="1"/>
            </p:cNvSpPr>
            <p:nvPr/>
          </p:nvSpPr>
          <p:spPr bwMode="auto">
            <a:xfrm rot="-5400000">
              <a:off x="768" y="2496"/>
              <a:ext cx="1056" cy="384"/>
            </a:xfrm>
            <a:custGeom>
              <a:avLst/>
              <a:gdLst>
                <a:gd name="T0" fmla="*/ 61468 w 21600"/>
                <a:gd name="T1" fmla="*/ 0 h 21600"/>
                <a:gd name="T2" fmla="*/ 0 w 21600"/>
                <a:gd name="T3" fmla="*/ 5419 h 21600"/>
                <a:gd name="T4" fmla="*/ 61468 w 21600"/>
                <a:gd name="T5" fmla="*/ 10837 h 21600"/>
                <a:gd name="T6" fmla="*/ 81957 w 21600"/>
                <a:gd name="T7" fmla="*/ 541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B"/>
            </a:solidFill>
            <a:ln w="9525">
              <a:solidFill>
                <a:schemeClr val="tx1"/>
              </a:solidFill>
              <a:miter lim="800000"/>
              <a:headEnd/>
              <a:tailEnd/>
            </a:ln>
            <a:effectLst>
              <a:outerShdw dist="71842" dir="2700000" algn="ctr" rotWithShape="0">
                <a:schemeClr val="tx1"/>
              </a:outerShdw>
            </a:effectLst>
          </p:spPr>
          <p:txBody>
            <a:bodyPr vert="eaVert" wrap="none" anchor="ctr"/>
            <a:lstStyle/>
            <a:p>
              <a:endParaRPr lang="en-US"/>
            </a:p>
          </p:txBody>
        </p:sp>
        <p:sp>
          <p:nvSpPr>
            <p:cNvPr id="53254" name="AutoShape 8"/>
            <p:cNvSpPr>
              <a:spLocks noChangeArrowheads="1"/>
            </p:cNvSpPr>
            <p:nvPr/>
          </p:nvSpPr>
          <p:spPr bwMode="auto">
            <a:xfrm rot="-4485304">
              <a:off x="1016" y="1534"/>
              <a:ext cx="768" cy="291"/>
            </a:xfrm>
            <a:custGeom>
              <a:avLst/>
              <a:gdLst>
                <a:gd name="T0" fmla="*/ 32512 w 21600"/>
                <a:gd name="T1" fmla="*/ 0 h 21600"/>
                <a:gd name="T2" fmla="*/ 0 w 21600"/>
                <a:gd name="T3" fmla="*/ 3112 h 21600"/>
                <a:gd name="T4" fmla="*/ 32512 w 21600"/>
                <a:gd name="T5" fmla="*/ 6224 h 21600"/>
                <a:gd name="T6" fmla="*/ 43349 w 21600"/>
                <a:gd name="T7" fmla="*/ 3112 h 21600"/>
                <a:gd name="T8" fmla="*/ 17694720 60000 65536"/>
                <a:gd name="T9" fmla="*/ 11796480 60000 65536"/>
                <a:gd name="T10" fmla="*/ 5898240 60000 65536"/>
                <a:gd name="T11" fmla="*/ 0 60000 65536"/>
                <a:gd name="T12" fmla="*/ 3375 w 21600"/>
                <a:gd name="T13" fmla="*/ 5419 h 21600"/>
                <a:gd name="T14" fmla="*/ 18900 w 21600"/>
                <a:gd name="T15" fmla="*/ 1618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E3FF59"/>
            </a:solidFill>
            <a:ln w="9525">
              <a:solidFill>
                <a:schemeClr val="tx1"/>
              </a:solidFill>
              <a:miter lim="800000"/>
              <a:headEnd/>
              <a:tailEnd/>
            </a:ln>
            <a:effectLst>
              <a:outerShdw dist="71842" dir="2700000" algn="ctr" rotWithShape="0">
                <a:schemeClr val="tx1"/>
              </a:outerShdw>
            </a:effectLst>
          </p:spPr>
          <p:txBody>
            <a:bodyPr vert="eaVert" wrap="none" anchor="ctr"/>
            <a:lstStyle/>
            <a:p>
              <a:endParaRPr lang="en-US"/>
            </a:p>
          </p:txBody>
        </p:sp>
        <p:sp>
          <p:nvSpPr>
            <p:cNvPr id="53255" name="AutoShape 9"/>
            <p:cNvSpPr>
              <a:spLocks noChangeArrowheads="1"/>
            </p:cNvSpPr>
            <p:nvPr/>
          </p:nvSpPr>
          <p:spPr bwMode="auto">
            <a:xfrm rot="-3955225">
              <a:off x="1389" y="867"/>
              <a:ext cx="533" cy="240"/>
            </a:xfrm>
            <a:custGeom>
              <a:avLst/>
              <a:gdLst>
                <a:gd name="T0" fmla="*/ 15659 w 21600"/>
                <a:gd name="T1" fmla="*/ 0 h 21600"/>
                <a:gd name="T2" fmla="*/ 0 w 21600"/>
                <a:gd name="T3" fmla="*/ 2117 h 21600"/>
                <a:gd name="T4" fmla="*/ 15659 w 21600"/>
                <a:gd name="T5" fmla="*/ 4233 h 21600"/>
                <a:gd name="T6" fmla="*/ 20879 w 21600"/>
                <a:gd name="T7" fmla="*/ 2117 h 21600"/>
                <a:gd name="T8" fmla="*/ 17694720 60000 65536"/>
                <a:gd name="T9" fmla="*/ 11796480 60000 65536"/>
                <a:gd name="T10" fmla="*/ 5898240 60000 65536"/>
                <a:gd name="T11" fmla="*/ 0 60000 65536"/>
                <a:gd name="T12" fmla="*/ 3364 w 21600"/>
                <a:gd name="T13" fmla="*/ 5400 h 21600"/>
                <a:gd name="T14" fmla="*/ 1888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B3FF67"/>
            </a:solidFill>
            <a:ln w="9525">
              <a:solidFill>
                <a:schemeClr val="tx1"/>
              </a:solidFill>
              <a:miter lim="800000"/>
              <a:headEnd/>
              <a:tailEnd/>
            </a:ln>
            <a:effectLst>
              <a:outerShdw dist="71842" dir="2700000" algn="ctr" rotWithShape="0">
                <a:schemeClr val="tx1"/>
              </a:outerShdw>
            </a:effectLst>
          </p:spPr>
          <p:txBody>
            <a:bodyPr vert="eaVert" wrap="none" anchor="ctr"/>
            <a:lstStyle/>
            <a:p>
              <a:endParaRPr lang="en-US"/>
            </a:p>
          </p:txBody>
        </p:sp>
        <p:sp>
          <p:nvSpPr>
            <p:cNvPr id="53256" name="Line 30"/>
            <p:cNvSpPr>
              <a:spLocks noChangeShapeType="1"/>
            </p:cNvSpPr>
            <p:nvPr/>
          </p:nvSpPr>
          <p:spPr bwMode="auto">
            <a:xfrm flipH="1" flipV="1">
              <a:off x="1440" y="379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7" name="Line 31"/>
            <p:cNvSpPr>
              <a:spLocks noChangeShapeType="1"/>
            </p:cNvSpPr>
            <p:nvPr/>
          </p:nvSpPr>
          <p:spPr bwMode="auto">
            <a:xfrm flipH="1" flipV="1">
              <a:off x="1056" y="3792"/>
              <a:ext cx="48" cy="4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8" name="Text Box 37"/>
            <p:cNvSpPr txBox="1">
              <a:spLocks noChangeArrowheads="1"/>
            </p:cNvSpPr>
            <p:nvPr/>
          </p:nvSpPr>
          <p:spPr bwMode="auto">
            <a:xfrm>
              <a:off x="1466" y="1968"/>
              <a:ext cx="1055" cy="6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800" b="1">
                  <a:solidFill>
                    <a:schemeClr val="bg1"/>
                  </a:solidFill>
                </a:rPr>
                <a:t>Strong </a:t>
              </a:r>
            </a:p>
            <a:p>
              <a:pPr algn="ctr" eaLnBrk="1" hangingPunct="1"/>
              <a:r>
                <a:rPr lang="en-US" altLang="en-US" sz="2800" b="1">
                  <a:solidFill>
                    <a:schemeClr val="bg1"/>
                  </a:solidFill>
                </a:rPr>
                <a:t>Updraft</a:t>
              </a:r>
            </a:p>
          </p:txBody>
        </p:sp>
        <p:sp>
          <p:nvSpPr>
            <p:cNvPr id="53259" name="Rectangle 41"/>
            <p:cNvSpPr>
              <a:spLocks noChangeArrowheads="1"/>
            </p:cNvSpPr>
            <p:nvPr/>
          </p:nvSpPr>
          <p:spPr bwMode="auto">
            <a:xfrm>
              <a:off x="1104" y="3360"/>
              <a:ext cx="336" cy="336"/>
            </a:xfrm>
            <a:prstGeom prst="rect">
              <a:avLst/>
            </a:prstGeom>
            <a:gradFill rotWithShape="1">
              <a:gsLst>
                <a:gs pos="0">
                  <a:srgbClr val="FFFF0B"/>
                </a:gs>
                <a:gs pos="100000">
                  <a:srgbClr val="F02800"/>
                </a:gs>
              </a:gsLst>
              <a:lin ang="5400000" scaled="1"/>
            </a:gradFill>
            <a:ln w="9525">
              <a:miter lim="800000"/>
              <a:headEnd/>
              <a:tailEnd/>
            </a:ln>
            <a:scene3d>
              <a:camera prst="legacyObliqueTopRight"/>
              <a:lightRig rig="legacyFlat3" dir="b"/>
            </a:scene3d>
            <a:sp3d extrusionH="430200" prstMaterial="legacyMatte">
              <a:bevelT w="13500" h="13500" prst="angle"/>
              <a:bevelB w="13500" h="13500" prst="angle"/>
              <a:extrusionClr>
                <a:srgbClr val="FFFF0B"/>
              </a:extrusionClr>
            </a:sp3d>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53260" name="Rectangle 11"/>
            <p:cNvSpPr>
              <a:spLocks noChangeArrowheads="1"/>
            </p:cNvSpPr>
            <p:nvPr/>
          </p:nvSpPr>
          <p:spPr bwMode="auto">
            <a:xfrm>
              <a:off x="1104" y="3360"/>
              <a:ext cx="336" cy="336"/>
            </a:xfrm>
            <a:prstGeom prst="rect">
              <a:avLst/>
            </a:prstGeom>
            <a:gradFill rotWithShape="1">
              <a:gsLst>
                <a:gs pos="0">
                  <a:srgbClr val="FFFF0B"/>
                </a:gs>
                <a:gs pos="100000">
                  <a:srgbClr val="FF0000"/>
                </a:gs>
              </a:gsLst>
              <a:lin ang="5400000" scaled="1"/>
            </a:gradFill>
            <a:ln w="635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53261" name="Line 42"/>
            <p:cNvSpPr>
              <a:spLocks noChangeShapeType="1"/>
            </p:cNvSpPr>
            <p:nvPr/>
          </p:nvSpPr>
          <p:spPr bwMode="auto">
            <a:xfrm flipV="1">
              <a:off x="1440" y="3264"/>
              <a:ext cx="96" cy="9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2" name="Line 43"/>
            <p:cNvSpPr>
              <a:spLocks noChangeShapeType="1"/>
            </p:cNvSpPr>
            <p:nvPr/>
          </p:nvSpPr>
          <p:spPr bwMode="auto">
            <a:xfrm flipV="1">
              <a:off x="1440" y="3600"/>
              <a:ext cx="96" cy="9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3" name="Line 44"/>
            <p:cNvSpPr>
              <a:spLocks noChangeShapeType="1"/>
            </p:cNvSpPr>
            <p:nvPr/>
          </p:nvSpPr>
          <p:spPr bwMode="auto">
            <a:xfrm>
              <a:off x="1536" y="3264"/>
              <a:ext cx="0" cy="33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4" name="Line 45"/>
            <p:cNvSpPr>
              <a:spLocks noChangeShapeType="1"/>
            </p:cNvSpPr>
            <p:nvPr/>
          </p:nvSpPr>
          <p:spPr bwMode="auto">
            <a:xfrm flipV="1">
              <a:off x="1104" y="3264"/>
              <a:ext cx="96" cy="9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5" name="Line 46"/>
            <p:cNvSpPr>
              <a:spLocks noChangeShapeType="1"/>
            </p:cNvSpPr>
            <p:nvPr/>
          </p:nvSpPr>
          <p:spPr bwMode="auto">
            <a:xfrm>
              <a:off x="1200" y="3264"/>
              <a:ext cx="336"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6" name="AutoShape 47"/>
            <p:cNvSpPr>
              <a:spLocks noChangeArrowheads="1"/>
            </p:cNvSpPr>
            <p:nvPr/>
          </p:nvSpPr>
          <p:spPr bwMode="auto">
            <a:xfrm rot="-3469424">
              <a:off x="1731" y="323"/>
              <a:ext cx="480" cy="192"/>
            </a:xfrm>
            <a:custGeom>
              <a:avLst/>
              <a:gdLst>
                <a:gd name="T0" fmla="*/ 12700 w 21600"/>
                <a:gd name="T1" fmla="*/ 0 h 21600"/>
                <a:gd name="T2" fmla="*/ 0 w 21600"/>
                <a:gd name="T3" fmla="*/ 1355 h 21600"/>
                <a:gd name="T4" fmla="*/ 12700 w 21600"/>
                <a:gd name="T5" fmla="*/ 2709 h 21600"/>
                <a:gd name="T6" fmla="*/ 16933 w 21600"/>
                <a:gd name="T7" fmla="*/ 135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2BFF8B"/>
            </a:solidFill>
            <a:ln w="9525">
              <a:solidFill>
                <a:schemeClr val="tx1"/>
              </a:solidFill>
              <a:miter lim="800000"/>
              <a:headEnd/>
              <a:tailEnd/>
            </a:ln>
            <a:effectLst>
              <a:outerShdw dist="71842" dir="2700000" algn="ctr" rotWithShape="0">
                <a:schemeClr val="tx1"/>
              </a:outerShdw>
            </a:effectLst>
          </p:spPr>
          <p:txBody>
            <a:bodyPr vert="eaVert" wrap="none" anchor="ctr"/>
            <a:lstStyle/>
            <a:p>
              <a:endParaRPr lang="en-US"/>
            </a:p>
          </p:txBody>
        </p:sp>
      </p:gr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6"/>
          <p:cNvSpPr txBox="1">
            <a:spLocks noChangeArrowheads="1"/>
          </p:cNvSpPr>
          <p:nvPr/>
        </p:nvSpPr>
        <p:spPr bwMode="auto">
          <a:xfrm>
            <a:off x="609600" y="685800"/>
            <a:ext cx="8154988"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accent2"/>
                </a:solidFill>
              </a:rPr>
              <a:t>Influence of Moisture on Atmospheric Stability </a:t>
            </a:r>
          </a:p>
        </p:txBody>
      </p:sp>
      <p:sp>
        <p:nvSpPr>
          <p:cNvPr id="20487" name="Text Box 7"/>
          <p:cNvSpPr txBox="1">
            <a:spLocks noChangeArrowheads="1"/>
          </p:cNvSpPr>
          <p:nvPr/>
        </p:nvSpPr>
        <p:spPr bwMode="auto">
          <a:xfrm>
            <a:off x="0" y="4953000"/>
            <a:ext cx="9144000" cy="137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latin typeface="Arial Narrow" pitchFamily="34" charset="0"/>
            </a:endParaRPr>
          </a:p>
          <a:p>
            <a:pPr algn="ctr" eaLnBrk="1" hangingPunct="1">
              <a:spcBef>
                <a:spcPct val="0"/>
              </a:spcBef>
              <a:buFontTx/>
              <a:buNone/>
            </a:pPr>
            <a:r>
              <a:rPr lang="en-US" altLang="en-US" sz="2800" b="1">
                <a:latin typeface="Arial Narrow" pitchFamily="34" charset="0"/>
              </a:rPr>
              <a:t>Dry air is generally more STABLE than UNSTABLE </a:t>
            </a:r>
          </a:p>
          <a:p>
            <a:pPr algn="ctr" eaLnBrk="1" hangingPunct="1">
              <a:spcBef>
                <a:spcPct val="0"/>
              </a:spcBef>
              <a:buFontTx/>
              <a:buNone/>
            </a:pPr>
            <a:r>
              <a:rPr lang="en-US" altLang="en-US" sz="2800" b="1">
                <a:latin typeface="Arial Narrow" pitchFamily="34" charset="0"/>
              </a:rPr>
              <a:t>because it is “heavier.” </a:t>
            </a:r>
          </a:p>
        </p:txBody>
      </p:sp>
      <p:pic>
        <p:nvPicPr>
          <p:cNvPr id="54276" name="Picture 12" descr="Wet and Dry air parcel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533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animEffect transition="in" filter="fade">
                                      <p:cBhvr>
                                        <p:cTn id="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9"/>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7" name="Slide Number Placeholder 4"/>
          <p:cNvSpPr>
            <a:spLocks noGrp="1"/>
          </p:cNvSpPr>
          <p:nvPr>
            <p:ph type="sldNum" sz="quarter" idx="4294967295"/>
          </p:nvPr>
        </p:nvSpPr>
        <p:spPr bwMode="auto">
          <a:xfrm>
            <a:off x="7010400" y="6610350"/>
            <a:ext cx="2133600" cy="476250"/>
          </a:xfrm>
          <a:prstGeom prst="rect">
            <a:avLst/>
          </a:prstGeom>
          <a:ln>
            <a:miter lim="800000"/>
            <a:headEnd/>
            <a:tailEnd/>
          </a:ln>
        </p:spPr>
        <p:txBody>
          <a:bodyPr/>
          <a:lstStyle/>
          <a:p>
            <a:pPr algn="r">
              <a:defRPr/>
            </a:pPr>
            <a:r>
              <a:rPr lang="en-US" sz="1400" b="1">
                <a:solidFill>
                  <a:schemeClr val="bg1"/>
                </a:solidFill>
                <a:latin typeface="+mn-lt"/>
              </a:rPr>
              <a:t>06-</a:t>
            </a:r>
            <a:fld id="{EAEB2044-7092-4535-928B-FF8E737A6895}" type="slidenum">
              <a:rPr lang="en-US" sz="1400" b="1">
                <a:solidFill>
                  <a:schemeClr val="bg1"/>
                </a:solidFill>
                <a:latin typeface="+mn-lt"/>
              </a:rPr>
              <a:pPr algn="r">
                <a:defRPr/>
              </a:pPr>
              <a:t>53</a:t>
            </a:fld>
            <a:r>
              <a:rPr lang="en-US" sz="1400" b="1">
                <a:solidFill>
                  <a:schemeClr val="bg1"/>
                </a:solidFill>
                <a:latin typeface="+mn-lt"/>
              </a:rPr>
              <a:t>-S290-EP</a:t>
            </a:r>
          </a:p>
        </p:txBody>
      </p:sp>
      <p:pic>
        <p:nvPicPr>
          <p:cNvPr id="55300" name="Picture 2" descr="Lapse Rates Over a Mtn Exercise"/>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914400"/>
            <a:ext cx="9144000" cy="5943600"/>
          </a:xfrm>
          <a:noFill/>
        </p:spPr>
      </p:pic>
      <p:sp>
        <p:nvSpPr>
          <p:cNvPr id="391171" name="Text Box 3"/>
          <p:cNvSpPr txBox="1">
            <a:spLocks noChangeArrowheads="1"/>
          </p:cNvSpPr>
          <p:nvPr/>
        </p:nvSpPr>
        <p:spPr bwMode="auto">
          <a:xfrm>
            <a:off x="284163" y="0"/>
            <a:ext cx="8388350" cy="749300"/>
          </a:xfrm>
          <a:prstGeom prst="rect">
            <a:avLst/>
          </a:prstGeom>
          <a:noFill/>
          <a:ln w="9525">
            <a:noFill/>
            <a:miter lim="800000"/>
            <a:headEnd/>
            <a:tailEnd/>
          </a:ln>
          <a:effectLst/>
        </p:spPr>
        <p:txBody>
          <a:bodyPr wrap="none">
            <a:spAutoFit/>
          </a:bodyPr>
          <a:lstStyle>
            <a:lvl1pPr eaLnBrk="0" hangingPunct="0">
              <a:defRPr sz="3600" b="1">
                <a:solidFill>
                  <a:schemeClr val="bg1"/>
                </a:solidFill>
                <a:latin typeface="Arial Narrow" pitchFamily="34" charset="0"/>
              </a:defRPr>
            </a:lvl1pPr>
            <a:lvl2pPr marL="742950" indent="-285750" eaLnBrk="0" hangingPunct="0">
              <a:defRPr sz="3600" b="1">
                <a:solidFill>
                  <a:schemeClr val="bg1"/>
                </a:solidFill>
                <a:latin typeface="Arial Narrow" pitchFamily="34" charset="0"/>
              </a:defRPr>
            </a:lvl2pPr>
            <a:lvl3pPr marL="1143000" indent="-228600" eaLnBrk="0" hangingPunct="0">
              <a:defRPr sz="3600" b="1">
                <a:solidFill>
                  <a:schemeClr val="bg1"/>
                </a:solidFill>
                <a:latin typeface="Arial Narrow" pitchFamily="34" charset="0"/>
              </a:defRPr>
            </a:lvl3pPr>
            <a:lvl4pPr marL="1600200" indent="-228600" eaLnBrk="0" hangingPunct="0">
              <a:defRPr sz="3600" b="1">
                <a:solidFill>
                  <a:schemeClr val="bg1"/>
                </a:solidFill>
                <a:latin typeface="Arial Narrow" pitchFamily="34" charset="0"/>
              </a:defRPr>
            </a:lvl4pPr>
            <a:lvl5pPr marL="2057400" indent="-228600" eaLnBrk="0" hangingPunct="0">
              <a:defRPr sz="3600" b="1">
                <a:solidFill>
                  <a:schemeClr val="bg1"/>
                </a:solidFill>
                <a:latin typeface="Arial Narrow" pitchFamily="34" charset="0"/>
              </a:defRPr>
            </a:lvl5pPr>
            <a:lvl6pPr marL="2514600" indent="-228600" eaLnBrk="0" fontAlgn="base" hangingPunct="0">
              <a:spcBef>
                <a:spcPct val="0"/>
              </a:spcBef>
              <a:spcAft>
                <a:spcPct val="0"/>
              </a:spcAft>
              <a:defRPr sz="3600" b="1">
                <a:solidFill>
                  <a:schemeClr val="bg1"/>
                </a:solidFill>
                <a:latin typeface="Arial Narrow" pitchFamily="34" charset="0"/>
              </a:defRPr>
            </a:lvl6pPr>
            <a:lvl7pPr marL="2971800" indent="-228600" eaLnBrk="0" fontAlgn="base" hangingPunct="0">
              <a:spcBef>
                <a:spcPct val="0"/>
              </a:spcBef>
              <a:spcAft>
                <a:spcPct val="0"/>
              </a:spcAft>
              <a:defRPr sz="3600" b="1">
                <a:solidFill>
                  <a:schemeClr val="bg1"/>
                </a:solidFill>
                <a:latin typeface="Arial Narrow" pitchFamily="34" charset="0"/>
              </a:defRPr>
            </a:lvl7pPr>
            <a:lvl8pPr marL="3429000" indent="-228600" eaLnBrk="0" fontAlgn="base" hangingPunct="0">
              <a:spcBef>
                <a:spcPct val="0"/>
              </a:spcBef>
              <a:spcAft>
                <a:spcPct val="0"/>
              </a:spcAft>
              <a:defRPr sz="3600" b="1">
                <a:solidFill>
                  <a:schemeClr val="bg1"/>
                </a:solidFill>
                <a:latin typeface="Arial Narrow" pitchFamily="34" charset="0"/>
              </a:defRPr>
            </a:lvl8pPr>
            <a:lvl9pPr marL="3886200" indent="-228600" eaLnBrk="0" fontAlgn="base" hangingPunct="0">
              <a:spcBef>
                <a:spcPct val="0"/>
              </a:spcBef>
              <a:spcAft>
                <a:spcPct val="0"/>
              </a:spcAft>
              <a:defRPr sz="3600" b="1">
                <a:solidFill>
                  <a:schemeClr val="bg1"/>
                </a:solidFill>
                <a:latin typeface="Arial Narrow" pitchFamily="34" charset="0"/>
              </a:defRPr>
            </a:lvl9pPr>
          </a:lstStyle>
          <a:p>
            <a:pPr algn="ctr" eaLnBrk="1" hangingPunct="1">
              <a:lnSpc>
                <a:spcPct val="90000"/>
              </a:lnSpc>
              <a:defRPr/>
            </a:pPr>
            <a:r>
              <a:rPr lang="en-US" altLang="en-US" sz="2400" b="0" smtClean="0">
                <a:effectLst>
                  <a:outerShdw blurRad="38100" dist="38100" dir="2700000" algn="tl">
                    <a:srgbClr val="C0C0C0"/>
                  </a:outerShdw>
                </a:effectLst>
                <a:latin typeface="Arial" charset="0"/>
              </a:rPr>
              <a:t> Use the appropriate lapse rates to calculate the temperature</a:t>
            </a:r>
          </a:p>
          <a:p>
            <a:pPr algn="ctr" eaLnBrk="1" hangingPunct="1">
              <a:lnSpc>
                <a:spcPct val="90000"/>
              </a:lnSpc>
              <a:defRPr/>
            </a:pPr>
            <a:r>
              <a:rPr lang="en-US" altLang="en-US" sz="2400" b="0" smtClean="0">
                <a:effectLst>
                  <a:outerShdw blurRad="38100" dist="38100" dir="2700000" algn="tl">
                    <a:srgbClr val="C0C0C0"/>
                  </a:outerShdw>
                </a:effectLst>
                <a:latin typeface="Arial" charset="0"/>
              </a:rPr>
              <a:t> of this moving air parcel at the designated altitudes.</a:t>
            </a:r>
          </a:p>
        </p:txBody>
      </p:sp>
      <p:sp>
        <p:nvSpPr>
          <p:cNvPr id="391172" name="Text Box 4"/>
          <p:cNvSpPr txBox="1">
            <a:spLocks noChangeArrowheads="1"/>
          </p:cNvSpPr>
          <p:nvPr/>
        </p:nvSpPr>
        <p:spPr bwMode="auto">
          <a:xfrm>
            <a:off x="288925" y="5246688"/>
            <a:ext cx="798513" cy="519112"/>
          </a:xfrm>
          <a:prstGeom prst="rect">
            <a:avLst/>
          </a:prstGeom>
          <a:noFill/>
          <a:ln w="9525">
            <a:noFill/>
            <a:miter lim="800000"/>
            <a:headEnd/>
            <a:tailEnd/>
          </a:ln>
          <a:effectLst/>
        </p:spPr>
        <p:txBody>
          <a:bodyPr wrap="none">
            <a:spAutoFit/>
          </a:bodyPr>
          <a:lstStyle/>
          <a:p>
            <a:pPr>
              <a:defRPr/>
            </a:pPr>
            <a:r>
              <a:rPr lang="en-US" sz="2800" b="1">
                <a:solidFill>
                  <a:srgbClr val="EE0000"/>
                </a:solidFill>
                <a:effectLst>
                  <a:outerShdw blurRad="38100" dist="38100" dir="2700000" algn="tl">
                    <a:srgbClr val="FFFFFF"/>
                  </a:outerShdw>
                </a:effectLst>
              </a:rPr>
              <a:t>80F</a:t>
            </a:r>
          </a:p>
        </p:txBody>
      </p:sp>
      <p:sp>
        <p:nvSpPr>
          <p:cNvPr id="391173" name="Text Box 5"/>
          <p:cNvSpPr txBox="1">
            <a:spLocks noChangeArrowheads="1"/>
          </p:cNvSpPr>
          <p:nvPr/>
        </p:nvSpPr>
        <p:spPr bwMode="auto">
          <a:xfrm>
            <a:off x="2667000" y="4572000"/>
            <a:ext cx="431800" cy="579438"/>
          </a:xfrm>
          <a:prstGeom prst="rect">
            <a:avLst/>
          </a:prstGeom>
          <a:noFill/>
          <a:ln w="9525">
            <a:noFill/>
            <a:miter lim="800000"/>
            <a:headEnd/>
            <a:tailEnd/>
          </a:ln>
          <a:effectLst/>
        </p:spPr>
        <p:txBody>
          <a:bodyPr wrap="none">
            <a:spAutoFit/>
          </a:bodyPr>
          <a:lstStyle/>
          <a:p>
            <a:pPr>
              <a:defRPr/>
            </a:pPr>
            <a:r>
              <a:rPr lang="en-US" sz="3200" b="1">
                <a:solidFill>
                  <a:srgbClr val="EE0000"/>
                </a:solidFill>
                <a:effectLst>
                  <a:outerShdw blurRad="38100" dist="38100" dir="2700000" algn="tl">
                    <a:srgbClr val="FFFFFF"/>
                  </a:outerShdw>
                </a:effectLst>
              </a:rPr>
              <a:t>?</a:t>
            </a:r>
          </a:p>
        </p:txBody>
      </p:sp>
      <p:sp>
        <p:nvSpPr>
          <p:cNvPr id="391174" name="Text Box 6"/>
          <p:cNvSpPr txBox="1">
            <a:spLocks noChangeArrowheads="1"/>
          </p:cNvSpPr>
          <p:nvPr/>
        </p:nvSpPr>
        <p:spPr bwMode="auto">
          <a:xfrm>
            <a:off x="5257800" y="3124200"/>
            <a:ext cx="431800" cy="579438"/>
          </a:xfrm>
          <a:prstGeom prst="rect">
            <a:avLst/>
          </a:prstGeom>
          <a:noFill/>
          <a:ln w="9525">
            <a:noFill/>
            <a:miter lim="800000"/>
            <a:headEnd/>
            <a:tailEnd/>
          </a:ln>
          <a:effectLst/>
        </p:spPr>
        <p:txBody>
          <a:bodyPr wrap="none">
            <a:spAutoFit/>
          </a:bodyPr>
          <a:lstStyle/>
          <a:p>
            <a:pPr>
              <a:defRPr/>
            </a:pPr>
            <a:r>
              <a:rPr lang="en-US" sz="3200" b="1">
                <a:solidFill>
                  <a:srgbClr val="EE0000"/>
                </a:solidFill>
                <a:effectLst>
                  <a:outerShdw blurRad="38100" dist="38100" dir="2700000" algn="tl">
                    <a:srgbClr val="FFFFFF"/>
                  </a:outerShdw>
                </a:effectLst>
              </a:rPr>
              <a:t>?</a:t>
            </a:r>
          </a:p>
        </p:txBody>
      </p:sp>
      <p:sp>
        <p:nvSpPr>
          <p:cNvPr id="391175" name="Text Box 7"/>
          <p:cNvSpPr txBox="1">
            <a:spLocks noChangeArrowheads="1"/>
          </p:cNvSpPr>
          <p:nvPr/>
        </p:nvSpPr>
        <p:spPr bwMode="auto">
          <a:xfrm>
            <a:off x="7010400" y="4495800"/>
            <a:ext cx="431800" cy="579438"/>
          </a:xfrm>
          <a:prstGeom prst="rect">
            <a:avLst/>
          </a:prstGeom>
          <a:noFill/>
          <a:ln w="9525">
            <a:noFill/>
            <a:miter lim="800000"/>
            <a:headEnd/>
            <a:tailEnd/>
          </a:ln>
          <a:effectLst/>
        </p:spPr>
        <p:txBody>
          <a:bodyPr wrap="none">
            <a:spAutoFit/>
          </a:bodyPr>
          <a:lstStyle/>
          <a:p>
            <a:pPr>
              <a:defRPr/>
            </a:pPr>
            <a:r>
              <a:rPr lang="en-US" sz="3200" b="1">
                <a:solidFill>
                  <a:srgbClr val="EE0000"/>
                </a:solidFill>
                <a:effectLst>
                  <a:outerShdw blurRad="38100" dist="38100" dir="2700000" algn="tl">
                    <a:srgbClr val="FFFFFF"/>
                  </a:outerShdw>
                </a:effectLst>
              </a:rPr>
              <a:t>?</a:t>
            </a:r>
          </a:p>
        </p:txBody>
      </p:sp>
      <p:sp>
        <p:nvSpPr>
          <p:cNvPr id="391176" name="Text Box 8"/>
          <p:cNvSpPr txBox="1">
            <a:spLocks noChangeArrowheads="1"/>
          </p:cNvSpPr>
          <p:nvPr/>
        </p:nvSpPr>
        <p:spPr bwMode="auto">
          <a:xfrm>
            <a:off x="8305800" y="5257800"/>
            <a:ext cx="431800" cy="579438"/>
          </a:xfrm>
          <a:prstGeom prst="rect">
            <a:avLst/>
          </a:prstGeom>
          <a:noFill/>
          <a:ln w="9525">
            <a:noFill/>
            <a:miter lim="800000"/>
            <a:headEnd/>
            <a:tailEnd/>
          </a:ln>
          <a:effectLst/>
        </p:spPr>
        <p:txBody>
          <a:bodyPr wrap="none">
            <a:spAutoFit/>
          </a:bodyPr>
          <a:lstStyle/>
          <a:p>
            <a:pPr>
              <a:defRPr/>
            </a:pPr>
            <a:r>
              <a:rPr lang="en-US" sz="3200" b="1">
                <a:solidFill>
                  <a:srgbClr val="EE0000"/>
                </a:solidFill>
                <a:effectLst>
                  <a:outerShdw blurRad="38100" dist="38100" dir="2700000" algn="tl">
                    <a:srgbClr val="FFFFFF"/>
                  </a:outerShdw>
                </a:effectLst>
              </a:rPr>
              <a:t>?</a:t>
            </a:r>
          </a:p>
        </p:txBody>
      </p:sp>
      <p:sp>
        <p:nvSpPr>
          <p:cNvPr id="391177" name="Text Box 9"/>
          <p:cNvSpPr txBox="1">
            <a:spLocks noChangeArrowheads="1"/>
          </p:cNvSpPr>
          <p:nvPr/>
        </p:nvSpPr>
        <p:spPr bwMode="auto">
          <a:xfrm>
            <a:off x="2514600" y="4572000"/>
            <a:ext cx="876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600" b="1">
                <a:latin typeface="Arial Narrow" pitchFamily="34" charset="0"/>
              </a:rPr>
              <a:t>63.5F</a:t>
            </a:r>
          </a:p>
        </p:txBody>
      </p:sp>
      <p:sp>
        <p:nvSpPr>
          <p:cNvPr id="391178" name="Text Box 10"/>
          <p:cNvSpPr txBox="1">
            <a:spLocks noChangeArrowheads="1"/>
          </p:cNvSpPr>
          <p:nvPr/>
        </p:nvSpPr>
        <p:spPr bwMode="auto">
          <a:xfrm>
            <a:off x="5029200" y="3124200"/>
            <a:ext cx="9636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600" b="1">
                <a:latin typeface="Arial Narrow" pitchFamily="34" charset="0"/>
              </a:rPr>
              <a:t>48.5F</a:t>
            </a:r>
          </a:p>
        </p:txBody>
      </p:sp>
      <p:sp>
        <p:nvSpPr>
          <p:cNvPr id="391179" name="Text Box 11"/>
          <p:cNvSpPr txBox="1">
            <a:spLocks noChangeArrowheads="1"/>
          </p:cNvSpPr>
          <p:nvPr/>
        </p:nvSpPr>
        <p:spPr bwMode="auto">
          <a:xfrm>
            <a:off x="6858000" y="4546600"/>
            <a:ext cx="876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600" b="1">
                <a:latin typeface="Arial Narrow" pitchFamily="34" charset="0"/>
              </a:rPr>
              <a:t>76.0F</a:t>
            </a:r>
          </a:p>
        </p:txBody>
      </p:sp>
      <p:sp>
        <p:nvSpPr>
          <p:cNvPr id="391180" name="Text Box 12"/>
          <p:cNvSpPr txBox="1">
            <a:spLocks noChangeArrowheads="1"/>
          </p:cNvSpPr>
          <p:nvPr/>
        </p:nvSpPr>
        <p:spPr bwMode="auto">
          <a:xfrm>
            <a:off x="8077200" y="5257800"/>
            <a:ext cx="914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600" b="1">
                <a:latin typeface="Arial Narrow" pitchFamily="34" charset="0"/>
              </a:rPr>
              <a:t>92.5F</a:t>
            </a:r>
          </a:p>
        </p:txBody>
      </p:sp>
      <p:sp>
        <p:nvSpPr>
          <p:cNvPr id="55311" name="Text Box 13"/>
          <p:cNvSpPr txBox="1">
            <a:spLocks noChangeArrowheads="1"/>
          </p:cNvSpPr>
          <p:nvPr/>
        </p:nvSpPr>
        <p:spPr bwMode="auto">
          <a:xfrm>
            <a:off x="3733800" y="914400"/>
            <a:ext cx="17272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bg1"/>
                </a:solidFill>
                <a:latin typeface="Arial Rounded MT Bold" pitchFamily="34" charset="0"/>
              </a:rPr>
              <a:t>Exercise 2</a:t>
            </a:r>
          </a:p>
        </p:txBody>
      </p:sp>
      <p:sp>
        <p:nvSpPr>
          <p:cNvPr id="55312" name="Text Box 14"/>
          <p:cNvSpPr txBox="1">
            <a:spLocks noChangeArrowheads="1"/>
          </p:cNvSpPr>
          <p:nvPr/>
        </p:nvSpPr>
        <p:spPr bwMode="auto">
          <a:xfrm>
            <a:off x="609600" y="3505200"/>
            <a:ext cx="1571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i="1"/>
              <a:t>UNSTABLE</a:t>
            </a:r>
          </a:p>
        </p:txBody>
      </p:sp>
      <p:sp>
        <p:nvSpPr>
          <p:cNvPr id="55313" name="Text Box 15"/>
          <p:cNvSpPr txBox="1">
            <a:spLocks noChangeArrowheads="1"/>
          </p:cNvSpPr>
          <p:nvPr/>
        </p:nvSpPr>
        <p:spPr bwMode="auto">
          <a:xfrm>
            <a:off x="7239000" y="3429000"/>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i="1"/>
              <a:t>STABLE</a:t>
            </a:r>
          </a:p>
        </p:txBody>
      </p:sp>
      <p:sp>
        <p:nvSpPr>
          <p:cNvPr id="55314"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t>6-</a:t>
            </a:r>
            <a:fld id="{96AB055E-7F30-4C88-9BA8-298B6924E731}" type="slidenum">
              <a:rPr lang="en-US" altLang="en-US" sz="1000"/>
              <a:pPr algn="r" eaLnBrk="1" hangingPunct="1">
                <a:spcBef>
                  <a:spcPct val="0"/>
                </a:spcBef>
                <a:buFontTx/>
                <a:buNone/>
              </a:pPr>
              <a:t>53</a:t>
            </a:fld>
            <a:r>
              <a:rPr lang="en-US" altLang="en-US" sz="1000"/>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1173"/>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391177"/>
                                        </p:tgtEl>
                                        <p:attrNameLst>
                                          <p:attrName>style.visibility</p:attrName>
                                        </p:attrNameLst>
                                      </p:cBhvr>
                                      <p:to>
                                        <p:strVal val="visible"/>
                                      </p:to>
                                    </p:set>
                                    <p:animEffect transition="in" filter="dissolve">
                                      <p:cBhvr>
                                        <p:cTn id="9" dur="500"/>
                                        <p:tgtEl>
                                          <p:spTgt spid="3911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391174">
                                            <p:txEl>
                                              <p:pRg st="0" end="0"/>
                                            </p:txEl>
                                          </p:spTgt>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391178"/>
                                        </p:tgtEl>
                                        <p:attrNameLst>
                                          <p:attrName>style.visibility</p:attrName>
                                        </p:attrNameLst>
                                      </p:cBhvr>
                                      <p:to>
                                        <p:strVal val="visible"/>
                                      </p:to>
                                    </p:set>
                                    <p:animEffect transition="in" filter="dissolve">
                                      <p:cBhvr>
                                        <p:cTn id="16" dur="500"/>
                                        <p:tgtEl>
                                          <p:spTgt spid="3911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91175"/>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391179"/>
                                        </p:tgtEl>
                                        <p:attrNameLst>
                                          <p:attrName>style.visibility</p:attrName>
                                        </p:attrNameLst>
                                      </p:cBhvr>
                                      <p:to>
                                        <p:strVal val="visible"/>
                                      </p:to>
                                    </p:set>
                                    <p:animEffect transition="in" filter="dissolve">
                                      <p:cBhvr>
                                        <p:cTn id="23" dur="500"/>
                                        <p:tgtEl>
                                          <p:spTgt spid="39117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91176"/>
                                        </p:tgtEl>
                                        <p:attrNameLst>
                                          <p:attrName>style.visibility</p:attrName>
                                        </p:attrNameLst>
                                      </p:cBhvr>
                                      <p:to>
                                        <p:strVal val="hidden"/>
                                      </p:to>
                                    </p:set>
                                  </p:childTnLst>
                                </p:cTn>
                              </p:par>
                              <p:par>
                                <p:cTn id="28" presetID="9" presetClass="entr" presetSubtype="0" fill="hold" grpId="0" nodeType="withEffect">
                                  <p:stCondLst>
                                    <p:cond delay="0"/>
                                  </p:stCondLst>
                                  <p:childTnLst>
                                    <p:set>
                                      <p:cBhvr>
                                        <p:cTn id="29" dur="1" fill="hold">
                                          <p:stCondLst>
                                            <p:cond delay="0"/>
                                          </p:stCondLst>
                                        </p:cTn>
                                        <p:tgtEl>
                                          <p:spTgt spid="391180"/>
                                        </p:tgtEl>
                                        <p:attrNameLst>
                                          <p:attrName>style.visibility</p:attrName>
                                        </p:attrNameLst>
                                      </p:cBhvr>
                                      <p:to>
                                        <p:strVal val="visible"/>
                                      </p:to>
                                    </p:set>
                                    <p:animEffect transition="in" filter="dissolve">
                                      <p:cBhvr>
                                        <p:cTn id="30" dur="500"/>
                                        <p:tgtEl>
                                          <p:spTgt spid="391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3" grpId="0"/>
      <p:bldP spid="391175" grpId="0"/>
      <p:bldP spid="391176" grpId="0"/>
      <p:bldP spid="391177" grpId="0"/>
      <p:bldP spid="391178" grpId="0"/>
      <p:bldP spid="391179" grpId="0"/>
      <p:bldP spid="39118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6"/>
          <p:cNvSpPr txBox="1">
            <a:spLocks noChangeArrowheads="1"/>
          </p:cNvSpPr>
          <p:nvPr/>
        </p:nvSpPr>
        <p:spPr bwMode="auto">
          <a:xfrm>
            <a:off x="762000" y="2247900"/>
            <a:ext cx="7691438" cy="201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rgbClr val="000066"/>
                </a:solidFill>
              </a:rPr>
              <a:t>EXERCISE 3</a:t>
            </a:r>
          </a:p>
          <a:p>
            <a:pPr algn="ctr" eaLnBrk="1" hangingPunct="1">
              <a:lnSpc>
                <a:spcPct val="40000"/>
              </a:lnSpc>
              <a:spcBef>
                <a:spcPct val="0"/>
              </a:spcBef>
              <a:buFontTx/>
              <a:buNone/>
            </a:pPr>
            <a:endParaRPr lang="en-US" altLang="en-US" sz="3600" b="1">
              <a:solidFill>
                <a:srgbClr val="000066"/>
              </a:solidFill>
            </a:endParaRPr>
          </a:p>
          <a:p>
            <a:pPr algn="ctr" eaLnBrk="1" hangingPunct="1">
              <a:spcBef>
                <a:spcPct val="0"/>
              </a:spcBef>
              <a:buFontTx/>
              <a:buNone/>
            </a:pPr>
            <a:r>
              <a:rPr lang="en-US" altLang="en-US" sz="3600" b="1"/>
              <a:t>Lapse Rates and </a:t>
            </a:r>
          </a:p>
          <a:p>
            <a:pPr algn="ctr" eaLnBrk="1" hangingPunct="1">
              <a:spcBef>
                <a:spcPct val="0"/>
              </a:spcBef>
              <a:buFontTx/>
              <a:buNone/>
            </a:pPr>
            <a:r>
              <a:rPr lang="en-US" altLang="en-US" sz="3600" b="1"/>
              <a:t>Atmospheric Stability</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2"/>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57347" name="Text Box 2"/>
          <p:cNvSpPr txBox="1">
            <a:spLocks noChangeArrowheads="1"/>
          </p:cNvSpPr>
          <p:nvPr/>
        </p:nvSpPr>
        <p:spPr bwMode="auto">
          <a:xfrm>
            <a:off x="4800600" y="1014413"/>
            <a:ext cx="3917950" cy="64135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solidFill>
                  <a:srgbClr val="FFFF00"/>
                </a:solidFill>
              </a:rPr>
              <a:t>The Mixing Layer</a:t>
            </a:r>
          </a:p>
        </p:txBody>
      </p:sp>
      <p:sp>
        <p:nvSpPr>
          <p:cNvPr id="57348" name="Text Box 3"/>
          <p:cNvSpPr txBox="1">
            <a:spLocks noChangeArrowheads="1"/>
          </p:cNvSpPr>
          <p:nvPr/>
        </p:nvSpPr>
        <p:spPr bwMode="auto">
          <a:xfrm>
            <a:off x="1508125" y="16605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a:p>
        </p:txBody>
      </p:sp>
      <p:sp>
        <p:nvSpPr>
          <p:cNvPr id="57349" name="Rectangle 4"/>
          <p:cNvSpPr>
            <a:spLocks noChangeArrowheads="1"/>
          </p:cNvSpPr>
          <p:nvPr/>
        </p:nvSpPr>
        <p:spPr bwMode="auto">
          <a:xfrm>
            <a:off x="152400" y="76200"/>
            <a:ext cx="4419600" cy="5791200"/>
          </a:xfrm>
          <a:prstGeom prst="rect">
            <a:avLst/>
          </a:prstGeom>
          <a:gradFill rotWithShape="1">
            <a:gsLst>
              <a:gs pos="0">
                <a:srgbClr val="190096"/>
              </a:gs>
              <a:gs pos="100000">
                <a:srgbClr val="B4FCF0"/>
              </a:gs>
            </a:gsLst>
            <a:lin ang="5400000" scaled="1"/>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b="1">
              <a:solidFill>
                <a:schemeClr val="bg1"/>
              </a:solidFill>
              <a:latin typeface="Arial Rounded MT Bold" pitchFamily="34" charset="0"/>
            </a:endParaRPr>
          </a:p>
        </p:txBody>
      </p:sp>
      <p:sp>
        <p:nvSpPr>
          <p:cNvPr id="57350" name="Line 5"/>
          <p:cNvSpPr>
            <a:spLocks noChangeShapeType="1"/>
          </p:cNvSpPr>
          <p:nvPr/>
        </p:nvSpPr>
        <p:spPr bwMode="auto">
          <a:xfrm>
            <a:off x="457200" y="4343400"/>
            <a:ext cx="304800"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1" name="Line 6"/>
          <p:cNvSpPr>
            <a:spLocks noChangeShapeType="1"/>
          </p:cNvSpPr>
          <p:nvPr/>
        </p:nvSpPr>
        <p:spPr bwMode="auto">
          <a:xfrm flipV="1">
            <a:off x="838200" y="4267200"/>
            <a:ext cx="304800" cy="762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Line 7"/>
          <p:cNvSpPr>
            <a:spLocks noChangeShapeType="1"/>
          </p:cNvSpPr>
          <p:nvPr/>
        </p:nvSpPr>
        <p:spPr bwMode="auto">
          <a:xfrm>
            <a:off x="1219200" y="4267200"/>
            <a:ext cx="228600"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3" name="Line 8"/>
          <p:cNvSpPr>
            <a:spLocks noChangeShapeType="1"/>
          </p:cNvSpPr>
          <p:nvPr/>
        </p:nvSpPr>
        <p:spPr bwMode="auto">
          <a:xfrm>
            <a:off x="1524000" y="4343400"/>
            <a:ext cx="152400" cy="1524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4" name="Line 9"/>
          <p:cNvSpPr>
            <a:spLocks noChangeShapeType="1"/>
          </p:cNvSpPr>
          <p:nvPr/>
        </p:nvSpPr>
        <p:spPr bwMode="auto">
          <a:xfrm>
            <a:off x="1752600" y="4572000"/>
            <a:ext cx="152400" cy="762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5" name="Line 10"/>
          <p:cNvSpPr>
            <a:spLocks noChangeShapeType="1"/>
          </p:cNvSpPr>
          <p:nvPr/>
        </p:nvSpPr>
        <p:spPr bwMode="auto">
          <a:xfrm>
            <a:off x="1981200" y="4724400"/>
            <a:ext cx="228600" cy="762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6" name="Line 11"/>
          <p:cNvSpPr>
            <a:spLocks noChangeShapeType="1"/>
          </p:cNvSpPr>
          <p:nvPr/>
        </p:nvSpPr>
        <p:spPr bwMode="auto">
          <a:xfrm>
            <a:off x="2286000" y="4800600"/>
            <a:ext cx="228600"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7" name="Line 12"/>
          <p:cNvSpPr>
            <a:spLocks noChangeShapeType="1"/>
          </p:cNvSpPr>
          <p:nvPr/>
        </p:nvSpPr>
        <p:spPr bwMode="auto">
          <a:xfrm flipV="1">
            <a:off x="2590800" y="4724400"/>
            <a:ext cx="228600" cy="762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8" name="Line 13"/>
          <p:cNvSpPr>
            <a:spLocks noChangeShapeType="1"/>
          </p:cNvSpPr>
          <p:nvPr/>
        </p:nvSpPr>
        <p:spPr bwMode="auto">
          <a:xfrm flipV="1">
            <a:off x="2895600" y="4495800"/>
            <a:ext cx="152400" cy="1524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9" name="Line 14"/>
          <p:cNvSpPr>
            <a:spLocks noChangeShapeType="1"/>
          </p:cNvSpPr>
          <p:nvPr/>
        </p:nvSpPr>
        <p:spPr bwMode="auto">
          <a:xfrm flipV="1">
            <a:off x="3124200" y="4267200"/>
            <a:ext cx="152400" cy="1524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0" name="Line 15"/>
          <p:cNvSpPr>
            <a:spLocks noChangeShapeType="1"/>
          </p:cNvSpPr>
          <p:nvPr/>
        </p:nvSpPr>
        <p:spPr bwMode="auto">
          <a:xfrm flipV="1">
            <a:off x="3352800" y="4038600"/>
            <a:ext cx="152400" cy="1524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1" name="Line 16"/>
          <p:cNvSpPr>
            <a:spLocks noChangeShapeType="1"/>
          </p:cNvSpPr>
          <p:nvPr/>
        </p:nvSpPr>
        <p:spPr bwMode="auto">
          <a:xfrm flipV="1">
            <a:off x="3581400" y="3810000"/>
            <a:ext cx="228600" cy="1524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2" name="Text Box 17"/>
          <p:cNvSpPr txBox="1">
            <a:spLocks noChangeArrowheads="1"/>
          </p:cNvSpPr>
          <p:nvPr/>
        </p:nvSpPr>
        <p:spPr bwMode="auto">
          <a:xfrm>
            <a:off x="1447800" y="3048000"/>
            <a:ext cx="1828800" cy="701675"/>
          </a:xfrm>
          <a:prstGeom prst="rect">
            <a:avLst/>
          </a:prstGeom>
          <a:noFill/>
          <a:ln>
            <a:noFill/>
          </a:ln>
          <a:effectLst>
            <a:outerShdw dist="12700" dir="108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latin typeface="Arial Rounded MT Bold" pitchFamily="34" charset="0"/>
              </a:rPr>
              <a:t>Top of the Mixing Layer</a:t>
            </a:r>
          </a:p>
        </p:txBody>
      </p:sp>
      <p:sp>
        <p:nvSpPr>
          <p:cNvPr id="57363" name="Line 18"/>
          <p:cNvSpPr>
            <a:spLocks noChangeShapeType="1"/>
          </p:cNvSpPr>
          <p:nvPr/>
        </p:nvSpPr>
        <p:spPr bwMode="auto">
          <a:xfrm flipV="1">
            <a:off x="3886200" y="3657600"/>
            <a:ext cx="304800" cy="7620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4" name="Line 19"/>
          <p:cNvSpPr>
            <a:spLocks noChangeShapeType="1"/>
          </p:cNvSpPr>
          <p:nvPr/>
        </p:nvSpPr>
        <p:spPr bwMode="auto">
          <a:xfrm>
            <a:off x="4267200" y="3657600"/>
            <a:ext cx="228600"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5" name="Freeform 20"/>
          <p:cNvSpPr>
            <a:spLocks/>
          </p:cNvSpPr>
          <p:nvPr/>
        </p:nvSpPr>
        <p:spPr bwMode="auto">
          <a:xfrm>
            <a:off x="3124200" y="3733800"/>
            <a:ext cx="1447800" cy="1905000"/>
          </a:xfrm>
          <a:custGeom>
            <a:avLst/>
            <a:gdLst>
              <a:gd name="T0" fmla="*/ 1253795 w 500"/>
              <a:gd name="T1" fmla="*/ 1876721 h 741"/>
              <a:gd name="T2" fmla="*/ 1030834 w 500"/>
              <a:gd name="T3" fmla="*/ 1884433 h 741"/>
              <a:gd name="T4" fmla="*/ 327203 w 500"/>
              <a:gd name="T5" fmla="*/ 1884433 h 741"/>
              <a:gd name="T6" fmla="*/ 49225 w 500"/>
              <a:gd name="T7" fmla="*/ 1802166 h 741"/>
              <a:gd name="T8" fmla="*/ 57912 w 500"/>
              <a:gd name="T9" fmla="*/ 1645344 h 741"/>
              <a:gd name="T10" fmla="*/ 104242 w 500"/>
              <a:gd name="T11" fmla="*/ 1506518 h 741"/>
              <a:gd name="T12" fmla="*/ 170840 w 500"/>
              <a:gd name="T13" fmla="*/ 1465385 h 741"/>
              <a:gd name="T14" fmla="*/ 309829 w 500"/>
              <a:gd name="T15" fmla="*/ 1416538 h 741"/>
              <a:gd name="T16" fmla="*/ 309829 w 500"/>
              <a:gd name="T17" fmla="*/ 1300850 h 741"/>
              <a:gd name="T18" fmla="*/ 373532 w 500"/>
              <a:gd name="T19" fmla="*/ 1323988 h 741"/>
              <a:gd name="T20" fmla="*/ 335890 w 500"/>
              <a:gd name="T21" fmla="*/ 1241721 h 741"/>
              <a:gd name="T22" fmla="*/ 318516 w 500"/>
              <a:gd name="T23" fmla="*/ 1192874 h 741"/>
              <a:gd name="T24" fmla="*/ 448818 w 500"/>
              <a:gd name="T25" fmla="*/ 1110607 h 741"/>
              <a:gd name="T26" fmla="*/ 521208 w 500"/>
              <a:gd name="T27" fmla="*/ 1036053 h 741"/>
              <a:gd name="T28" fmla="*/ 651510 w 500"/>
              <a:gd name="T29" fmla="*/ 1118320 h 741"/>
              <a:gd name="T30" fmla="*/ 697840 w 500"/>
              <a:gd name="T31" fmla="*/ 1282854 h 741"/>
              <a:gd name="T32" fmla="*/ 781812 w 500"/>
              <a:gd name="T33" fmla="*/ 1151741 h 741"/>
              <a:gd name="T34" fmla="*/ 845515 w 500"/>
              <a:gd name="T35" fmla="*/ 1087470 h 741"/>
              <a:gd name="T36" fmla="*/ 790499 w 500"/>
              <a:gd name="T37" fmla="*/ 994919 h 741"/>
              <a:gd name="T38" fmla="*/ 929488 w 500"/>
              <a:gd name="T39" fmla="*/ 863806 h 741"/>
              <a:gd name="T40" fmla="*/ 883158 w 500"/>
              <a:gd name="T41" fmla="*/ 740405 h 741"/>
              <a:gd name="T42" fmla="*/ 984504 w 500"/>
              <a:gd name="T43" fmla="*/ 601579 h 741"/>
              <a:gd name="T44" fmla="*/ 1013460 w 500"/>
              <a:gd name="T45" fmla="*/ 429332 h 741"/>
              <a:gd name="T46" fmla="*/ 1013460 w 500"/>
              <a:gd name="T47" fmla="*/ 321356 h 741"/>
              <a:gd name="T48" fmla="*/ 967130 w 500"/>
              <a:gd name="T49" fmla="*/ 246802 h 741"/>
              <a:gd name="T50" fmla="*/ 828142 w 500"/>
              <a:gd name="T51" fmla="*/ 182530 h 741"/>
              <a:gd name="T52" fmla="*/ 567538 w 500"/>
              <a:gd name="T53" fmla="*/ 107976 h 741"/>
              <a:gd name="T54" fmla="*/ 946861 w 500"/>
              <a:gd name="T55" fmla="*/ 33421 h 741"/>
              <a:gd name="T56" fmla="*/ 1097432 w 500"/>
              <a:gd name="T57" fmla="*/ 41134 h 741"/>
              <a:gd name="T58" fmla="*/ 1355141 w 500"/>
              <a:gd name="T59" fmla="*/ 25709 h 741"/>
              <a:gd name="T60" fmla="*/ 1439113 w 500"/>
              <a:gd name="T61" fmla="*/ 197955 h 741"/>
              <a:gd name="T62" fmla="*/ 1421740 w 500"/>
              <a:gd name="T63" fmla="*/ 1151741 h 741"/>
              <a:gd name="T64" fmla="*/ 1421740 w 500"/>
              <a:gd name="T65" fmla="*/ 1899858 h 741"/>
              <a:gd name="T66" fmla="*/ 1421740 w 500"/>
              <a:gd name="T67" fmla="*/ 1892146 h 7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0"/>
              <a:gd name="T103" fmla="*/ 0 h 741"/>
              <a:gd name="T104" fmla="*/ 500 w 500"/>
              <a:gd name="T105" fmla="*/ 741 h 7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0" h="741">
                <a:moveTo>
                  <a:pt x="491" y="736"/>
                </a:moveTo>
                <a:cubicBezTo>
                  <a:pt x="472" y="733"/>
                  <a:pt x="452" y="733"/>
                  <a:pt x="433" y="730"/>
                </a:cubicBezTo>
                <a:cubicBezTo>
                  <a:pt x="423" y="728"/>
                  <a:pt x="404" y="723"/>
                  <a:pt x="404" y="723"/>
                </a:cubicBezTo>
                <a:cubicBezTo>
                  <a:pt x="388" y="726"/>
                  <a:pt x="372" y="729"/>
                  <a:pt x="356" y="733"/>
                </a:cubicBezTo>
                <a:cubicBezTo>
                  <a:pt x="322" y="730"/>
                  <a:pt x="292" y="732"/>
                  <a:pt x="257" y="730"/>
                </a:cubicBezTo>
                <a:cubicBezTo>
                  <a:pt x="209" y="732"/>
                  <a:pt x="161" y="737"/>
                  <a:pt x="113" y="733"/>
                </a:cubicBezTo>
                <a:cubicBezTo>
                  <a:pt x="97" y="728"/>
                  <a:pt x="84" y="717"/>
                  <a:pt x="68" y="711"/>
                </a:cubicBezTo>
                <a:cubicBezTo>
                  <a:pt x="52" y="705"/>
                  <a:pt x="34" y="705"/>
                  <a:pt x="17" y="701"/>
                </a:cubicBezTo>
                <a:cubicBezTo>
                  <a:pt x="11" y="691"/>
                  <a:pt x="4" y="687"/>
                  <a:pt x="1" y="675"/>
                </a:cubicBezTo>
                <a:cubicBezTo>
                  <a:pt x="4" y="653"/>
                  <a:pt x="0" y="647"/>
                  <a:pt x="20" y="640"/>
                </a:cubicBezTo>
                <a:cubicBezTo>
                  <a:pt x="16" y="628"/>
                  <a:pt x="9" y="623"/>
                  <a:pt x="23" y="618"/>
                </a:cubicBezTo>
                <a:cubicBezTo>
                  <a:pt x="25" y="612"/>
                  <a:pt x="34" y="588"/>
                  <a:pt x="36" y="586"/>
                </a:cubicBezTo>
                <a:cubicBezTo>
                  <a:pt x="42" y="580"/>
                  <a:pt x="52" y="582"/>
                  <a:pt x="59" y="579"/>
                </a:cubicBezTo>
                <a:cubicBezTo>
                  <a:pt x="66" y="601"/>
                  <a:pt x="65" y="579"/>
                  <a:pt x="59" y="570"/>
                </a:cubicBezTo>
                <a:cubicBezTo>
                  <a:pt x="63" y="557"/>
                  <a:pt x="65" y="552"/>
                  <a:pt x="78" y="547"/>
                </a:cubicBezTo>
                <a:cubicBezTo>
                  <a:pt x="91" y="551"/>
                  <a:pt x="96" y="560"/>
                  <a:pt x="107" y="551"/>
                </a:cubicBezTo>
                <a:cubicBezTo>
                  <a:pt x="101" y="537"/>
                  <a:pt x="95" y="542"/>
                  <a:pt x="91" y="528"/>
                </a:cubicBezTo>
                <a:cubicBezTo>
                  <a:pt x="95" y="517"/>
                  <a:pt x="99" y="513"/>
                  <a:pt x="107" y="506"/>
                </a:cubicBezTo>
                <a:cubicBezTo>
                  <a:pt x="111" y="507"/>
                  <a:pt x="115" y="507"/>
                  <a:pt x="119" y="509"/>
                </a:cubicBezTo>
                <a:cubicBezTo>
                  <a:pt x="123" y="510"/>
                  <a:pt x="125" y="517"/>
                  <a:pt x="129" y="515"/>
                </a:cubicBezTo>
                <a:cubicBezTo>
                  <a:pt x="135" y="513"/>
                  <a:pt x="123" y="503"/>
                  <a:pt x="119" y="499"/>
                </a:cubicBezTo>
                <a:cubicBezTo>
                  <a:pt x="118" y="494"/>
                  <a:pt x="115" y="488"/>
                  <a:pt x="116" y="483"/>
                </a:cubicBezTo>
                <a:cubicBezTo>
                  <a:pt x="117" y="480"/>
                  <a:pt x="123" y="480"/>
                  <a:pt x="123" y="477"/>
                </a:cubicBezTo>
                <a:cubicBezTo>
                  <a:pt x="123" y="471"/>
                  <a:pt x="114" y="469"/>
                  <a:pt x="110" y="464"/>
                </a:cubicBezTo>
                <a:cubicBezTo>
                  <a:pt x="114" y="451"/>
                  <a:pt x="119" y="436"/>
                  <a:pt x="132" y="432"/>
                </a:cubicBezTo>
                <a:cubicBezTo>
                  <a:pt x="137" y="417"/>
                  <a:pt x="145" y="424"/>
                  <a:pt x="155" y="432"/>
                </a:cubicBezTo>
                <a:cubicBezTo>
                  <a:pt x="160" y="447"/>
                  <a:pt x="168" y="443"/>
                  <a:pt x="164" y="429"/>
                </a:cubicBezTo>
                <a:cubicBezTo>
                  <a:pt x="167" y="415"/>
                  <a:pt x="167" y="409"/>
                  <a:pt x="180" y="403"/>
                </a:cubicBezTo>
                <a:cubicBezTo>
                  <a:pt x="194" y="417"/>
                  <a:pt x="196" y="428"/>
                  <a:pt x="199" y="448"/>
                </a:cubicBezTo>
                <a:cubicBezTo>
                  <a:pt x="222" y="441"/>
                  <a:pt x="214" y="447"/>
                  <a:pt x="225" y="435"/>
                </a:cubicBezTo>
                <a:cubicBezTo>
                  <a:pt x="233" y="449"/>
                  <a:pt x="251" y="466"/>
                  <a:pt x="225" y="474"/>
                </a:cubicBezTo>
                <a:cubicBezTo>
                  <a:pt x="229" y="486"/>
                  <a:pt x="237" y="487"/>
                  <a:pt x="241" y="499"/>
                </a:cubicBezTo>
                <a:cubicBezTo>
                  <a:pt x="278" y="496"/>
                  <a:pt x="281" y="495"/>
                  <a:pt x="263" y="455"/>
                </a:cubicBezTo>
                <a:cubicBezTo>
                  <a:pt x="265" y="453"/>
                  <a:pt x="267" y="448"/>
                  <a:pt x="270" y="448"/>
                </a:cubicBezTo>
                <a:cubicBezTo>
                  <a:pt x="286" y="448"/>
                  <a:pt x="274" y="467"/>
                  <a:pt x="283" y="445"/>
                </a:cubicBezTo>
                <a:cubicBezTo>
                  <a:pt x="275" y="424"/>
                  <a:pt x="285" y="443"/>
                  <a:pt x="292" y="423"/>
                </a:cubicBezTo>
                <a:cubicBezTo>
                  <a:pt x="289" y="412"/>
                  <a:pt x="285" y="405"/>
                  <a:pt x="276" y="397"/>
                </a:cubicBezTo>
                <a:cubicBezTo>
                  <a:pt x="275" y="394"/>
                  <a:pt x="271" y="390"/>
                  <a:pt x="273" y="387"/>
                </a:cubicBezTo>
                <a:cubicBezTo>
                  <a:pt x="274" y="386"/>
                  <a:pt x="304" y="377"/>
                  <a:pt x="311" y="375"/>
                </a:cubicBezTo>
                <a:cubicBezTo>
                  <a:pt x="306" y="355"/>
                  <a:pt x="292" y="345"/>
                  <a:pt x="321" y="336"/>
                </a:cubicBezTo>
                <a:cubicBezTo>
                  <a:pt x="314" y="315"/>
                  <a:pt x="300" y="312"/>
                  <a:pt x="283" y="301"/>
                </a:cubicBezTo>
                <a:cubicBezTo>
                  <a:pt x="287" y="287"/>
                  <a:pt x="291" y="284"/>
                  <a:pt x="305" y="288"/>
                </a:cubicBezTo>
                <a:cubicBezTo>
                  <a:pt x="310" y="272"/>
                  <a:pt x="303" y="258"/>
                  <a:pt x="321" y="253"/>
                </a:cubicBezTo>
                <a:cubicBezTo>
                  <a:pt x="325" y="240"/>
                  <a:pt x="328" y="238"/>
                  <a:pt x="340" y="234"/>
                </a:cubicBezTo>
                <a:cubicBezTo>
                  <a:pt x="344" y="221"/>
                  <a:pt x="344" y="217"/>
                  <a:pt x="331" y="211"/>
                </a:cubicBezTo>
                <a:cubicBezTo>
                  <a:pt x="341" y="197"/>
                  <a:pt x="337" y="178"/>
                  <a:pt x="350" y="167"/>
                </a:cubicBezTo>
                <a:cubicBezTo>
                  <a:pt x="353" y="169"/>
                  <a:pt x="358" y="176"/>
                  <a:pt x="359" y="173"/>
                </a:cubicBezTo>
                <a:cubicBezTo>
                  <a:pt x="360" y="170"/>
                  <a:pt x="351" y="125"/>
                  <a:pt x="350" y="125"/>
                </a:cubicBezTo>
                <a:cubicBezTo>
                  <a:pt x="337" y="121"/>
                  <a:pt x="343" y="123"/>
                  <a:pt x="331" y="119"/>
                </a:cubicBezTo>
                <a:cubicBezTo>
                  <a:pt x="321" y="109"/>
                  <a:pt x="325" y="105"/>
                  <a:pt x="334" y="96"/>
                </a:cubicBezTo>
                <a:cubicBezTo>
                  <a:pt x="330" y="85"/>
                  <a:pt x="322" y="81"/>
                  <a:pt x="311" y="77"/>
                </a:cubicBezTo>
                <a:cubicBezTo>
                  <a:pt x="303" y="74"/>
                  <a:pt x="286" y="71"/>
                  <a:pt x="286" y="71"/>
                </a:cubicBezTo>
                <a:cubicBezTo>
                  <a:pt x="257" y="76"/>
                  <a:pt x="222" y="61"/>
                  <a:pt x="193" y="58"/>
                </a:cubicBezTo>
                <a:cubicBezTo>
                  <a:pt x="177" y="53"/>
                  <a:pt x="184" y="46"/>
                  <a:pt x="196" y="42"/>
                </a:cubicBezTo>
                <a:cubicBezTo>
                  <a:pt x="231" y="47"/>
                  <a:pt x="266" y="29"/>
                  <a:pt x="302" y="26"/>
                </a:cubicBezTo>
                <a:cubicBezTo>
                  <a:pt x="310" y="17"/>
                  <a:pt x="316" y="17"/>
                  <a:pt x="327" y="13"/>
                </a:cubicBezTo>
                <a:cubicBezTo>
                  <a:pt x="343" y="17"/>
                  <a:pt x="343" y="15"/>
                  <a:pt x="353" y="3"/>
                </a:cubicBezTo>
                <a:cubicBezTo>
                  <a:pt x="363" y="7"/>
                  <a:pt x="371" y="9"/>
                  <a:pt x="379" y="16"/>
                </a:cubicBezTo>
                <a:cubicBezTo>
                  <a:pt x="390" y="0"/>
                  <a:pt x="395" y="3"/>
                  <a:pt x="414" y="7"/>
                </a:cubicBezTo>
                <a:cubicBezTo>
                  <a:pt x="423" y="13"/>
                  <a:pt x="458" y="9"/>
                  <a:pt x="468" y="10"/>
                </a:cubicBezTo>
                <a:cubicBezTo>
                  <a:pt x="479" y="13"/>
                  <a:pt x="486" y="18"/>
                  <a:pt x="494" y="26"/>
                </a:cubicBezTo>
                <a:cubicBezTo>
                  <a:pt x="489" y="42"/>
                  <a:pt x="495" y="61"/>
                  <a:pt x="497" y="77"/>
                </a:cubicBezTo>
                <a:cubicBezTo>
                  <a:pt x="486" y="114"/>
                  <a:pt x="495" y="154"/>
                  <a:pt x="494" y="192"/>
                </a:cubicBezTo>
                <a:cubicBezTo>
                  <a:pt x="500" y="277"/>
                  <a:pt x="496" y="363"/>
                  <a:pt x="491" y="448"/>
                </a:cubicBezTo>
                <a:cubicBezTo>
                  <a:pt x="493" y="540"/>
                  <a:pt x="491" y="629"/>
                  <a:pt x="494" y="720"/>
                </a:cubicBezTo>
                <a:cubicBezTo>
                  <a:pt x="493" y="726"/>
                  <a:pt x="495" y="734"/>
                  <a:pt x="491" y="739"/>
                </a:cubicBezTo>
                <a:cubicBezTo>
                  <a:pt x="489" y="741"/>
                  <a:pt x="484" y="736"/>
                  <a:pt x="484" y="733"/>
                </a:cubicBezTo>
                <a:cubicBezTo>
                  <a:pt x="484" y="730"/>
                  <a:pt x="489" y="735"/>
                  <a:pt x="491" y="736"/>
                </a:cubicBezTo>
                <a:close/>
              </a:path>
            </a:pathLst>
          </a:custGeom>
          <a:gradFill rotWithShape="1">
            <a:gsLst>
              <a:gs pos="0">
                <a:srgbClr val="F7FBFB"/>
              </a:gs>
              <a:gs pos="100000">
                <a:srgbClr val="000066"/>
              </a:gs>
            </a:gsLst>
            <a:lin ang="5400000" scaled="1"/>
          </a:gradFill>
          <a:ln w="6350">
            <a:solidFill>
              <a:schemeClr val="tx1"/>
            </a:solidFill>
            <a:round/>
            <a:headEnd/>
            <a:tailEnd/>
          </a:ln>
        </p:spPr>
        <p:txBody>
          <a:bodyPr/>
          <a:lstStyle/>
          <a:p>
            <a:endParaRPr lang="en-US"/>
          </a:p>
        </p:txBody>
      </p:sp>
      <p:sp>
        <p:nvSpPr>
          <p:cNvPr id="57366" name="Freeform 21"/>
          <p:cNvSpPr>
            <a:spLocks/>
          </p:cNvSpPr>
          <p:nvPr/>
        </p:nvSpPr>
        <p:spPr bwMode="auto">
          <a:xfrm>
            <a:off x="2209800" y="4876800"/>
            <a:ext cx="482600" cy="533400"/>
          </a:xfrm>
          <a:custGeom>
            <a:avLst/>
            <a:gdLst>
              <a:gd name="T0" fmla="*/ 369888 w 304"/>
              <a:gd name="T1" fmla="*/ 507756 h 312"/>
              <a:gd name="T2" fmla="*/ 319088 w 304"/>
              <a:gd name="T3" fmla="*/ 514594 h 312"/>
              <a:gd name="T4" fmla="*/ 284163 w 304"/>
              <a:gd name="T5" fmla="*/ 507756 h 312"/>
              <a:gd name="T6" fmla="*/ 279400 w 304"/>
              <a:gd name="T7" fmla="*/ 524852 h 312"/>
              <a:gd name="T8" fmla="*/ 258763 w 304"/>
              <a:gd name="T9" fmla="*/ 519723 h 312"/>
              <a:gd name="T10" fmla="*/ 171450 w 304"/>
              <a:gd name="T11" fmla="*/ 507756 h 312"/>
              <a:gd name="T12" fmla="*/ 111125 w 304"/>
              <a:gd name="T13" fmla="*/ 507756 h 312"/>
              <a:gd name="T14" fmla="*/ 39688 w 304"/>
              <a:gd name="T15" fmla="*/ 514594 h 312"/>
              <a:gd name="T16" fmla="*/ 0 w 304"/>
              <a:gd name="T17" fmla="*/ 480402 h 312"/>
              <a:gd name="T18" fmla="*/ 39688 w 304"/>
              <a:gd name="T19" fmla="*/ 453048 h 312"/>
              <a:gd name="T20" fmla="*/ 14288 w 304"/>
              <a:gd name="T21" fmla="*/ 410308 h 312"/>
              <a:gd name="T22" fmla="*/ 30163 w 304"/>
              <a:gd name="T23" fmla="*/ 382954 h 312"/>
              <a:gd name="T24" fmla="*/ 60325 w 304"/>
              <a:gd name="T25" fmla="*/ 393212 h 312"/>
              <a:gd name="T26" fmla="*/ 50800 w 304"/>
              <a:gd name="T27" fmla="*/ 360729 h 312"/>
              <a:gd name="T28" fmla="*/ 4763 w 304"/>
              <a:gd name="T29" fmla="*/ 311150 h 312"/>
              <a:gd name="T30" fmla="*/ 39688 w 304"/>
              <a:gd name="T31" fmla="*/ 278667 h 312"/>
              <a:gd name="T32" fmla="*/ 44450 w 304"/>
              <a:gd name="T33" fmla="*/ 261571 h 312"/>
              <a:gd name="T34" fmla="*/ 80963 w 304"/>
              <a:gd name="T35" fmla="*/ 147027 h 312"/>
              <a:gd name="T36" fmla="*/ 127000 w 304"/>
              <a:gd name="T37" fmla="*/ 64965 h 312"/>
              <a:gd name="T38" fmla="*/ 152400 w 304"/>
              <a:gd name="T39" fmla="*/ 70094 h 312"/>
              <a:gd name="T40" fmla="*/ 182563 w 304"/>
              <a:gd name="T41" fmla="*/ 0 h 312"/>
              <a:gd name="T42" fmla="*/ 254000 w 304"/>
              <a:gd name="T43" fmla="*/ 32483 h 312"/>
              <a:gd name="T44" fmla="*/ 258763 w 304"/>
              <a:gd name="T45" fmla="*/ 87190 h 312"/>
              <a:gd name="T46" fmla="*/ 288925 w 304"/>
              <a:gd name="T47" fmla="*/ 97448 h 312"/>
              <a:gd name="T48" fmla="*/ 309563 w 304"/>
              <a:gd name="T49" fmla="*/ 152156 h 312"/>
              <a:gd name="T50" fmla="*/ 355600 w 304"/>
              <a:gd name="T51" fmla="*/ 152156 h 312"/>
              <a:gd name="T52" fmla="*/ 360363 w 304"/>
              <a:gd name="T53" fmla="*/ 201735 h 312"/>
              <a:gd name="T54" fmla="*/ 395288 w 304"/>
              <a:gd name="T55" fmla="*/ 241056 h 312"/>
              <a:gd name="T56" fmla="*/ 390525 w 304"/>
              <a:gd name="T57" fmla="*/ 268410 h 312"/>
              <a:gd name="T58" fmla="*/ 374650 w 304"/>
              <a:gd name="T59" fmla="*/ 273538 h 312"/>
              <a:gd name="T60" fmla="*/ 406400 w 304"/>
              <a:gd name="T61" fmla="*/ 306021 h 312"/>
              <a:gd name="T62" fmla="*/ 400050 w 304"/>
              <a:gd name="T63" fmla="*/ 333375 h 312"/>
              <a:gd name="T64" fmla="*/ 450850 w 304"/>
              <a:gd name="T65" fmla="*/ 388083 h 312"/>
              <a:gd name="T66" fmla="*/ 457200 w 304"/>
              <a:gd name="T67" fmla="*/ 432533 h 312"/>
              <a:gd name="T68" fmla="*/ 482600 w 304"/>
              <a:gd name="T69" fmla="*/ 470144 h 312"/>
              <a:gd name="T70" fmla="*/ 446088 w 304"/>
              <a:gd name="T71" fmla="*/ 497498 h 312"/>
              <a:gd name="T72" fmla="*/ 415925 w 304"/>
              <a:gd name="T73" fmla="*/ 507756 h 312"/>
              <a:gd name="T74" fmla="*/ 374650 w 304"/>
              <a:gd name="T75" fmla="*/ 507756 h 312"/>
              <a:gd name="T76" fmla="*/ 369888 w 304"/>
              <a:gd name="T77" fmla="*/ 507756 h 3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4"/>
              <a:gd name="T118" fmla="*/ 0 h 312"/>
              <a:gd name="T119" fmla="*/ 304 w 304"/>
              <a:gd name="T120" fmla="*/ 312 h 3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4" h="312">
                <a:moveTo>
                  <a:pt x="233" y="297"/>
                </a:moveTo>
                <a:cubicBezTo>
                  <a:pt x="220" y="303"/>
                  <a:pt x="214" y="296"/>
                  <a:pt x="201" y="301"/>
                </a:cubicBezTo>
                <a:cubicBezTo>
                  <a:pt x="194" y="300"/>
                  <a:pt x="186" y="295"/>
                  <a:pt x="179" y="297"/>
                </a:cubicBezTo>
                <a:cubicBezTo>
                  <a:pt x="176" y="298"/>
                  <a:pt x="179" y="306"/>
                  <a:pt x="176" y="307"/>
                </a:cubicBezTo>
                <a:cubicBezTo>
                  <a:pt x="172" y="309"/>
                  <a:pt x="167" y="305"/>
                  <a:pt x="163" y="304"/>
                </a:cubicBezTo>
                <a:cubicBezTo>
                  <a:pt x="144" y="307"/>
                  <a:pt x="123" y="312"/>
                  <a:pt x="108" y="297"/>
                </a:cubicBezTo>
                <a:cubicBezTo>
                  <a:pt x="92" y="304"/>
                  <a:pt x="86" y="303"/>
                  <a:pt x="70" y="297"/>
                </a:cubicBezTo>
                <a:cubicBezTo>
                  <a:pt x="51" y="302"/>
                  <a:pt x="45" y="304"/>
                  <a:pt x="25" y="301"/>
                </a:cubicBezTo>
                <a:cubicBezTo>
                  <a:pt x="13" y="296"/>
                  <a:pt x="7" y="293"/>
                  <a:pt x="0" y="281"/>
                </a:cubicBezTo>
                <a:cubicBezTo>
                  <a:pt x="9" y="275"/>
                  <a:pt x="15" y="269"/>
                  <a:pt x="25" y="265"/>
                </a:cubicBezTo>
                <a:cubicBezTo>
                  <a:pt x="19" y="256"/>
                  <a:pt x="12" y="250"/>
                  <a:pt x="9" y="240"/>
                </a:cubicBezTo>
                <a:cubicBezTo>
                  <a:pt x="10" y="236"/>
                  <a:pt x="12" y="224"/>
                  <a:pt x="19" y="224"/>
                </a:cubicBezTo>
                <a:cubicBezTo>
                  <a:pt x="26" y="224"/>
                  <a:pt x="38" y="230"/>
                  <a:pt x="38" y="230"/>
                </a:cubicBezTo>
                <a:cubicBezTo>
                  <a:pt x="38" y="230"/>
                  <a:pt x="35" y="217"/>
                  <a:pt x="32" y="211"/>
                </a:cubicBezTo>
                <a:cubicBezTo>
                  <a:pt x="26" y="199"/>
                  <a:pt x="12" y="192"/>
                  <a:pt x="3" y="182"/>
                </a:cubicBezTo>
                <a:cubicBezTo>
                  <a:pt x="7" y="165"/>
                  <a:pt x="10" y="168"/>
                  <a:pt x="25" y="163"/>
                </a:cubicBezTo>
                <a:cubicBezTo>
                  <a:pt x="25" y="163"/>
                  <a:pt x="27" y="156"/>
                  <a:pt x="28" y="153"/>
                </a:cubicBezTo>
                <a:cubicBezTo>
                  <a:pt x="55" y="164"/>
                  <a:pt x="32" y="105"/>
                  <a:pt x="51" y="86"/>
                </a:cubicBezTo>
                <a:cubicBezTo>
                  <a:pt x="58" y="66"/>
                  <a:pt x="58" y="45"/>
                  <a:pt x="80" y="38"/>
                </a:cubicBezTo>
                <a:cubicBezTo>
                  <a:pt x="85" y="39"/>
                  <a:pt x="91" y="43"/>
                  <a:pt x="96" y="41"/>
                </a:cubicBezTo>
                <a:cubicBezTo>
                  <a:pt x="103" y="39"/>
                  <a:pt x="94" y="6"/>
                  <a:pt x="115" y="0"/>
                </a:cubicBezTo>
                <a:cubicBezTo>
                  <a:pt x="158" y="4"/>
                  <a:pt x="138" y="0"/>
                  <a:pt x="160" y="19"/>
                </a:cubicBezTo>
                <a:cubicBezTo>
                  <a:pt x="161" y="30"/>
                  <a:pt x="158" y="42"/>
                  <a:pt x="163" y="51"/>
                </a:cubicBezTo>
                <a:cubicBezTo>
                  <a:pt x="166" y="57"/>
                  <a:pt x="182" y="57"/>
                  <a:pt x="182" y="57"/>
                </a:cubicBezTo>
                <a:cubicBezTo>
                  <a:pt x="188" y="76"/>
                  <a:pt x="168" y="97"/>
                  <a:pt x="195" y="89"/>
                </a:cubicBezTo>
                <a:cubicBezTo>
                  <a:pt x="201" y="72"/>
                  <a:pt x="212" y="82"/>
                  <a:pt x="224" y="89"/>
                </a:cubicBezTo>
                <a:cubicBezTo>
                  <a:pt x="220" y="104"/>
                  <a:pt x="211" y="113"/>
                  <a:pt x="227" y="118"/>
                </a:cubicBezTo>
                <a:cubicBezTo>
                  <a:pt x="237" y="126"/>
                  <a:pt x="243" y="130"/>
                  <a:pt x="249" y="141"/>
                </a:cubicBezTo>
                <a:cubicBezTo>
                  <a:pt x="248" y="146"/>
                  <a:pt x="249" y="153"/>
                  <a:pt x="246" y="157"/>
                </a:cubicBezTo>
                <a:cubicBezTo>
                  <a:pt x="244" y="160"/>
                  <a:pt x="238" y="157"/>
                  <a:pt x="236" y="160"/>
                </a:cubicBezTo>
                <a:cubicBezTo>
                  <a:pt x="232" y="167"/>
                  <a:pt x="252" y="176"/>
                  <a:pt x="256" y="179"/>
                </a:cubicBezTo>
                <a:cubicBezTo>
                  <a:pt x="266" y="213"/>
                  <a:pt x="256" y="169"/>
                  <a:pt x="252" y="195"/>
                </a:cubicBezTo>
                <a:cubicBezTo>
                  <a:pt x="249" y="214"/>
                  <a:pt x="271" y="224"/>
                  <a:pt x="284" y="227"/>
                </a:cubicBezTo>
                <a:cubicBezTo>
                  <a:pt x="296" y="257"/>
                  <a:pt x="261" y="259"/>
                  <a:pt x="288" y="253"/>
                </a:cubicBezTo>
                <a:cubicBezTo>
                  <a:pt x="301" y="257"/>
                  <a:pt x="299" y="263"/>
                  <a:pt x="304" y="275"/>
                </a:cubicBezTo>
                <a:cubicBezTo>
                  <a:pt x="295" y="283"/>
                  <a:pt x="292" y="287"/>
                  <a:pt x="281" y="291"/>
                </a:cubicBezTo>
                <a:cubicBezTo>
                  <a:pt x="275" y="293"/>
                  <a:pt x="262" y="297"/>
                  <a:pt x="262" y="297"/>
                </a:cubicBezTo>
                <a:cubicBezTo>
                  <a:pt x="253" y="308"/>
                  <a:pt x="248" y="302"/>
                  <a:pt x="236" y="297"/>
                </a:cubicBezTo>
                <a:cubicBezTo>
                  <a:pt x="223" y="303"/>
                  <a:pt x="208" y="291"/>
                  <a:pt x="233" y="297"/>
                </a:cubicBezTo>
                <a:close/>
              </a:path>
            </a:pathLst>
          </a:custGeom>
          <a:gradFill rotWithShape="1">
            <a:gsLst>
              <a:gs pos="0">
                <a:srgbClr val="EFFEFF"/>
              </a:gs>
              <a:gs pos="100000">
                <a:srgbClr val="5C868A"/>
              </a:gs>
            </a:gsLst>
            <a:lin ang="5400000" scaled="1"/>
          </a:gradFill>
          <a:ln w="6350">
            <a:solidFill>
              <a:schemeClr val="tx1"/>
            </a:solidFill>
            <a:round/>
            <a:headEnd/>
            <a:tailEnd/>
          </a:ln>
        </p:spPr>
        <p:txBody>
          <a:bodyPr/>
          <a:lstStyle/>
          <a:p>
            <a:endParaRPr lang="en-US"/>
          </a:p>
        </p:txBody>
      </p:sp>
      <p:sp>
        <p:nvSpPr>
          <p:cNvPr id="57367" name="Freeform 22"/>
          <p:cNvSpPr>
            <a:spLocks/>
          </p:cNvSpPr>
          <p:nvPr/>
        </p:nvSpPr>
        <p:spPr bwMode="auto">
          <a:xfrm>
            <a:off x="1143000" y="5562600"/>
            <a:ext cx="228600" cy="355600"/>
          </a:xfrm>
          <a:custGeom>
            <a:avLst/>
            <a:gdLst>
              <a:gd name="T0" fmla="*/ 64827 w 67"/>
              <a:gd name="T1" fmla="*/ 342265 h 80"/>
              <a:gd name="T2" fmla="*/ 0 w 67"/>
              <a:gd name="T3" fmla="*/ 151130 h 80"/>
              <a:gd name="T4" fmla="*/ 34119 w 67"/>
              <a:gd name="T5" fmla="*/ 84455 h 80"/>
              <a:gd name="T6" fmla="*/ 51179 w 67"/>
              <a:gd name="T7" fmla="*/ 22225 h 80"/>
              <a:gd name="T8" fmla="*/ 81887 w 67"/>
              <a:gd name="T9" fmla="*/ 84455 h 80"/>
              <a:gd name="T10" fmla="*/ 133066 w 67"/>
              <a:gd name="T11" fmla="*/ 128905 h 80"/>
              <a:gd name="T12" fmla="*/ 180833 w 67"/>
              <a:gd name="T13" fmla="*/ 84455 h 80"/>
              <a:gd name="T14" fmla="*/ 197893 w 67"/>
              <a:gd name="T15" fmla="*/ 22225 h 80"/>
              <a:gd name="T16" fmla="*/ 228600 w 67"/>
              <a:gd name="T17" fmla="*/ 257810 h 80"/>
              <a:gd name="T18" fmla="*/ 34119 w 67"/>
              <a:gd name="T19" fmla="*/ 320040 h 80"/>
              <a:gd name="T20" fmla="*/ 17060 w 67"/>
              <a:gd name="T21" fmla="*/ 235585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80"/>
              <a:gd name="T35" fmla="*/ 67 w 67"/>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80">
                <a:moveTo>
                  <a:pt x="19" y="77"/>
                </a:moveTo>
                <a:cubicBezTo>
                  <a:pt x="11" y="64"/>
                  <a:pt x="0" y="34"/>
                  <a:pt x="0" y="34"/>
                </a:cubicBezTo>
                <a:cubicBezTo>
                  <a:pt x="3" y="29"/>
                  <a:pt x="7" y="24"/>
                  <a:pt x="10" y="19"/>
                </a:cubicBezTo>
                <a:cubicBezTo>
                  <a:pt x="12" y="15"/>
                  <a:pt x="10" y="5"/>
                  <a:pt x="15" y="5"/>
                </a:cubicBezTo>
                <a:cubicBezTo>
                  <a:pt x="21" y="5"/>
                  <a:pt x="20" y="15"/>
                  <a:pt x="24" y="19"/>
                </a:cubicBezTo>
                <a:cubicBezTo>
                  <a:pt x="28" y="23"/>
                  <a:pt x="34" y="26"/>
                  <a:pt x="39" y="29"/>
                </a:cubicBezTo>
                <a:cubicBezTo>
                  <a:pt x="44" y="26"/>
                  <a:pt x="49" y="23"/>
                  <a:pt x="53" y="19"/>
                </a:cubicBezTo>
                <a:cubicBezTo>
                  <a:pt x="56" y="15"/>
                  <a:pt x="56" y="0"/>
                  <a:pt x="58" y="5"/>
                </a:cubicBezTo>
                <a:cubicBezTo>
                  <a:pt x="65" y="22"/>
                  <a:pt x="62" y="41"/>
                  <a:pt x="67" y="58"/>
                </a:cubicBezTo>
                <a:cubicBezTo>
                  <a:pt x="53" y="80"/>
                  <a:pt x="34" y="80"/>
                  <a:pt x="10" y="72"/>
                </a:cubicBezTo>
                <a:cubicBezTo>
                  <a:pt x="4" y="56"/>
                  <a:pt x="5" y="63"/>
                  <a:pt x="5" y="53"/>
                </a:cubicBezTo>
              </a:path>
            </a:pathLst>
          </a:custGeom>
          <a:solidFill>
            <a:srgbClr val="FF0000"/>
          </a:solidFill>
          <a:ln w="9525">
            <a:solidFill>
              <a:schemeClr val="tx1"/>
            </a:solidFill>
            <a:round/>
            <a:headEnd/>
            <a:tailEnd/>
          </a:ln>
        </p:spPr>
        <p:txBody>
          <a:bodyPr/>
          <a:lstStyle/>
          <a:p>
            <a:endParaRPr lang="en-US"/>
          </a:p>
        </p:txBody>
      </p:sp>
      <p:sp>
        <p:nvSpPr>
          <p:cNvPr id="57368" name="Line 23"/>
          <p:cNvSpPr>
            <a:spLocks noChangeShapeType="1"/>
          </p:cNvSpPr>
          <p:nvPr/>
        </p:nvSpPr>
        <p:spPr bwMode="auto">
          <a:xfrm flipH="1">
            <a:off x="37338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9" name="Line 24"/>
          <p:cNvSpPr>
            <a:spLocks noChangeShapeType="1"/>
          </p:cNvSpPr>
          <p:nvPr/>
        </p:nvSpPr>
        <p:spPr bwMode="auto">
          <a:xfrm flipH="1">
            <a:off x="38100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0" name="Line 25"/>
          <p:cNvSpPr>
            <a:spLocks noChangeShapeType="1"/>
          </p:cNvSpPr>
          <p:nvPr/>
        </p:nvSpPr>
        <p:spPr bwMode="auto">
          <a:xfrm flipH="1">
            <a:off x="38862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1" name="Line 26"/>
          <p:cNvSpPr>
            <a:spLocks noChangeShapeType="1"/>
          </p:cNvSpPr>
          <p:nvPr/>
        </p:nvSpPr>
        <p:spPr bwMode="auto">
          <a:xfrm flipH="1">
            <a:off x="39624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2" name="Line 27"/>
          <p:cNvSpPr>
            <a:spLocks noChangeShapeType="1"/>
          </p:cNvSpPr>
          <p:nvPr/>
        </p:nvSpPr>
        <p:spPr bwMode="auto">
          <a:xfrm flipH="1">
            <a:off x="40386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3" name="Line 28"/>
          <p:cNvSpPr>
            <a:spLocks noChangeShapeType="1"/>
          </p:cNvSpPr>
          <p:nvPr/>
        </p:nvSpPr>
        <p:spPr bwMode="auto">
          <a:xfrm flipH="1">
            <a:off x="41148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4" name="Line 29"/>
          <p:cNvSpPr>
            <a:spLocks noChangeShapeType="1"/>
          </p:cNvSpPr>
          <p:nvPr/>
        </p:nvSpPr>
        <p:spPr bwMode="auto">
          <a:xfrm flipH="1">
            <a:off x="41910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5" name="Line 30"/>
          <p:cNvSpPr>
            <a:spLocks noChangeShapeType="1"/>
          </p:cNvSpPr>
          <p:nvPr/>
        </p:nvSpPr>
        <p:spPr bwMode="auto">
          <a:xfrm flipH="1">
            <a:off x="43434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76" name="Rectangle 31"/>
          <p:cNvSpPr>
            <a:spLocks noChangeArrowheads="1"/>
          </p:cNvSpPr>
          <p:nvPr/>
        </p:nvSpPr>
        <p:spPr bwMode="auto">
          <a:xfrm>
            <a:off x="152400" y="5867400"/>
            <a:ext cx="4419600" cy="838200"/>
          </a:xfrm>
          <a:prstGeom prst="rect">
            <a:avLst/>
          </a:prstGeom>
          <a:gradFill rotWithShape="1">
            <a:gsLst>
              <a:gs pos="0">
                <a:srgbClr val="C5E36F"/>
              </a:gs>
              <a:gs pos="100000">
                <a:srgbClr val="666633"/>
              </a:gs>
            </a:gsLst>
            <a:lin ang="5400000" scaled="1"/>
          </a:gradFill>
          <a:ln w="19050">
            <a:solidFill>
              <a:schemeClr val="tx1"/>
            </a:solidFill>
            <a:miter lim="800000"/>
            <a:headEnd/>
            <a:tailEnd/>
          </a:ln>
          <a:effectLst>
            <a:outerShdw dist="40161" dir="4293903"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2400" b="1">
              <a:solidFill>
                <a:schemeClr val="bg1"/>
              </a:solidFill>
              <a:latin typeface="Arial Narrow" pitchFamily="34" charset="0"/>
            </a:endParaRPr>
          </a:p>
          <a:p>
            <a:pPr algn="ctr" eaLnBrk="1" hangingPunct="1"/>
            <a:endParaRPr lang="en-US" altLang="en-US" sz="2400" b="1">
              <a:solidFill>
                <a:schemeClr val="bg1"/>
              </a:solidFill>
              <a:latin typeface="Arial Narrow" pitchFamily="34" charset="0"/>
            </a:endParaRPr>
          </a:p>
          <a:p>
            <a:pPr algn="ctr" eaLnBrk="1" hangingPunct="1"/>
            <a:endParaRPr lang="en-US" altLang="en-US" sz="3600" b="1">
              <a:solidFill>
                <a:schemeClr val="bg1"/>
              </a:solidFill>
              <a:latin typeface="Arial Narrow" pitchFamily="34" charset="0"/>
            </a:endParaRPr>
          </a:p>
          <a:p>
            <a:pPr algn="ctr" eaLnBrk="1" hangingPunct="1"/>
            <a:endParaRPr lang="en-US" altLang="en-US" b="1">
              <a:solidFill>
                <a:schemeClr val="bg1"/>
              </a:solidFill>
              <a:latin typeface="Arial Narrow" pitchFamily="34" charset="0"/>
            </a:endParaRPr>
          </a:p>
        </p:txBody>
      </p:sp>
      <p:sp>
        <p:nvSpPr>
          <p:cNvPr id="57377" name="Line 32"/>
          <p:cNvSpPr>
            <a:spLocks noChangeShapeType="1"/>
          </p:cNvSpPr>
          <p:nvPr/>
        </p:nvSpPr>
        <p:spPr bwMode="auto">
          <a:xfrm flipH="1">
            <a:off x="1295400" y="3810000"/>
            <a:ext cx="3810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78" name="Line 33"/>
          <p:cNvSpPr>
            <a:spLocks noChangeShapeType="1"/>
          </p:cNvSpPr>
          <p:nvPr/>
        </p:nvSpPr>
        <p:spPr bwMode="auto">
          <a:xfrm>
            <a:off x="2362200" y="37338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79" name="Line 34"/>
          <p:cNvSpPr>
            <a:spLocks noChangeShapeType="1"/>
          </p:cNvSpPr>
          <p:nvPr/>
        </p:nvSpPr>
        <p:spPr bwMode="auto">
          <a:xfrm>
            <a:off x="3200400" y="3581400"/>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80" name="Freeform 35"/>
          <p:cNvSpPr>
            <a:spLocks/>
          </p:cNvSpPr>
          <p:nvPr/>
        </p:nvSpPr>
        <p:spPr bwMode="auto">
          <a:xfrm>
            <a:off x="457200" y="4267200"/>
            <a:ext cx="1273175" cy="1519238"/>
          </a:xfrm>
          <a:custGeom>
            <a:avLst/>
            <a:gdLst>
              <a:gd name="T0" fmla="*/ 862763 w 850"/>
              <a:gd name="T1" fmla="*/ 1505197 h 1082"/>
              <a:gd name="T2" fmla="*/ 949639 w 850"/>
              <a:gd name="T3" fmla="*/ 1425163 h 1082"/>
              <a:gd name="T4" fmla="*/ 934660 w 850"/>
              <a:gd name="T5" fmla="*/ 1357766 h 1082"/>
              <a:gd name="T6" fmla="*/ 906201 w 850"/>
              <a:gd name="T7" fmla="*/ 1276328 h 1082"/>
              <a:gd name="T8" fmla="*/ 934660 w 850"/>
              <a:gd name="T9" fmla="*/ 1194891 h 1082"/>
              <a:gd name="T10" fmla="*/ 892720 w 850"/>
              <a:gd name="T11" fmla="*/ 1182254 h 1082"/>
              <a:gd name="T12" fmla="*/ 921180 w 850"/>
              <a:gd name="T13" fmla="*/ 1060097 h 1082"/>
              <a:gd name="T14" fmla="*/ 1078454 w 850"/>
              <a:gd name="T15" fmla="*/ 966022 h 1082"/>
              <a:gd name="T16" fmla="*/ 1150351 w 850"/>
              <a:gd name="T17" fmla="*/ 885988 h 1082"/>
              <a:gd name="T18" fmla="*/ 1006557 w 850"/>
              <a:gd name="T19" fmla="*/ 831228 h 1082"/>
              <a:gd name="T20" fmla="*/ 964617 w 850"/>
              <a:gd name="T21" fmla="*/ 818591 h 1082"/>
              <a:gd name="T22" fmla="*/ 978098 w 850"/>
              <a:gd name="T23" fmla="*/ 777872 h 1082"/>
              <a:gd name="T24" fmla="*/ 906201 w 850"/>
              <a:gd name="T25" fmla="*/ 616401 h 1082"/>
              <a:gd name="T26" fmla="*/ 921180 w 850"/>
              <a:gd name="T27" fmla="*/ 561641 h 1082"/>
              <a:gd name="T28" fmla="*/ 978098 w 850"/>
              <a:gd name="T29" fmla="*/ 494244 h 1082"/>
              <a:gd name="T30" fmla="*/ 934660 w 850"/>
              <a:gd name="T31" fmla="*/ 346813 h 1082"/>
              <a:gd name="T32" fmla="*/ 1093433 w 850"/>
              <a:gd name="T33" fmla="*/ 251334 h 1082"/>
              <a:gd name="T34" fmla="*/ 1064973 w 850"/>
              <a:gd name="T35" fmla="*/ 197978 h 1082"/>
              <a:gd name="T36" fmla="*/ 1006557 w 850"/>
              <a:gd name="T37" fmla="*/ 63185 h 1082"/>
              <a:gd name="T38" fmla="*/ 921180 w 850"/>
              <a:gd name="T39" fmla="*/ 22466 h 1082"/>
              <a:gd name="T40" fmla="*/ 834304 w 850"/>
              <a:gd name="T41" fmla="*/ 36507 h 1082"/>
              <a:gd name="T42" fmla="*/ 748926 w 850"/>
              <a:gd name="T43" fmla="*/ 36507 h 1082"/>
              <a:gd name="T44" fmla="*/ 718969 w 850"/>
              <a:gd name="T45" fmla="*/ 63185 h 1082"/>
              <a:gd name="T46" fmla="*/ 677030 w 850"/>
              <a:gd name="T47" fmla="*/ 63185 h 1082"/>
              <a:gd name="T48" fmla="*/ 618613 w 850"/>
              <a:gd name="T49" fmla="*/ 77226 h 1082"/>
              <a:gd name="T50" fmla="*/ 575176 w 850"/>
              <a:gd name="T51" fmla="*/ 103904 h 1082"/>
              <a:gd name="T52" fmla="*/ 546716 w 850"/>
              <a:gd name="T53" fmla="*/ 63185 h 1082"/>
              <a:gd name="T54" fmla="*/ 503279 w 850"/>
              <a:gd name="T55" fmla="*/ 49144 h 1082"/>
              <a:gd name="T56" fmla="*/ 202210 w 850"/>
              <a:gd name="T57" fmla="*/ 130581 h 1082"/>
              <a:gd name="T58" fmla="*/ 71897 w 850"/>
              <a:gd name="T59" fmla="*/ 103904 h 1082"/>
              <a:gd name="T60" fmla="*/ 29957 w 850"/>
              <a:gd name="T61" fmla="*/ 116540 h 1082"/>
              <a:gd name="T62" fmla="*/ 0 w 850"/>
              <a:gd name="T63" fmla="*/ 197978 h 1082"/>
              <a:gd name="T64" fmla="*/ 71897 w 850"/>
              <a:gd name="T65" fmla="*/ 292053 h 1082"/>
              <a:gd name="T66" fmla="*/ 130313 w 850"/>
              <a:gd name="T67" fmla="*/ 373491 h 1082"/>
              <a:gd name="T68" fmla="*/ 158772 w 850"/>
              <a:gd name="T69" fmla="*/ 494244 h 1082"/>
              <a:gd name="T70" fmla="*/ 287588 w 850"/>
              <a:gd name="T71" fmla="*/ 561641 h 1082"/>
              <a:gd name="T72" fmla="*/ 374463 w 850"/>
              <a:gd name="T73" fmla="*/ 643079 h 1082"/>
              <a:gd name="T74" fmla="*/ 417901 w 850"/>
              <a:gd name="T75" fmla="*/ 629038 h 1082"/>
              <a:gd name="T76" fmla="*/ 446360 w 850"/>
              <a:gd name="T77" fmla="*/ 669756 h 1082"/>
              <a:gd name="T78" fmla="*/ 533236 w 850"/>
              <a:gd name="T79" fmla="*/ 710475 h 1082"/>
              <a:gd name="T80" fmla="*/ 561695 w 850"/>
              <a:gd name="T81" fmla="*/ 763831 h 1082"/>
              <a:gd name="T82" fmla="*/ 590154 w 850"/>
              <a:gd name="T83" fmla="*/ 804550 h 1082"/>
              <a:gd name="T84" fmla="*/ 575176 w 850"/>
              <a:gd name="T85" fmla="*/ 939344 h 1082"/>
              <a:gd name="T86" fmla="*/ 662051 w 850"/>
              <a:gd name="T87" fmla="*/ 966022 h 1082"/>
              <a:gd name="T88" fmla="*/ 590154 w 850"/>
              <a:gd name="T89" fmla="*/ 1060097 h 1082"/>
              <a:gd name="T90" fmla="*/ 677030 w 850"/>
              <a:gd name="T91" fmla="*/ 1100816 h 1082"/>
              <a:gd name="T92" fmla="*/ 647072 w 850"/>
              <a:gd name="T93" fmla="*/ 1127494 h 1082"/>
              <a:gd name="T94" fmla="*/ 618613 w 850"/>
              <a:gd name="T95" fmla="*/ 1168213 h 1082"/>
              <a:gd name="T96" fmla="*/ 677030 w 850"/>
              <a:gd name="T97" fmla="*/ 1290369 h 1082"/>
              <a:gd name="T98" fmla="*/ 718969 w 850"/>
              <a:gd name="T99" fmla="*/ 1451841 h 1082"/>
              <a:gd name="T100" fmla="*/ 877742 w 850"/>
              <a:gd name="T101" fmla="*/ 1519238 h 1082"/>
              <a:gd name="T102" fmla="*/ 934660 w 850"/>
              <a:gd name="T103" fmla="*/ 1411122 h 10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50"/>
              <a:gd name="T157" fmla="*/ 0 h 1082"/>
              <a:gd name="T158" fmla="*/ 850 w 850"/>
              <a:gd name="T159" fmla="*/ 1082 h 10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50" h="1082">
                <a:moveTo>
                  <a:pt x="576" y="1072"/>
                </a:moveTo>
                <a:cubicBezTo>
                  <a:pt x="613" y="1060"/>
                  <a:pt x="621" y="1052"/>
                  <a:pt x="634" y="1015"/>
                </a:cubicBezTo>
                <a:cubicBezTo>
                  <a:pt x="631" y="999"/>
                  <a:pt x="628" y="983"/>
                  <a:pt x="624" y="967"/>
                </a:cubicBezTo>
                <a:cubicBezTo>
                  <a:pt x="619" y="947"/>
                  <a:pt x="605" y="909"/>
                  <a:pt x="605" y="909"/>
                </a:cubicBezTo>
                <a:cubicBezTo>
                  <a:pt x="605" y="908"/>
                  <a:pt x="625" y="853"/>
                  <a:pt x="624" y="851"/>
                </a:cubicBezTo>
                <a:cubicBezTo>
                  <a:pt x="620" y="842"/>
                  <a:pt x="605" y="845"/>
                  <a:pt x="596" y="842"/>
                </a:cubicBezTo>
                <a:cubicBezTo>
                  <a:pt x="609" y="799"/>
                  <a:pt x="629" y="800"/>
                  <a:pt x="615" y="755"/>
                </a:cubicBezTo>
                <a:cubicBezTo>
                  <a:pt x="644" y="712"/>
                  <a:pt x="673" y="705"/>
                  <a:pt x="720" y="688"/>
                </a:cubicBezTo>
                <a:cubicBezTo>
                  <a:pt x="705" y="638"/>
                  <a:pt x="725" y="645"/>
                  <a:pt x="768" y="631"/>
                </a:cubicBezTo>
                <a:cubicBezTo>
                  <a:pt x="850" y="549"/>
                  <a:pt x="690" y="590"/>
                  <a:pt x="672" y="592"/>
                </a:cubicBezTo>
                <a:cubicBezTo>
                  <a:pt x="663" y="589"/>
                  <a:pt x="648" y="592"/>
                  <a:pt x="644" y="583"/>
                </a:cubicBezTo>
                <a:cubicBezTo>
                  <a:pt x="639" y="574"/>
                  <a:pt x="654" y="564"/>
                  <a:pt x="653" y="554"/>
                </a:cubicBezTo>
                <a:cubicBezTo>
                  <a:pt x="648" y="508"/>
                  <a:pt x="620" y="480"/>
                  <a:pt x="605" y="439"/>
                </a:cubicBezTo>
                <a:cubicBezTo>
                  <a:pt x="608" y="426"/>
                  <a:pt x="608" y="411"/>
                  <a:pt x="615" y="400"/>
                </a:cubicBezTo>
                <a:cubicBezTo>
                  <a:pt x="670" y="318"/>
                  <a:pt x="625" y="443"/>
                  <a:pt x="653" y="352"/>
                </a:cubicBezTo>
                <a:cubicBezTo>
                  <a:pt x="637" y="302"/>
                  <a:pt x="669" y="290"/>
                  <a:pt x="624" y="247"/>
                </a:cubicBezTo>
                <a:cubicBezTo>
                  <a:pt x="656" y="215"/>
                  <a:pt x="686" y="190"/>
                  <a:pt x="730" y="179"/>
                </a:cubicBezTo>
                <a:cubicBezTo>
                  <a:pt x="750" y="123"/>
                  <a:pt x="743" y="173"/>
                  <a:pt x="711" y="141"/>
                </a:cubicBezTo>
                <a:cubicBezTo>
                  <a:pt x="687" y="117"/>
                  <a:pt x="701" y="64"/>
                  <a:pt x="672" y="45"/>
                </a:cubicBezTo>
                <a:cubicBezTo>
                  <a:pt x="636" y="20"/>
                  <a:pt x="655" y="30"/>
                  <a:pt x="615" y="16"/>
                </a:cubicBezTo>
                <a:cubicBezTo>
                  <a:pt x="596" y="19"/>
                  <a:pt x="577" y="26"/>
                  <a:pt x="557" y="26"/>
                </a:cubicBezTo>
                <a:cubicBezTo>
                  <a:pt x="482" y="26"/>
                  <a:pt x="574" y="0"/>
                  <a:pt x="500" y="26"/>
                </a:cubicBezTo>
                <a:cubicBezTo>
                  <a:pt x="493" y="32"/>
                  <a:pt x="485" y="37"/>
                  <a:pt x="480" y="45"/>
                </a:cubicBezTo>
                <a:cubicBezTo>
                  <a:pt x="461" y="76"/>
                  <a:pt x="484" y="93"/>
                  <a:pt x="452" y="45"/>
                </a:cubicBezTo>
                <a:cubicBezTo>
                  <a:pt x="439" y="48"/>
                  <a:pt x="425" y="50"/>
                  <a:pt x="413" y="55"/>
                </a:cubicBezTo>
                <a:cubicBezTo>
                  <a:pt x="402" y="60"/>
                  <a:pt x="395" y="76"/>
                  <a:pt x="384" y="74"/>
                </a:cubicBezTo>
                <a:cubicBezTo>
                  <a:pt x="373" y="72"/>
                  <a:pt x="374" y="52"/>
                  <a:pt x="365" y="45"/>
                </a:cubicBezTo>
                <a:cubicBezTo>
                  <a:pt x="357" y="39"/>
                  <a:pt x="346" y="38"/>
                  <a:pt x="336" y="35"/>
                </a:cubicBezTo>
                <a:cubicBezTo>
                  <a:pt x="281" y="92"/>
                  <a:pt x="211" y="85"/>
                  <a:pt x="135" y="93"/>
                </a:cubicBezTo>
                <a:cubicBezTo>
                  <a:pt x="72" y="109"/>
                  <a:pt x="103" y="91"/>
                  <a:pt x="48" y="74"/>
                </a:cubicBezTo>
                <a:cubicBezTo>
                  <a:pt x="39" y="77"/>
                  <a:pt x="26" y="75"/>
                  <a:pt x="20" y="83"/>
                </a:cubicBezTo>
                <a:cubicBezTo>
                  <a:pt x="8" y="100"/>
                  <a:pt x="0" y="141"/>
                  <a:pt x="0" y="141"/>
                </a:cubicBezTo>
                <a:cubicBezTo>
                  <a:pt x="53" y="159"/>
                  <a:pt x="25" y="167"/>
                  <a:pt x="48" y="208"/>
                </a:cubicBezTo>
                <a:cubicBezTo>
                  <a:pt x="59" y="228"/>
                  <a:pt x="87" y="266"/>
                  <a:pt x="87" y="266"/>
                </a:cubicBezTo>
                <a:cubicBezTo>
                  <a:pt x="57" y="312"/>
                  <a:pt x="60" y="322"/>
                  <a:pt x="106" y="352"/>
                </a:cubicBezTo>
                <a:cubicBezTo>
                  <a:pt x="131" y="390"/>
                  <a:pt x="148" y="390"/>
                  <a:pt x="192" y="400"/>
                </a:cubicBezTo>
                <a:cubicBezTo>
                  <a:pt x="224" y="431"/>
                  <a:pt x="235" y="413"/>
                  <a:pt x="250" y="458"/>
                </a:cubicBezTo>
                <a:cubicBezTo>
                  <a:pt x="260" y="455"/>
                  <a:pt x="269" y="444"/>
                  <a:pt x="279" y="448"/>
                </a:cubicBezTo>
                <a:cubicBezTo>
                  <a:pt x="290" y="452"/>
                  <a:pt x="290" y="469"/>
                  <a:pt x="298" y="477"/>
                </a:cubicBezTo>
                <a:cubicBezTo>
                  <a:pt x="316" y="495"/>
                  <a:pt x="334" y="498"/>
                  <a:pt x="356" y="506"/>
                </a:cubicBezTo>
                <a:cubicBezTo>
                  <a:pt x="338" y="559"/>
                  <a:pt x="341" y="517"/>
                  <a:pt x="375" y="544"/>
                </a:cubicBezTo>
                <a:cubicBezTo>
                  <a:pt x="384" y="551"/>
                  <a:pt x="388" y="563"/>
                  <a:pt x="394" y="573"/>
                </a:cubicBezTo>
                <a:cubicBezTo>
                  <a:pt x="389" y="591"/>
                  <a:pt x="360" y="652"/>
                  <a:pt x="384" y="669"/>
                </a:cubicBezTo>
                <a:cubicBezTo>
                  <a:pt x="401" y="681"/>
                  <a:pt x="442" y="688"/>
                  <a:pt x="442" y="688"/>
                </a:cubicBezTo>
                <a:cubicBezTo>
                  <a:pt x="397" y="703"/>
                  <a:pt x="409" y="713"/>
                  <a:pt x="394" y="755"/>
                </a:cubicBezTo>
                <a:cubicBezTo>
                  <a:pt x="403" y="758"/>
                  <a:pt x="449" y="771"/>
                  <a:pt x="452" y="784"/>
                </a:cubicBezTo>
                <a:cubicBezTo>
                  <a:pt x="454" y="793"/>
                  <a:pt x="438" y="796"/>
                  <a:pt x="432" y="803"/>
                </a:cubicBezTo>
                <a:cubicBezTo>
                  <a:pt x="425" y="812"/>
                  <a:pt x="419" y="822"/>
                  <a:pt x="413" y="832"/>
                </a:cubicBezTo>
                <a:cubicBezTo>
                  <a:pt x="424" y="863"/>
                  <a:pt x="441" y="888"/>
                  <a:pt x="452" y="919"/>
                </a:cubicBezTo>
                <a:cubicBezTo>
                  <a:pt x="459" y="961"/>
                  <a:pt x="468" y="994"/>
                  <a:pt x="480" y="1034"/>
                </a:cubicBezTo>
                <a:cubicBezTo>
                  <a:pt x="545" y="1012"/>
                  <a:pt x="538" y="1051"/>
                  <a:pt x="586" y="1082"/>
                </a:cubicBezTo>
                <a:cubicBezTo>
                  <a:pt x="620" y="1060"/>
                  <a:pt x="624" y="1046"/>
                  <a:pt x="624" y="1005"/>
                </a:cubicBezTo>
              </a:path>
            </a:pathLst>
          </a:custGeom>
          <a:gradFill rotWithShape="1">
            <a:gsLst>
              <a:gs pos="0">
                <a:srgbClr val="ECFED2"/>
              </a:gs>
              <a:gs pos="100000">
                <a:srgbClr val="BE7022"/>
              </a:gs>
            </a:gsLst>
            <a:lin ang="5400000" scaled="1"/>
          </a:gradFill>
          <a:ln w="9525">
            <a:solidFill>
              <a:schemeClr val="tx1"/>
            </a:solidFill>
            <a:round/>
            <a:headEnd/>
            <a:tailEnd/>
          </a:ln>
        </p:spPr>
        <p:txBody>
          <a:bodyPr/>
          <a:lstStyle/>
          <a:p>
            <a:endParaRPr lang="en-US"/>
          </a:p>
        </p:txBody>
      </p:sp>
      <p:sp>
        <p:nvSpPr>
          <p:cNvPr id="57381" name="Text Box 36"/>
          <p:cNvSpPr txBox="1">
            <a:spLocks noChangeArrowheads="1"/>
          </p:cNvSpPr>
          <p:nvPr/>
        </p:nvSpPr>
        <p:spPr bwMode="auto">
          <a:xfrm>
            <a:off x="1752600" y="5791200"/>
            <a:ext cx="1712913" cy="396875"/>
          </a:xfrm>
          <a:prstGeom prst="rect">
            <a:avLst/>
          </a:prstGeom>
          <a:noFill/>
          <a:ln>
            <a:noFill/>
          </a:ln>
          <a:effectLst>
            <a:outerShdw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latin typeface="Arial Narrow" pitchFamily="34" charset="0"/>
              </a:rPr>
              <a:t>Earth’s Surface</a:t>
            </a:r>
          </a:p>
        </p:txBody>
      </p:sp>
      <p:sp>
        <p:nvSpPr>
          <p:cNvPr id="57382" name="Line 38"/>
          <p:cNvSpPr>
            <a:spLocks noChangeShapeType="1"/>
          </p:cNvSpPr>
          <p:nvPr/>
        </p:nvSpPr>
        <p:spPr bwMode="auto">
          <a:xfrm flipH="1">
            <a:off x="42672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3" name="Rectangle 40"/>
          <p:cNvSpPr>
            <a:spLocks noChangeArrowheads="1"/>
          </p:cNvSpPr>
          <p:nvPr/>
        </p:nvSpPr>
        <p:spPr bwMode="auto">
          <a:xfrm>
            <a:off x="5029200" y="2000250"/>
            <a:ext cx="3733800" cy="35496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a:solidFill>
                  <a:schemeClr val="bg1"/>
                </a:solidFill>
                <a:latin typeface="Arial Narrow" pitchFamily="34" charset="0"/>
              </a:rPr>
              <a:t>The lowest layer of the troposphere where surface heating mixes and vertically transports air molecules, water vapor and pollutants, such as smoke, </a:t>
            </a:r>
          </a:p>
          <a:p>
            <a:pPr algn="ctr" eaLnBrk="1" hangingPunct="1">
              <a:lnSpc>
                <a:spcPct val="90000"/>
              </a:lnSpc>
              <a:spcBef>
                <a:spcPct val="0"/>
              </a:spcBef>
              <a:buFontTx/>
              <a:buNone/>
            </a:pPr>
            <a:r>
              <a:rPr lang="en-US" altLang="en-US" sz="2800">
                <a:solidFill>
                  <a:schemeClr val="bg1"/>
                </a:solidFill>
                <a:latin typeface="Arial Narrow" pitchFamily="34" charset="0"/>
              </a:rPr>
              <a:t>potentially to thousands </a:t>
            </a:r>
          </a:p>
          <a:p>
            <a:pPr algn="ctr" eaLnBrk="1" hangingPunct="1">
              <a:lnSpc>
                <a:spcPct val="90000"/>
              </a:lnSpc>
              <a:spcBef>
                <a:spcPct val="0"/>
              </a:spcBef>
              <a:buFontTx/>
              <a:buNone/>
            </a:pPr>
            <a:r>
              <a:rPr lang="en-US" altLang="en-US" sz="2800">
                <a:solidFill>
                  <a:schemeClr val="bg1"/>
                </a:solidFill>
                <a:latin typeface="Arial Narrow" pitchFamily="34" charset="0"/>
              </a:rPr>
              <a:t>of feet above the ground.</a:t>
            </a:r>
            <a:r>
              <a:rPr lang="en-US" altLang="en-US" sz="2800" b="1">
                <a:solidFill>
                  <a:schemeClr val="bg1"/>
                </a:solidFill>
                <a:latin typeface="Arial Narrow" pitchFamily="34" charset="0"/>
              </a:rPr>
              <a:t> </a:t>
            </a:r>
          </a:p>
        </p:txBody>
      </p:sp>
      <p:sp>
        <p:nvSpPr>
          <p:cNvPr id="57384" name="Line 42"/>
          <p:cNvSpPr>
            <a:spLocks noChangeShapeType="1"/>
          </p:cNvSpPr>
          <p:nvPr/>
        </p:nvSpPr>
        <p:spPr bwMode="auto">
          <a:xfrm flipV="1">
            <a:off x="4191000" y="3657600"/>
            <a:ext cx="304800" cy="0"/>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5" name="Line 43"/>
          <p:cNvSpPr>
            <a:spLocks noChangeShapeType="1"/>
          </p:cNvSpPr>
          <p:nvPr/>
        </p:nvSpPr>
        <p:spPr bwMode="auto">
          <a:xfrm flipH="1">
            <a:off x="44196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6" name="Line 44"/>
          <p:cNvSpPr>
            <a:spLocks noChangeShapeType="1"/>
          </p:cNvSpPr>
          <p:nvPr/>
        </p:nvSpPr>
        <p:spPr bwMode="auto">
          <a:xfrm flipH="1">
            <a:off x="4495800" y="5562600"/>
            <a:ext cx="7620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87" name="Freeform 50"/>
          <p:cNvSpPr>
            <a:spLocks/>
          </p:cNvSpPr>
          <p:nvPr/>
        </p:nvSpPr>
        <p:spPr bwMode="auto">
          <a:xfrm>
            <a:off x="1219200" y="5638800"/>
            <a:ext cx="117475" cy="228600"/>
          </a:xfrm>
          <a:custGeom>
            <a:avLst/>
            <a:gdLst>
              <a:gd name="T0" fmla="*/ 25400 w 74"/>
              <a:gd name="T1" fmla="*/ 207065 h 138"/>
              <a:gd name="T2" fmla="*/ 0 w 74"/>
              <a:gd name="T3" fmla="*/ 127552 h 138"/>
              <a:gd name="T4" fmla="*/ 6350 w 74"/>
              <a:gd name="T5" fmla="*/ 106017 h 138"/>
              <a:gd name="T6" fmla="*/ 15875 w 74"/>
              <a:gd name="T7" fmla="*/ 117613 h 138"/>
              <a:gd name="T8" fmla="*/ 41275 w 74"/>
              <a:gd name="T9" fmla="*/ 139148 h 138"/>
              <a:gd name="T10" fmla="*/ 66675 w 74"/>
              <a:gd name="T11" fmla="*/ 79513 h 138"/>
              <a:gd name="T12" fmla="*/ 71438 w 74"/>
              <a:gd name="T13" fmla="*/ 127552 h 138"/>
              <a:gd name="T14" fmla="*/ 87313 w 74"/>
              <a:gd name="T15" fmla="*/ 159026 h 138"/>
              <a:gd name="T16" fmla="*/ 96838 w 74"/>
              <a:gd name="T17" fmla="*/ 144117 h 138"/>
              <a:gd name="T18" fmla="*/ 117475 w 74"/>
              <a:gd name="T19" fmla="*/ 127552 h 138"/>
              <a:gd name="T20" fmla="*/ 87313 w 74"/>
              <a:gd name="T21" fmla="*/ 228600 h 138"/>
              <a:gd name="T22" fmla="*/ 36513 w 74"/>
              <a:gd name="T23" fmla="*/ 223630 h 138"/>
              <a:gd name="T24" fmla="*/ 25400 w 74"/>
              <a:gd name="T25" fmla="*/ 207065 h 1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138"/>
              <a:gd name="T41" fmla="*/ 74 w 74"/>
              <a:gd name="T42" fmla="*/ 138 h 1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138">
                <a:moveTo>
                  <a:pt x="16" y="125"/>
                </a:moveTo>
                <a:cubicBezTo>
                  <a:pt x="11" y="109"/>
                  <a:pt x="6" y="93"/>
                  <a:pt x="0" y="77"/>
                </a:cubicBezTo>
                <a:cubicBezTo>
                  <a:pt x="1" y="73"/>
                  <a:pt x="0" y="66"/>
                  <a:pt x="4" y="64"/>
                </a:cubicBezTo>
                <a:cubicBezTo>
                  <a:pt x="7" y="62"/>
                  <a:pt x="8" y="69"/>
                  <a:pt x="10" y="71"/>
                </a:cubicBezTo>
                <a:cubicBezTo>
                  <a:pt x="30" y="87"/>
                  <a:pt x="11" y="67"/>
                  <a:pt x="26" y="84"/>
                </a:cubicBezTo>
                <a:cubicBezTo>
                  <a:pt x="30" y="69"/>
                  <a:pt x="32" y="60"/>
                  <a:pt x="42" y="48"/>
                </a:cubicBezTo>
                <a:cubicBezTo>
                  <a:pt x="50" y="24"/>
                  <a:pt x="52" y="0"/>
                  <a:pt x="45" y="77"/>
                </a:cubicBezTo>
                <a:cubicBezTo>
                  <a:pt x="43" y="96"/>
                  <a:pt x="34" y="122"/>
                  <a:pt x="55" y="96"/>
                </a:cubicBezTo>
                <a:cubicBezTo>
                  <a:pt x="57" y="93"/>
                  <a:pt x="59" y="90"/>
                  <a:pt x="61" y="87"/>
                </a:cubicBezTo>
                <a:cubicBezTo>
                  <a:pt x="64" y="75"/>
                  <a:pt x="63" y="61"/>
                  <a:pt x="74" y="77"/>
                </a:cubicBezTo>
                <a:cubicBezTo>
                  <a:pt x="72" y="96"/>
                  <a:pt x="72" y="127"/>
                  <a:pt x="55" y="138"/>
                </a:cubicBezTo>
                <a:cubicBezTo>
                  <a:pt x="44" y="137"/>
                  <a:pt x="33" y="138"/>
                  <a:pt x="23" y="135"/>
                </a:cubicBezTo>
                <a:cubicBezTo>
                  <a:pt x="18" y="134"/>
                  <a:pt x="8" y="109"/>
                  <a:pt x="16" y="125"/>
                </a:cubicBezTo>
                <a:close/>
              </a:path>
            </a:pathLst>
          </a:custGeom>
          <a:gradFill rotWithShape="1">
            <a:gsLst>
              <a:gs pos="0">
                <a:srgbClr val="CC0000"/>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388" name="Text Box 52"/>
          <p:cNvSpPr txBox="1">
            <a:spLocks noChangeArrowheads="1"/>
          </p:cNvSpPr>
          <p:nvPr/>
        </p:nvSpPr>
        <p:spPr bwMode="auto">
          <a:xfrm>
            <a:off x="0" y="6324600"/>
            <a:ext cx="822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3600" b="1">
              <a:solidFill>
                <a:schemeClr val="bg1"/>
              </a:solidFill>
              <a:latin typeface="Arial Narrow" pitchFamily="34" charset="0"/>
            </a:endParaRPr>
          </a:p>
        </p:txBody>
      </p:sp>
      <p:sp>
        <p:nvSpPr>
          <p:cNvPr id="57389" name="Text Box 53"/>
          <p:cNvSpPr txBox="1">
            <a:spLocks noChangeArrowheads="1"/>
          </p:cNvSpPr>
          <p:nvPr/>
        </p:nvSpPr>
        <p:spPr bwMode="auto">
          <a:xfrm>
            <a:off x="457200" y="914400"/>
            <a:ext cx="3962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chemeClr val="bg1"/>
                </a:solidFill>
                <a:latin typeface="Arial Narrow" pitchFamily="34" charset="0"/>
              </a:rPr>
              <a:t>Over United States varies </a:t>
            </a:r>
          </a:p>
          <a:p>
            <a:pPr algn="ctr" eaLnBrk="1" hangingPunct="1">
              <a:spcBef>
                <a:spcPct val="0"/>
              </a:spcBef>
              <a:buFontTx/>
              <a:buNone/>
            </a:pPr>
            <a:r>
              <a:rPr lang="en-US" altLang="en-US" sz="2400" b="1">
                <a:solidFill>
                  <a:schemeClr val="bg1"/>
                </a:solidFill>
                <a:latin typeface="Arial Narrow" pitchFamily="34" charset="0"/>
              </a:rPr>
              <a:t>from about</a:t>
            </a:r>
          </a:p>
          <a:p>
            <a:pPr algn="ctr" eaLnBrk="1" hangingPunct="1">
              <a:spcBef>
                <a:spcPct val="0"/>
              </a:spcBef>
              <a:buFontTx/>
              <a:buNone/>
            </a:pPr>
            <a:r>
              <a:rPr lang="en-US" altLang="en-US" sz="2400" b="1">
                <a:solidFill>
                  <a:schemeClr val="bg1"/>
                </a:solidFill>
                <a:latin typeface="Arial Narrow" pitchFamily="34" charset="0"/>
              </a:rPr>
              <a:t>1/2 to 3 1/2 miles thick</a:t>
            </a:r>
          </a:p>
        </p:txBody>
      </p:sp>
      <p:sp>
        <p:nvSpPr>
          <p:cNvPr id="57390"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9DF0DD05-1BF7-4F94-A915-9FFB78DD0C0C}" type="slidenum">
              <a:rPr lang="en-US" altLang="en-US" sz="1000">
                <a:solidFill>
                  <a:srgbClr val="DDDDDD"/>
                </a:solidFill>
              </a:rPr>
              <a:pPr algn="r" eaLnBrk="1" hangingPunct="1">
                <a:spcBef>
                  <a:spcPct val="0"/>
                </a:spcBef>
                <a:buFontTx/>
                <a:buNone/>
              </a:pPr>
              <a:t>55</a:t>
            </a:fld>
            <a:r>
              <a:rPr lang="en-US" altLang="en-US" sz="1000">
                <a:solidFill>
                  <a:srgbClr val="DDDDDD"/>
                </a:solidFill>
              </a:rPr>
              <a:t>-S290-EP</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9"/>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18" name="Slide Number Placeholder 5"/>
          <p:cNvSpPr>
            <a:spLocks noGrp="1"/>
          </p:cNvSpPr>
          <p:nvPr>
            <p:ph type="sldNum" sz="quarter" idx="4294967295"/>
          </p:nvPr>
        </p:nvSpPr>
        <p:spPr bwMode="auto">
          <a:xfrm>
            <a:off x="7010400" y="6610350"/>
            <a:ext cx="2133600" cy="476250"/>
          </a:xfrm>
          <a:prstGeom prst="rect">
            <a:avLst/>
          </a:prstGeom>
          <a:ln>
            <a:miter lim="800000"/>
            <a:headEnd/>
            <a:tailEnd/>
          </a:ln>
        </p:spPr>
        <p:txBody>
          <a:bodyPr/>
          <a:lstStyle/>
          <a:p>
            <a:pPr algn="r">
              <a:defRPr/>
            </a:pPr>
            <a:r>
              <a:rPr lang="en-US" sz="1400" b="1">
                <a:solidFill>
                  <a:schemeClr val="bg1"/>
                </a:solidFill>
                <a:latin typeface="+mn-lt"/>
              </a:rPr>
              <a:t>06-</a:t>
            </a:r>
            <a:fld id="{5A9EE0FF-D03B-4388-A390-45E7CAE5AF5E}" type="slidenum">
              <a:rPr lang="en-US" sz="1400" b="1">
                <a:solidFill>
                  <a:schemeClr val="bg1"/>
                </a:solidFill>
                <a:latin typeface="+mn-lt"/>
              </a:rPr>
              <a:pPr algn="r">
                <a:defRPr/>
              </a:pPr>
              <a:t>56</a:t>
            </a:fld>
            <a:r>
              <a:rPr lang="en-US" sz="1400" b="1">
                <a:solidFill>
                  <a:schemeClr val="bg1"/>
                </a:solidFill>
                <a:latin typeface="+mn-lt"/>
              </a:rPr>
              <a:t>-S290-EP</a:t>
            </a:r>
          </a:p>
        </p:txBody>
      </p:sp>
      <p:sp>
        <p:nvSpPr>
          <p:cNvPr id="58372" name="Rectangle 2"/>
          <p:cNvSpPr>
            <a:spLocks noChangeArrowheads="1"/>
          </p:cNvSpPr>
          <p:nvPr/>
        </p:nvSpPr>
        <p:spPr bwMode="auto">
          <a:xfrm>
            <a:off x="0" y="5943600"/>
            <a:ext cx="9144000" cy="914400"/>
          </a:xfrm>
          <a:prstGeom prst="rect">
            <a:avLst/>
          </a:prstGeom>
          <a:gradFill rotWithShape="1">
            <a:gsLst>
              <a:gs pos="0">
                <a:srgbClr val="6BB2B9"/>
              </a:gs>
              <a:gs pos="100000">
                <a:srgbClr val="465574"/>
              </a:gs>
            </a:gsLst>
            <a:lin ang="5400000" scaled="1"/>
          </a:gradFill>
          <a:ln w="317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87075" name="Text Box 3"/>
          <p:cNvSpPr txBox="1">
            <a:spLocks noChangeArrowheads="1"/>
          </p:cNvSpPr>
          <p:nvPr/>
        </p:nvSpPr>
        <p:spPr bwMode="auto">
          <a:xfrm>
            <a:off x="3775075" y="2819400"/>
            <a:ext cx="1863725" cy="1187450"/>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chemeClr val="bg1"/>
                </a:solidFill>
                <a:latin typeface="Arial Narrow" pitchFamily="34" charset="0"/>
              </a:rPr>
              <a:t>Deepest over </a:t>
            </a:r>
          </a:p>
          <a:p>
            <a:pPr algn="ctr" eaLnBrk="1" hangingPunct="1">
              <a:spcBef>
                <a:spcPct val="0"/>
              </a:spcBef>
              <a:buFontTx/>
              <a:buNone/>
            </a:pPr>
            <a:r>
              <a:rPr lang="en-US" altLang="en-US" sz="2400" b="1">
                <a:solidFill>
                  <a:schemeClr val="bg1"/>
                </a:solidFill>
                <a:latin typeface="Arial Narrow" pitchFamily="34" charset="0"/>
              </a:rPr>
              <a:t>the Interior of </a:t>
            </a:r>
          </a:p>
          <a:p>
            <a:pPr algn="ctr" eaLnBrk="1" hangingPunct="1">
              <a:spcBef>
                <a:spcPct val="0"/>
              </a:spcBef>
              <a:buFontTx/>
              <a:buNone/>
            </a:pPr>
            <a:r>
              <a:rPr lang="en-US" altLang="en-US" sz="2400" b="1">
                <a:solidFill>
                  <a:schemeClr val="bg1"/>
                </a:solidFill>
                <a:latin typeface="Arial Narrow" pitchFamily="34" charset="0"/>
              </a:rPr>
              <a:t>Continents</a:t>
            </a:r>
          </a:p>
        </p:txBody>
      </p:sp>
      <p:sp>
        <p:nvSpPr>
          <p:cNvPr id="387076" name="Line 4"/>
          <p:cNvSpPr>
            <a:spLocks noChangeShapeType="1"/>
          </p:cNvSpPr>
          <p:nvPr/>
        </p:nvSpPr>
        <p:spPr bwMode="auto">
          <a:xfrm flipH="1">
            <a:off x="2819400" y="3886200"/>
            <a:ext cx="838200" cy="1295400"/>
          </a:xfrm>
          <a:prstGeom prst="line">
            <a:avLst/>
          </a:prstGeom>
          <a:noFill/>
          <a:ln w="88900">
            <a:solidFill>
              <a:srgbClr val="EA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77" name="Line 5"/>
          <p:cNvSpPr>
            <a:spLocks noChangeShapeType="1"/>
          </p:cNvSpPr>
          <p:nvPr/>
        </p:nvSpPr>
        <p:spPr bwMode="auto">
          <a:xfrm flipH="1">
            <a:off x="4343400" y="4114800"/>
            <a:ext cx="76200" cy="762000"/>
          </a:xfrm>
          <a:prstGeom prst="line">
            <a:avLst/>
          </a:prstGeom>
          <a:noFill/>
          <a:ln w="88900">
            <a:solidFill>
              <a:srgbClr val="EA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78" name="Line 6"/>
          <p:cNvSpPr>
            <a:spLocks noChangeShapeType="1"/>
          </p:cNvSpPr>
          <p:nvPr/>
        </p:nvSpPr>
        <p:spPr bwMode="auto">
          <a:xfrm>
            <a:off x="5029200" y="4038600"/>
            <a:ext cx="381000" cy="1295400"/>
          </a:xfrm>
          <a:prstGeom prst="line">
            <a:avLst/>
          </a:prstGeom>
          <a:noFill/>
          <a:ln w="88900">
            <a:solidFill>
              <a:srgbClr val="EA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79" name="Line 7"/>
          <p:cNvSpPr>
            <a:spLocks noChangeShapeType="1"/>
          </p:cNvSpPr>
          <p:nvPr/>
        </p:nvSpPr>
        <p:spPr bwMode="auto">
          <a:xfrm>
            <a:off x="5486400" y="4038600"/>
            <a:ext cx="1066800" cy="1371600"/>
          </a:xfrm>
          <a:prstGeom prst="line">
            <a:avLst/>
          </a:prstGeom>
          <a:noFill/>
          <a:ln w="88900">
            <a:solidFill>
              <a:srgbClr val="EA000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80" name="Text Box 8"/>
          <p:cNvSpPr txBox="1">
            <a:spLocks noChangeArrowheads="1"/>
          </p:cNvSpPr>
          <p:nvPr/>
        </p:nvSpPr>
        <p:spPr bwMode="auto">
          <a:xfrm>
            <a:off x="0" y="3124200"/>
            <a:ext cx="2286000" cy="118745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chemeClr val="bg1"/>
                </a:solidFill>
                <a:latin typeface="Arial Narrow" pitchFamily="34" charset="0"/>
              </a:rPr>
              <a:t>Shallowest over Oceans and </a:t>
            </a:r>
          </a:p>
          <a:p>
            <a:pPr algn="ctr" eaLnBrk="1" hangingPunct="1">
              <a:spcBef>
                <a:spcPct val="0"/>
              </a:spcBef>
              <a:buFontTx/>
              <a:buNone/>
            </a:pPr>
            <a:r>
              <a:rPr lang="en-US" altLang="en-US" sz="2400" b="1">
                <a:solidFill>
                  <a:schemeClr val="bg1"/>
                </a:solidFill>
                <a:latin typeface="Arial Narrow" pitchFamily="34" charset="0"/>
              </a:rPr>
              <a:t>Coastal Regions</a:t>
            </a:r>
          </a:p>
        </p:txBody>
      </p:sp>
      <p:sp>
        <p:nvSpPr>
          <p:cNvPr id="387081" name="Line 9"/>
          <p:cNvSpPr>
            <a:spLocks noChangeShapeType="1"/>
          </p:cNvSpPr>
          <p:nvPr/>
        </p:nvSpPr>
        <p:spPr bwMode="auto">
          <a:xfrm flipH="1">
            <a:off x="304800" y="4267200"/>
            <a:ext cx="533400" cy="1447800"/>
          </a:xfrm>
          <a:prstGeom prst="line">
            <a:avLst/>
          </a:prstGeom>
          <a:noFill/>
          <a:ln w="88900">
            <a:solidFill>
              <a:srgbClr val="0000B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82" name="Line 10"/>
          <p:cNvSpPr>
            <a:spLocks noChangeShapeType="1"/>
          </p:cNvSpPr>
          <p:nvPr/>
        </p:nvSpPr>
        <p:spPr bwMode="auto">
          <a:xfrm flipH="1">
            <a:off x="1371600" y="4343400"/>
            <a:ext cx="76200" cy="762000"/>
          </a:xfrm>
          <a:prstGeom prst="line">
            <a:avLst/>
          </a:prstGeom>
          <a:noFill/>
          <a:ln w="88900">
            <a:solidFill>
              <a:srgbClr val="0000B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83" name="Text Box 11"/>
          <p:cNvSpPr txBox="1">
            <a:spLocks noChangeArrowheads="1"/>
          </p:cNvSpPr>
          <p:nvPr/>
        </p:nvSpPr>
        <p:spPr bwMode="auto">
          <a:xfrm>
            <a:off x="6553200" y="3124200"/>
            <a:ext cx="2590800" cy="1187450"/>
          </a:xfrm>
          <a:prstGeom prst="rect">
            <a:avLst/>
          </a:prstGeom>
          <a:noFill/>
          <a:ln>
            <a:noFill/>
          </a:ln>
          <a:effectLst>
            <a:outerShdw dist="127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chemeClr val="bg1"/>
                </a:solidFill>
                <a:latin typeface="Arial Narrow" pitchFamily="34" charset="0"/>
              </a:rPr>
              <a:t>Shallowest  over</a:t>
            </a:r>
          </a:p>
          <a:p>
            <a:pPr algn="ctr" eaLnBrk="1" hangingPunct="1">
              <a:spcBef>
                <a:spcPct val="0"/>
              </a:spcBef>
              <a:buFontTx/>
              <a:buNone/>
            </a:pPr>
            <a:r>
              <a:rPr lang="en-US" altLang="en-US" sz="2400" b="1">
                <a:solidFill>
                  <a:schemeClr val="bg1"/>
                </a:solidFill>
                <a:latin typeface="Arial Narrow" pitchFamily="34" charset="0"/>
              </a:rPr>
              <a:t>Oceans and </a:t>
            </a:r>
          </a:p>
          <a:p>
            <a:pPr algn="ctr" eaLnBrk="1" hangingPunct="1">
              <a:spcBef>
                <a:spcPct val="0"/>
              </a:spcBef>
              <a:buFontTx/>
              <a:buNone/>
            </a:pPr>
            <a:r>
              <a:rPr lang="en-US" altLang="en-US" sz="2400" b="1">
                <a:solidFill>
                  <a:schemeClr val="bg1"/>
                </a:solidFill>
                <a:latin typeface="Arial Narrow" pitchFamily="34" charset="0"/>
              </a:rPr>
              <a:t>Coastal Regions</a:t>
            </a:r>
          </a:p>
        </p:txBody>
      </p:sp>
      <p:sp>
        <p:nvSpPr>
          <p:cNvPr id="387084" name="Line 12"/>
          <p:cNvSpPr>
            <a:spLocks noChangeShapeType="1"/>
          </p:cNvSpPr>
          <p:nvPr/>
        </p:nvSpPr>
        <p:spPr bwMode="auto">
          <a:xfrm flipH="1">
            <a:off x="7620000" y="4343400"/>
            <a:ext cx="76200" cy="914400"/>
          </a:xfrm>
          <a:prstGeom prst="line">
            <a:avLst/>
          </a:prstGeom>
          <a:noFill/>
          <a:ln w="88900">
            <a:solidFill>
              <a:srgbClr val="0000B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85" name="Line 13"/>
          <p:cNvSpPr>
            <a:spLocks noChangeShapeType="1"/>
          </p:cNvSpPr>
          <p:nvPr/>
        </p:nvSpPr>
        <p:spPr bwMode="auto">
          <a:xfrm>
            <a:off x="8153400" y="4343400"/>
            <a:ext cx="685800" cy="1371600"/>
          </a:xfrm>
          <a:prstGeom prst="line">
            <a:avLst/>
          </a:prstGeom>
          <a:noFill/>
          <a:ln w="88900">
            <a:solidFill>
              <a:srgbClr val="0000B0"/>
            </a:solidFill>
            <a:round/>
            <a:headEnd/>
            <a:tailEnd type="triangle" w="med" len="me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87086" name="Text Box 14"/>
          <p:cNvSpPr txBox="1">
            <a:spLocks noChangeArrowheads="1"/>
          </p:cNvSpPr>
          <p:nvPr/>
        </p:nvSpPr>
        <p:spPr bwMode="auto">
          <a:xfrm>
            <a:off x="409575" y="762000"/>
            <a:ext cx="8299450" cy="1187450"/>
          </a:xfrm>
          <a:prstGeom prst="rect">
            <a:avLst/>
          </a:prstGeom>
          <a:gradFill rotWithShape="1">
            <a:gsLst>
              <a:gs pos="0">
                <a:srgbClr val="000000"/>
              </a:gs>
              <a:gs pos="100000">
                <a:srgbClr val="000052"/>
              </a:gs>
            </a:gsLst>
            <a:lin ang="5400000" scaled="1"/>
          </a:gradFill>
          <a:ln w="9525">
            <a:noFill/>
            <a:miter lim="800000"/>
            <a:headEnd/>
            <a:tailEnd/>
          </a:ln>
          <a:effectLst>
            <a:outerShdw dist="71842" dir="2700000" algn="ctr" rotWithShape="0">
              <a:schemeClr val="tx1"/>
            </a:outerShdw>
          </a:effectLst>
        </p:spPr>
        <p:txBody>
          <a:bodyPr>
            <a:spAutoFit/>
          </a:bodyPr>
          <a:lstStyle>
            <a:lvl1pPr eaLnBrk="0" hangingPunct="0">
              <a:defRPr sz="3600" b="1">
                <a:solidFill>
                  <a:schemeClr val="bg1"/>
                </a:solidFill>
                <a:latin typeface="Arial Narrow" pitchFamily="34" charset="0"/>
              </a:defRPr>
            </a:lvl1pPr>
            <a:lvl2pPr marL="742950" indent="-285750" eaLnBrk="0" hangingPunct="0">
              <a:defRPr sz="3600" b="1">
                <a:solidFill>
                  <a:schemeClr val="bg1"/>
                </a:solidFill>
                <a:latin typeface="Arial Narrow" pitchFamily="34" charset="0"/>
              </a:defRPr>
            </a:lvl2pPr>
            <a:lvl3pPr marL="1143000" indent="-228600" eaLnBrk="0" hangingPunct="0">
              <a:defRPr sz="3600" b="1">
                <a:solidFill>
                  <a:schemeClr val="bg1"/>
                </a:solidFill>
                <a:latin typeface="Arial Narrow" pitchFamily="34" charset="0"/>
              </a:defRPr>
            </a:lvl3pPr>
            <a:lvl4pPr marL="1600200" indent="-228600" eaLnBrk="0" hangingPunct="0">
              <a:defRPr sz="3600" b="1">
                <a:solidFill>
                  <a:schemeClr val="bg1"/>
                </a:solidFill>
                <a:latin typeface="Arial Narrow" pitchFamily="34" charset="0"/>
              </a:defRPr>
            </a:lvl4pPr>
            <a:lvl5pPr marL="2057400" indent="-228600" eaLnBrk="0" hangingPunct="0">
              <a:defRPr sz="3600" b="1">
                <a:solidFill>
                  <a:schemeClr val="bg1"/>
                </a:solidFill>
                <a:latin typeface="Arial Narrow" pitchFamily="34" charset="0"/>
              </a:defRPr>
            </a:lvl5pPr>
            <a:lvl6pPr marL="2514600" indent="-228600" eaLnBrk="0" fontAlgn="base" hangingPunct="0">
              <a:spcBef>
                <a:spcPct val="0"/>
              </a:spcBef>
              <a:spcAft>
                <a:spcPct val="0"/>
              </a:spcAft>
              <a:defRPr sz="3600" b="1">
                <a:solidFill>
                  <a:schemeClr val="bg1"/>
                </a:solidFill>
                <a:latin typeface="Arial Narrow" pitchFamily="34" charset="0"/>
              </a:defRPr>
            </a:lvl6pPr>
            <a:lvl7pPr marL="2971800" indent="-228600" eaLnBrk="0" fontAlgn="base" hangingPunct="0">
              <a:spcBef>
                <a:spcPct val="0"/>
              </a:spcBef>
              <a:spcAft>
                <a:spcPct val="0"/>
              </a:spcAft>
              <a:defRPr sz="3600" b="1">
                <a:solidFill>
                  <a:schemeClr val="bg1"/>
                </a:solidFill>
                <a:latin typeface="Arial Narrow" pitchFamily="34" charset="0"/>
              </a:defRPr>
            </a:lvl7pPr>
            <a:lvl8pPr marL="3429000" indent="-228600" eaLnBrk="0" fontAlgn="base" hangingPunct="0">
              <a:spcBef>
                <a:spcPct val="0"/>
              </a:spcBef>
              <a:spcAft>
                <a:spcPct val="0"/>
              </a:spcAft>
              <a:defRPr sz="3600" b="1">
                <a:solidFill>
                  <a:schemeClr val="bg1"/>
                </a:solidFill>
                <a:latin typeface="Arial Narrow" pitchFamily="34" charset="0"/>
              </a:defRPr>
            </a:lvl8pPr>
            <a:lvl9pPr marL="3886200" indent="-228600" eaLnBrk="0" fontAlgn="base" hangingPunct="0">
              <a:spcBef>
                <a:spcPct val="0"/>
              </a:spcBef>
              <a:spcAft>
                <a:spcPct val="0"/>
              </a:spcAft>
              <a:defRPr sz="3600" b="1">
                <a:solidFill>
                  <a:schemeClr val="bg1"/>
                </a:solidFill>
                <a:latin typeface="Arial Narrow" pitchFamily="34" charset="0"/>
              </a:defRPr>
            </a:lvl9pPr>
          </a:lstStyle>
          <a:p>
            <a:pPr algn="ctr" eaLnBrk="1" hangingPunct="1">
              <a:lnSpc>
                <a:spcPct val="80000"/>
              </a:lnSpc>
              <a:defRPr/>
            </a:pPr>
            <a:r>
              <a:rPr lang="en-US" altLang="en-US" sz="3000" b="0" smtClean="0"/>
              <a:t> Generally deepest or highest </a:t>
            </a:r>
            <a:r>
              <a:rPr lang="en-US" altLang="en-US" sz="3000" b="0" smtClean="0">
                <a:effectLst>
                  <a:outerShdw blurRad="38100" dist="38100" dir="2700000" algn="tl">
                    <a:srgbClr val="808080"/>
                  </a:outerShdw>
                </a:effectLst>
              </a:rPr>
              <a:t>over the interior regions of continents and tropical regions, and is shallowest or lowest over the oceans, coasts and polar regions</a:t>
            </a:r>
            <a:r>
              <a:rPr lang="en-US" altLang="en-US" sz="3000" smtClean="0">
                <a:solidFill>
                  <a:srgbClr val="FFFF00"/>
                </a:solidFill>
              </a:rPr>
              <a:t> </a:t>
            </a:r>
          </a:p>
        </p:txBody>
      </p:sp>
      <p:sp>
        <p:nvSpPr>
          <p:cNvPr id="58385" name="Text Box 15"/>
          <p:cNvSpPr txBox="1">
            <a:spLocks noChangeArrowheads="1"/>
          </p:cNvSpPr>
          <p:nvPr/>
        </p:nvSpPr>
        <p:spPr bwMode="auto">
          <a:xfrm>
            <a:off x="409575" y="228600"/>
            <a:ext cx="8339138" cy="519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rgbClr val="FFFF00"/>
                </a:solidFill>
              </a:rPr>
              <a:t>   The Mixing Layer or Convective Mixing Layer </a:t>
            </a:r>
          </a:p>
        </p:txBody>
      </p:sp>
      <p:sp>
        <p:nvSpPr>
          <p:cNvPr id="58386" name="Freeform 16"/>
          <p:cNvSpPr>
            <a:spLocks/>
          </p:cNvSpPr>
          <p:nvPr/>
        </p:nvSpPr>
        <p:spPr bwMode="auto">
          <a:xfrm>
            <a:off x="165100" y="4860925"/>
            <a:ext cx="8521700" cy="2120900"/>
          </a:xfrm>
          <a:custGeom>
            <a:avLst/>
            <a:gdLst>
              <a:gd name="T0" fmla="*/ 7881938 w 5368"/>
              <a:gd name="T1" fmla="*/ 1981200 h 1336"/>
              <a:gd name="T2" fmla="*/ 6143625 w 5368"/>
              <a:gd name="T3" fmla="*/ 2012950 h 1336"/>
              <a:gd name="T4" fmla="*/ 5580063 w 5368"/>
              <a:gd name="T5" fmla="*/ 2027238 h 1336"/>
              <a:gd name="T6" fmla="*/ 3751263 w 5368"/>
              <a:gd name="T7" fmla="*/ 1997075 h 1336"/>
              <a:gd name="T8" fmla="*/ 1816100 w 5368"/>
              <a:gd name="T9" fmla="*/ 2057400 h 1336"/>
              <a:gd name="T10" fmla="*/ 1266825 w 5368"/>
              <a:gd name="T11" fmla="*/ 2027238 h 1336"/>
              <a:gd name="T12" fmla="*/ 1084263 w 5368"/>
              <a:gd name="T13" fmla="*/ 1966913 h 1336"/>
              <a:gd name="T14" fmla="*/ 947738 w 5368"/>
              <a:gd name="T15" fmla="*/ 2012950 h 1336"/>
              <a:gd name="T16" fmla="*/ 17463 w 5368"/>
              <a:gd name="T17" fmla="*/ 2012950 h 1336"/>
              <a:gd name="T18" fmla="*/ 338138 w 5368"/>
              <a:gd name="T19" fmla="*/ 1890713 h 1336"/>
              <a:gd name="T20" fmla="*/ 612775 w 5368"/>
              <a:gd name="T21" fmla="*/ 1752600 h 1336"/>
              <a:gd name="T22" fmla="*/ 795338 w 5368"/>
              <a:gd name="T23" fmla="*/ 1555750 h 1336"/>
              <a:gd name="T24" fmla="*/ 1054100 w 5368"/>
              <a:gd name="T25" fmla="*/ 1371600 h 1336"/>
              <a:gd name="T26" fmla="*/ 1389063 w 5368"/>
              <a:gd name="T27" fmla="*/ 1158875 h 1336"/>
              <a:gd name="T28" fmla="*/ 1724025 w 5368"/>
              <a:gd name="T29" fmla="*/ 946150 h 1336"/>
              <a:gd name="T30" fmla="*/ 1892300 w 5368"/>
              <a:gd name="T31" fmla="*/ 914400 h 1336"/>
              <a:gd name="T32" fmla="*/ 2090738 w 5368"/>
              <a:gd name="T33" fmla="*/ 930275 h 1336"/>
              <a:gd name="T34" fmla="*/ 2227263 w 5368"/>
              <a:gd name="T35" fmla="*/ 854075 h 1336"/>
              <a:gd name="T36" fmla="*/ 2517775 w 5368"/>
              <a:gd name="T37" fmla="*/ 655638 h 1336"/>
              <a:gd name="T38" fmla="*/ 2593975 w 5368"/>
              <a:gd name="T39" fmla="*/ 519113 h 1336"/>
              <a:gd name="T40" fmla="*/ 2760663 w 5368"/>
              <a:gd name="T41" fmla="*/ 488950 h 1336"/>
              <a:gd name="T42" fmla="*/ 2836863 w 5368"/>
              <a:gd name="T43" fmla="*/ 549275 h 1336"/>
              <a:gd name="T44" fmla="*/ 2974975 w 5368"/>
              <a:gd name="T45" fmla="*/ 579438 h 1336"/>
              <a:gd name="T46" fmla="*/ 3157538 w 5368"/>
              <a:gd name="T47" fmla="*/ 473075 h 1336"/>
              <a:gd name="T48" fmla="*/ 3248025 w 5368"/>
              <a:gd name="T49" fmla="*/ 396875 h 1336"/>
              <a:gd name="T50" fmla="*/ 3446463 w 5368"/>
              <a:gd name="T51" fmla="*/ 168275 h 1336"/>
              <a:gd name="T52" fmla="*/ 3552825 w 5368"/>
              <a:gd name="T53" fmla="*/ 0 h 1336"/>
              <a:gd name="T54" fmla="*/ 3813175 w 5368"/>
              <a:gd name="T55" fmla="*/ 274638 h 1336"/>
              <a:gd name="T56" fmla="*/ 4025900 w 5368"/>
              <a:gd name="T57" fmla="*/ 274638 h 1336"/>
              <a:gd name="T58" fmla="*/ 4132263 w 5368"/>
              <a:gd name="T59" fmla="*/ 396875 h 1336"/>
              <a:gd name="T60" fmla="*/ 4483100 w 5368"/>
              <a:gd name="T61" fmla="*/ 655638 h 1336"/>
              <a:gd name="T62" fmla="*/ 4711700 w 5368"/>
              <a:gd name="T63" fmla="*/ 762000 h 1336"/>
              <a:gd name="T64" fmla="*/ 5748338 w 5368"/>
              <a:gd name="T65" fmla="*/ 914400 h 1336"/>
              <a:gd name="T66" fmla="*/ 6464300 w 5368"/>
              <a:gd name="T67" fmla="*/ 869950 h 1336"/>
              <a:gd name="T68" fmla="*/ 6646863 w 5368"/>
              <a:gd name="T69" fmla="*/ 641350 h 1336"/>
              <a:gd name="T70" fmla="*/ 6708775 w 5368"/>
              <a:gd name="T71" fmla="*/ 717550 h 1336"/>
              <a:gd name="T72" fmla="*/ 6981825 w 5368"/>
              <a:gd name="T73" fmla="*/ 717550 h 1336"/>
              <a:gd name="T74" fmla="*/ 7134225 w 5368"/>
              <a:gd name="T75" fmla="*/ 717550 h 1336"/>
              <a:gd name="T76" fmla="*/ 7394575 w 5368"/>
              <a:gd name="T77" fmla="*/ 900113 h 1336"/>
              <a:gd name="T78" fmla="*/ 7729538 w 5368"/>
              <a:gd name="T79" fmla="*/ 1265238 h 1336"/>
              <a:gd name="T80" fmla="*/ 7972425 w 5368"/>
              <a:gd name="T81" fmla="*/ 1479550 h 1336"/>
              <a:gd name="T82" fmla="*/ 8110538 w 5368"/>
              <a:gd name="T83" fmla="*/ 1616075 h 1336"/>
              <a:gd name="T84" fmla="*/ 8262938 w 5368"/>
              <a:gd name="T85" fmla="*/ 1768475 h 1336"/>
              <a:gd name="T86" fmla="*/ 8521700 w 5368"/>
              <a:gd name="T87" fmla="*/ 1936750 h 1336"/>
              <a:gd name="T88" fmla="*/ 8399463 w 5368"/>
              <a:gd name="T89" fmla="*/ 2012950 h 13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68"/>
              <a:gd name="T136" fmla="*/ 0 h 1336"/>
              <a:gd name="T137" fmla="*/ 5368 w 5368"/>
              <a:gd name="T138" fmla="*/ 1336 h 13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68" h="1336">
                <a:moveTo>
                  <a:pt x="5243" y="1258"/>
                </a:moveTo>
                <a:cubicBezTo>
                  <a:pt x="5150" y="1226"/>
                  <a:pt x="5059" y="1245"/>
                  <a:pt x="4965" y="1248"/>
                </a:cubicBezTo>
                <a:cubicBezTo>
                  <a:pt x="4648" y="1257"/>
                  <a:pt x="4014" y="1268"/>
                  <a:pt x="4014" y="1268"/>
                </a:cubicBezTo>
                <a:cubicBezTo>
                  <a:pt x="3882" y="1289"/>
                  <a:pt x="4046" y="1268"/>
                  <a:pt x="3870" y="1268"/>
                </a:cubicBezTo>
                <a:cubicBezTo>
                  <a:pt x="3783" y="1268"/>
                  <a:pt x="3697" y="1281"/>
                  <a:pt x="3611" y="1287"/>
                </a:cubicBezTo>
                <a:cubicBezTo>
                  <a:pt x="3579" y="1284"/>
                  <a:pt x="3547" y="1282"/>
                  <a:pt x="3515" y="1277"/>
                </a:cubicBezTo>
                <a:cubicBezTo>
                  <a:pt x="3489" y="1273"/>
                  <a:pt x="3438" y="1258"/>
                  <a:pt x="3438" y="1258"/>
                </a:cubicBezTo>
                <a:cubicBezTo>
                  <a:pt x="3076" y="1269"/>
                  <a:pt x="2725" y="1267"/>
                  <a:pt x="2363" y="1258"/>
                </a:cubicBezTo>
                <a:cubicBezTo>
                  <a:pt x="2145" y="1267"/>
                  <a:pt x="1800" y="1326"/>
                  <a:pt x="1614" y="1268"/>
                </a:cubicBezTo>
                <a:cubicBezTo>
                  <a:pt x="1454" y="1274"/>
                  <a:pt x="1303" y="1287"/>
                  <a:pt x="1144" y="1296"/>
                </a:cubicBezTo>
                <a:cubicBezTo>
                  <a:pt x="1028" y="1336"/>
                  <a:pt x="1086" y="1320"/>
                  <a:pt x="827" y="1296"/>
                </a:cubicBezTo>
                <a:cubicBezTo>
                  <a:pt x="815" y="1295"/>
                  <a:pt x="809" y="1282"/>
                  <a:pt x="798" y="1277"/>
                </a:cubicBezTo>
                <a:cubicBezTo>
                  <a:pt x="780" y="1269"/>
                  <a:pt x="760" y="1264"/>
                  <a:pt x="741" y="1258"/>
                </a:cubicBezTo>
                <a:cubicBezTo>
                  <a:pt x="722" y="1251"/>
                  <a:pt x="683" y="1239"/>
                  <a:pt x="683" y="1239"/>
                </a:cubicBezTo>
                <a:cubicBezTo>
                  <a:pt x="673" y="1242"/>
                  <a:pt x="664" y="1245"/>
                  <a:pt x="654" y="1248"/>
                </a:cubicBezTo>
                <a:cubicBezTo>
                  <a:pt x="635" y="1254"/>
                  <a:pt x="597" y="1268"/>
                  <a:pt x="597" y="1268"/>
                </a:cubicBezTo>
                <a:cubicBezTo>
                  <a:pt x="420" y="1256"/>
                  <a:pt x="247" y="1270"/>
                  <a:pt x="69" y="1277"/>
                </a:cubicBezTo>
                <a:cubicBezTo>
                  <a:pt x="50" y="1274"/>
                  <a:pt x="0" y="1284"/>
                  <a:pt x="11" y="1268"/>
                </a:cubicBezTo>
                <a:cubicBezTo>
                  <a:pt x="13" y="1266"/>
                  <a:pt x="105" y="1244"/>
                  <a:pt x="126" y="1239"/>
                </a:cubicBezTo>
                <a:cubicBezTo>
                  <a:pt x="211" y="1219"/>
                  <a:pt x="70" y="1240"/>
                  <a:pt x="213" y="1191"/>
                </a:cubicBezTo>
                <a:cubicBezTo>
                  <a:pt x="264" y="1174"/>
                  <a:pt x="306" y="1140"/>
                  <a:pt x="357" y="1124"/>
                </a:cubicBezTo>
                <a:cubicBezTo>
                  <a:pt x="367" y="1117"/>
                  <a:pt x="375" y="1107"/>
                  <a:pt x="386" y="1104"/>
                </a:cubicBezTo>
                <a:cubicBezTo>
                  <a:pt x="414" y="1097"/>
                  <a:pt x="448" y="1111"/>
                  <a:pt x="472" y="1095"/>
                </a:cubicBezTo>
                <a:cubicBezTo>
                  <a:pt x="474" y="1093"/>
                  <a:pt x="487" y="1002"/>
                  <a:pt x="501" y="980"/>
                </a:cubicBezTo>
                <a:cubicBezTo>
                  <a:pt x="525" y="941"/>
                  <a:pt x="576" y="933"/>
                  <a:pt x="616" y="922"/>
                </a:cubicBezTo>
                <a:cubicBezTo>
                  <a:pt x="634" y="904"/>
                  <a:pt x="645" y="880"/>
                  <a:pt x="664" y="864"/>
                </a:cubicBezTo>
                <a:cubicBezTo>
                  <a:pt x="684" y="846"/>
                  <a:pt x="766" y="789"/>
                  <a:pt x="798" y="778"/>
                </a:cubicBezTo>
                <a:cubicBezTo>
                  <a:pt x="823" y="755"/>
                  <a:pt x="843" y="741"/>
                  <a:pt x="875" y="730"/>
                </a:cubicBezTo>
                <a:cubicBezTo>
                  <a:pt x="914" y="671"/>
                  <a:pt x="922" y="711"/>
                  <a:pt x="981" y="672"/>
                </a:cubicBezTo>
                <a:cubicBezTo>
                  <a:pt x="1020" y="646"/>
                  <a:pt x="1041" y="610"/>
                  <a:pt x="1086" y="596"/>
                </a:cubicBezTo>
                <a:cubicBezTo>
                  <a:pt x="1122" y="604"/>
                  <a:pt x="1134" y="613"/>
                  <a:pt x="1173" y="596"/>
                </a:cubicBezTo>
                <a:cubicBezTo>
                  <a:pt x="1181" y="592"/>
                  <a:pt x="1184" y="581"/>
                  <a:pt x="1192" y="576"/>
                </a:cubicBezTo>
                <a:cubicBezTo>
                  <a:pt x="1201" y="571"/>
                  <a:pt x="1211" y="570"/>
                  <a:pt x="1221" y="567"/>
                </a:cubicBezTo>
                <a:cubicBezTo>
                  <a:pt x="1273" y="601"/>
                  <a:pt x="1262" y="567"/>
                  <a:pt x="1317" y="586"/>
                </a:cubicBezTo>
                <a:cubicBezTo>
                  <a:pt x="1339" y="578"/>
                  <a:pt x="1365" y="580"/>
                  <a:pt x="1384" y="567"/>
                </a:cubicBezTo>
                <a:cubicBezTo>
                  <a:pt x="1394" y="561"/>
                  <a:pt x="1394" y="545"/>
                  <a:pt x="1403" y="538"/>
                </a:cubicBezTo>
                <a:cubicBezTo>
                  <a:pt x="1414" y="529"/>
                  <a:pt x="1475" y="520"/>
                  <a:pt x="1480" y="519"/>
                </a:cubicBezTo>
                <a:cubicBezTo>
                  <a:pt x="1509" y="434"/>
                  <a:pt x="1516" y="437"/>
                  <a:pt x="1586" y="413"/>
                </a:cubicBezTo>
                <a:cubicBezTo>
                  <a:pt x="1589" y="403"/>
                  <a:pt x="1590" y="393"/>
                  <a:pt x="1595" y="384"/>
                </a:cubicBezTo>
                <a:cubicBezTo>
                  <a:pt x="1606" y="364"/>
                  <a:pt x="1634" y="327"/>
                  <a:pt x="1634" y="327"/>
                </a:cubicBezTo>
                <a:cubicBezTo>
                  <a:pt x="1715" y="342"/>
                  <a:pt x="1664" y="337"/>
                  <a:pt x="1710" y="288"/>
                </a:cubicBezTo>
                <a:cubicBezTo>
                  <a:pt x="1720" y="295"/>
                  <a:pt x="1728" y="303"/>
                  <a:pt x="1739" y="308"/>
                </a:cubicBezTo>
                <a:cubicBezTo>
                  <a:pt x="1748" y="313"/>
                  <a:pt x="1760" y="311"/>
                  <a:pt x="1768" y="317"/>
                </a:cubicBezTo>
                <a:cubicBezTo>
                  <a:pt x="1777" y="324"/>
                  <a:pt x="1779" y="338"/>
                  <a:pt x="1787" y="346"/>
                </a:cubicBezTo>
                <a:cubicBezTo>
                  <a:pt x="1805" y="364"/>
                  <a:pt x="1823" y="367"/>
                  <a:pt x="1845" y="375"/>
                </a:cubicBezTo>
                <a:cubicBezTo>
                  <a:pt x="1855" y="372"/>
                  <a:pt x="1867" y="372"/>
                  <a:pt x="1874" y="365"/>
                </a:cubicBezTo>
                <a:cubicBezTo>
                  <a:pt x="1902" y="336"/>
                  <a:pt x="1856" y="317"/>
                  <a:pt x="1912" y="356"/>
                </a:cubicBezTo>
                <a:cubicBezTo>
                  <a:pt x="1944" y="334"/>
                  <a:pt x="1953" y="310"/>
                  <a:pt x="1989" y="298"/>
                </a:cubicBezTo>
                <a:cubicBezTo>
                  <a:pt x="1999" y="301"/>
                  <a:pt x="2008" y="312"/>
                  <a:pt x="2018" y="308"/>
                </a:cubicBezTo>
                <a:cubicBezTo>
                  <a:pt x="2035" y="301"/>
                  <a:pt x="2040" y="263"/>
                  <a:pt x="2046" y="250"/>
                </a:cubicBezTo>
                <a:cubicBezTo>
                  <a:pt x="2057" y="225"/>
                  <a:pt x="2121" y="133"/>
                  <a:pt x="2142" y="116"/>
                </a:cubicBezTo>
                <a:cubicBezTo>
                  <a:pt x="2150" y="110"/>
                  <a:pt x="2161" y="109"/>
                  <a:pt x="2171" y="106"/>
                </a:cubicBezTo>
                <a:cubicBezTo>
                  <a:pt x="2178" y="87"/>
                  <a:pt x="2178" y="64"/>
                  <a:pt x="2190" y="48"/>
                </a:cubicBezTo>
                <a:cubicBezTo>
                  <a:pt x="2203" y="30"/>
                  <a:pt x="2238" y="0"/>
                  <a:pt x="2238" y="0"/>
                </a:cubicBezTo>
                <a:cubicBezTo>
                  <a:pt x="2278" y="40"/>
                  <a:pt x="2323" y="76"/>
                  <a:pt x="2363" y="116"/>
                </a:cubicBezTo>
                <a:cubicBezTo>
                  <a:pt x="2379" y="132"/>
                  <a:pt x="2402" y="173"/>
                  <a:pt x="2402" y="173"/>
                </a:cubicBezTo>
                <a:cubicBezTo>
                  <a:pt x="2414" y="134"/>
                  <a:pt x="2431" y="128"/>
                  <a:pt x="2469" y="116"/>
                </a:cubicBezTo>
                <a:cubicBezTo>
                  <a:pt x="2491" y="148"/>
                  <a:pt x="2499" y="161"/>
                  <a:pt x="2536" y="173"/>
                </a:cubicBezTo>
                <a:cubicBezTo>
                  <a:pt x="2554" y="191"/>
                  <a:pt x="2578" y="201"/>
                  <a:pt x="2594" y="221"/>
                </a:cubicBezTo>
                <a:cubicBezTo>
                  <a:pt x="2600" y="229"/>
                  <a:pt x="2596" y="243"/>
                  <a:pt x="2603" y="250"/>
                </a:cubicBezTo>
                <a:cubicBezTo>
                  <a:pt x="2624" y="271"/>
                  <a:pt x="2661" y="264"/>
                  <a:pt x="2690" y="269"/>
                </a:cubicBezTo>
                <a:cubicBezTo>
                  <a:pt x="2738" y="319"/>
                  <a:pt x="2750" y="389"/>
                  <a:pt x="2824" y="413"/>
                </a:cubicBezTo>
                <a:cubicBezTo>
                  <a:pt x="2872" y="429"/>
                  <a:pt x="2850" y="421"/>
                  <a:pt x="2910" y="461"/>
                </a:cubicBezTo>
                <a:cubicBezTo>
                  <a:pt x="2927" y="472"/>
                  <a:pt x="2968" y="480"/>
                  <a:pt x="2968" y="480"/>
                </a:cubicBezTo>
                <a:cubicBezTo>
                  <a:pt x="3026" y="541"/>
                  <a:pt x="3091" y="551"/>
                  <a:pt x="3170" y="567"/>
                </a:cubicBezTo>
                <a:cubicBezTo>
                  <a:pt x="3320" y="547"/>
                  <a:pt x="3471" y="560"/>
                  <a:pt x="3621" y="576"/>
                </a:cubicBezTo>
                <a:cubicBezTo>
                  <a:pt x="3741" y="563"/>
                  <a:pt x="3851" y="545"/>
                  <a:pt x="3966" y="586"/>
                </a:cubicBezTo>
                <a:cubicBezTo>
                  <a:pt x="4005" y="578"/>
                  <a:pt x="4040" y="574"/>
                  <a:pt x="4072" y="548"/>
                </a:cubicBezTo>
                <a:cubicBezTo>
                  <a:pt x="4105" y="521"/>
                  <a:pt x="4121" y="486"/>
                  <a:pt x="4158" y="461"/>
                </a:cubicBezTo>
                <a:cubicBezTo>
                  <a:pt x="4160" y="454"/>
                  <a:pt x="4175" y="404"/>
                  <a:pt x="4187" y="404"/>
                </a:cubicBezTo>
                <a:cubicBezTo>
                  <a:pt x="4198" y="404"/>
                  <a:pt x="4199" y="423"/>
                  <a:pt x="4206" y="432"/>
                </a:cubicBezTo>
                <a:cubicBezTo>
                  <a:pt x="4212" y="439"/>
                  <a:pt x="4219" y="445"/>
                  <a:pt x="4226" y="452"/>
                </a:cubicBezTo>
                <a:cubicBezTo>
                  <a:pt x="4252" y="398"/>
                  <a:pt x="4250" y="413"/>
                  <a:pt x="4302" y="394"/>
                </a:cubicBezTo>
                <a:cubicBezTo>
                  <a:pt x="4324" y="415"/>
                  <a:pt x="4369" y="442"/>
                  <a:pt x="4398" y="452"/>
                </a:cubicBezTo>
                <a:cubicBezTo>
                  <a:pt x="4405" y="461"/>
                  <a:pt x="4409" y="473"/>
                  <a:pt x="4418" y="480"/>
                </a:cubicBezTo>
                <a:cubicBezTo>
                  <a:pt x="4449" y="504"/>
                  <a:pt x="4470" y="469"/>
                  <a:pt x="4494" y="452"/>
                </a:cubicBezTo>
                <a:cubicBezTo>
                  <a:pt x="4522" y="479"/>
                  <a:pt x="4553" y="506"/>
                  <a:pt x="4590" y="519"/>
                </a:cubicBezTo>
                <a:cubicBezTo>
                  <a:pt x="4612" y="540"/>
                  <a:pt x="4639" y="543"/>
                  <a:pt x="4658" y="567"/>
                </a:cubicBezTo>
                <a:cubicBezTo>
                  <a:pt x="4700" y="622"/>
                  <a:pt x="4755" y="729"/>
                  <a:pt x="4821" y="749"/>
                </a:cubicBezTo>
                <a:cubicBezTo>
                  <a:pt x="4872" y="826"/>
                  <a:pt x="4805" y="733"/>
                  <a:pt x="4869" y="797"/>
                </a:cubicBezTo>
                <a:cubicBezTo>
                  <a:pt x="4933" y="861"/>
                  <a:pt x="4840" y="794"/>
                  <a:pt x="4917" y="845"/>
                </a:cubicBezTo>
                <a:cubicBezTo>
                  <a:pt x="4941" y="882"/>
                  <a:pt x="4980" y="917"/>
                  <a:pt x="5022" y="932"/>
                </a:cubicBezTo>
                <a:cubicBezTo>
                  <a:pt x="5052" y="960"/>
                  <a:pt x="5049" y="976"/>
                  <a:pt x="5090" y="989"/>
                </a:cubicBezTo>
                <a:cubicBezTo>
                  <a:pt x="5096" y="999"/>
                  <a:pt x="5101" y="1010"/>
                  <a:pt x="5109" y="1018"/>
                </a:cubicBezTo>
                <a:cubicBezTo>
                  <a:pt x="5117" y="1026"/>
                  <a:pt x="5130" y="1028"/>
                  <a:pt x="5138" y="1037"/>
                </a:cubicBezTo>
                <a:cubicBezTo>
                  <a:pt x="5216" y="1127"/>
                  <a:pt x="5140" y="1071"/>
                  <a:pt x="5205" y="1114"/>
                </a:cubicBezTo>
                <a:cubicBezTo>
                  <a:pt x="5229" y="1150"/>
                  <a:pt x="5269" y="1186"/>
                  <a:pt x="5310" y="1200"/>
                </a:cubicBezTo>
                <a:cubicBezTo>
                  <a:pt x="5329" y="1207"/>
                  <a:pt x="5368" y="1220"/>
                  <a:pt x="5368" y="1220"/>
                </a:cubicBezTo>
                <a:cubicBezTo>
                  <a:pt x="5362" y="1229"/>
                  <a:pt x="5359" y="1242"/>
                  <a:pt x="5349" y="1248"/>
                </a:cubicBezTo>
                <a:cubicBezTo>
                  <a:pt x="5332" y="1259"/>
                  <a:pt x="5291" y="1268"/>
                  <a:pt x="5291" y="1268"/>
                </a:cubicBezTo>
                <a:cubicBezTo>
                  <a:pt x="5256" y="1263"/>
                  <a:pt x="5212" y="1248"/>
                  <a:pt x="5176" y="1248"/>
                </a:cubicBezTo>
              </a:path>
            </a:pathLst>
          </a:custGeom>
          <a:gradFill rotWithShape="1">
            <a:gsLst>
              <a:gs pos="0">
                <a:srgbClr val="A9B723"/>
              </a:gs>
              <a:gs pos="100000">
                <a:srgbClr val="3E210C"/>
              </a:gs>
            </a:gsLst>
            <a:lin ang="5400000" scaled="1"/>
          </a:gradFill>
          <a:ln w="9525">
            <a:solidFill>
              <a:schemeClr val="tx1"/>
            </a:solidFill>
            <a:round/>
            <a:headEnd/>
            <a:tailEnd/>
          </a:ln>
        </p:spPr>
        <p:txBody>
          <a:bodyPr/>
          <a:lstStyle/>
          <a:p>
            <a:endParaRPr lang="en-US"/>
          </a:p>
        </p:txBody>
      </p:sp>
      <p:sp>
        <p:nvSpPr>
          <p:cNvPr id="58387"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D544E7AD-3DA6-4653-A7E0-6820FDFFCE62}" type="slidenum">
              <a:rPr lang="en-US" altLang="en-US" sz="1000">
                <a:solidFill>
                  <a:srgbClr val="DDDDDD"/>
                </a:solidFill>
              </a:rPr>
              <a:pPr algn="r" eaLnBrk="1" hangingPunct="1">
                <a:spcBef>
                  <a:spcPct val="0"/>
                </a:spcBef>
                <a:buFontTx/>
                <a:buNone/>
              </a:pPr>
              <a:t>56</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7075"/>
                                        </p:tgtEl>
                                        <p:attrNameLst>
                                          <p:attrName>style.visibility</p:attrName>
                                        </p:attrNameLst>
                                      </p:cBhvr>
                                      <p:to>
                                        <p:strVal val="visible"/>
                                      </p:to>
                                    </p:set>
                                    <p:animEffect transition="in" filter="wipe(up)">
                                      <p:cBhvr>
                                        <p:cTn id="7" dur="500"/>
                                        <p:tgtEl>
                                          <p:spTgt spid="38707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87076"/>
                                        </p:tgtEl>
                                        <p:attrNameLst>
                                          <p:attrName>style.visibility</p:attrName>
                                        </p:attrNameLst>
                                      </p:cBhvr>
                                      <p:to>
                                        <p:strVal val="visible"/>
                                      </p:to>
                                    </p:set>
                                    <p:animEffect transition="in" filter="wipe(up)">
                                      <p:cBhvr>
                                        <p:cTn id="10" dur="500"/>
                                        <p:tgtEl>
                                          <p:spTgt spid="38707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87077"/>
                                        </p:tgtEl>
                                        <p:attrNameLst>
                                          <p:attrName>style.visibility</p:attrName>
                                        </p:attrNameLst>
                                      </p:cBhvr>
                                      <p:to>
                                        <p:strVal val="visible"/>
                                      </p:to>
                                    </p:set>
                                    <p:animEffect transition="in" filter="wipe(up)">
                                      <p:cBhvr>
                                        <p:cTn id="13" dur="500"/>
                                        <p:tgtEl>
                                          <p:spTgt spid="38707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87078"/>
                                        </p:tgtEl>
                                        <p:attrNameLst>
                                          <p:attrName>style.visibility</p:attrName>
                                        </p:attrNameLst>
                                      </p:cBhvr>
                                      <p:to>
                                        <p:strVal val="visible"/>
                                      </p:to>
                                    </p:set>
                                    <p:animEffect transition="in" filter="wipe(up)">
                                      <p:cBhvr>
                                        <p:cTn id="16" dur="500"/>
                                        <p:tgtEl>
                                          <p:spTgt spid="38707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87079"/>
                                        </p:tgtEl>
                                        <p:attrNameLst>
                                          <p:attrName>style.visibility</p:attrName>
                                        </p:attrNameLst>
                                      </p:cBhvr>
                                      <p:to>
                                        <p:strVal val="visible"/>
                                      </p:to>
                                    </p:set>
                                    <p:animEffect transition="in" filter="wipe(up)">
                                      <p:cBhvr>
                                        <p:cTn id="19" dur="500"/>
                                        <p:tgtEl>
                                          <p:spTgt spid="3870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87080"/>
                                        </p:tgtEl>
                                        <p:attrNameLst>
                                          <p:attrName>style.visibility</p:attrName>
                                        </p:attrNameLst>
                                      </p:cBhvr>
                                      <p:to>
                                        <p:strVal val="visible"/>
                                      </p:to>
                                    </p:set>
                                    <p:animEffect transition="in" filter="wipe(up)">
                                      <p:cBhvr>
                                        <p:cTn id="24" dur="500"/>
                                        <p:tgtEl>
                                          <p:spTgt spid="387080"/>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87083"/>
                                        </p:tgtEl>
                                        <p:attrNameLst>
                                          <p:attrName>style.visibility</p:attrName>
                                        </p:attrNameLst>
                                      </p:cBhvr>
                                      <p:to>
                                        <p:strVal val="visible"/>
                                      </p:to>
                                    </p:set>
                                    <p:animEffect transition="in" filter="wipe(up)">
                                      <p:cBhvr>
                                        <p:cTn id="27" dur="500"/>
                                        <p:tgtEl>
                                          <p:spTgt spid="387083"/>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87081"/>
                                        </p:tgtEl>
                                        <p:attrNameLst>
                                          <p:attrName>style.visibility</p:attrName>
                                        </p:attrNameLst>
                                      </p:cBhvr>
                                      <p:to>
                                        <p:strVal val="visible"/>
                                      </p:to>
                                    </p:set>
                                    <p:animEffect transition="in" filter="wipe(up)">
                                      <p:cBhvr>
                                        <p:cTn id="30" dur="500"/>
                                        <p:tgtEl>
                                          <p:spTgt spid="38708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87082"/>
                                        </p:tgtEl>
                                        <p:attrNameLst>
                                          <p:attrName>style.visibility</p:attrName>
                                        </p:attrNameLst>
                                      </p:cBhvr>
                                      <p:to>
                                        <p:strVal val="visible"/>
                                      </p:to>
                                    </p:set>
                                    <p:animEffect transition="in" filter="wipe(up)">
                                      <p:cBhvr>
                                        <p:cTn id="33" dur="500"/>
                                        <p:tgtEl>
                                          <p:spTgt spid="3870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87084"/>
                                        </p:tgtEl>
                                        <p:attrNameLst>
                                          <p:attrName>style.visibility</p:attrName>
                                        </p:attrNameLst>
                                      </p:cBhvr>
                                      <p:to>
                                        <p:strVal val="visible"/>
                                      </p:to>
                                    </p:set>
                                    <p:animEffect transition="in" filter="wipe(up)">
                                      <p:cBhvr>
                                        <p:cTn id="36" dur="500"/>
                                        <p:tgtEl>
                                          <p:spTgt spid="387084"/>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87085"/>
                                        </p:tgtEl>
                                        <p:attrNameLst>
                                          <p:attrName>style.visibility</p:attrName>
                                        </p:attrNameLst>
                                      </p:cBhvr>
                                      <p:to>
                                        <p:strVal val="visible"/>
                                      </p:to>
                                    </p:set>
                                    <p:animEffect transition="in" filter="wipe(up)">
                                      <p:cBhvr>
                                        <p:cTn id="39" dur="500"/>
                                        <p:tgtEl>
                                          <p:spTgt spid="387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p:bldP spid="387076" grpId="0" animBg="1"/>
      <p:bldP spid="387077" grpId="0" animBg="1"/>
      <p:bldP spid="387078" grpId="0" animBg="1"/>
      <p:bldP spid="387079" grpId="0" animBg="1"/>
      <p:bldP spid="387080" grpId="0"/>
      <p:bldP spid="387081" grpId="0" animBg="1"/>
      <p:bldP spid="387082" grpId="0" animBg="1"/>
      <p:bldP spid="387083" grpId="0"/>
      <p:bldP spid="387084" grpId="0" animBg="1"/>
      <p:bldP spid="38708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6"/>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59395" name="Picture 70" descr="u06_sld57pi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41148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2" descr="CB over Eldorado Springs"/>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724400" y="2438400"/>
            <a:ext cx="4114800" cy="4114800"/>
          </a:xfrm>
          <a:noFill/>
        </p:spPr>
      </p:pic>
      <p:sp>
        <p:nvSpPr>
          <p:cNvPr id="304143" name="Line 15"/>
          <p:cNvSpPr>
            <a:spLocks noChangeShapeType="1"/>
          </p:cNvSpPr>
          <p:nvPr/>
        </p:nvSpPr>
        <p:spPr bwMode="auto">
          <a:xfrm flipV="1">
            <a:off x="457200" y="3352800"/>
            <a:ext cx="381000" cy="7620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0" name="Line 22"/>
          <p:cNvSpPr>
            <a:spLocks noChangeShapeType="1"/>
          </p:cNvSpPr>
          <p:nvPr/>
        </p:nvSpPr>
        <p:spPr bwMode="auto">
          <a:xfrm>
            <a:off x="990600" y="3276600"/>
            <a:ext cx="3810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1" name="Line 23"/>
          <p:cNvSpPr>
            <a:spLocks noChangeShapeType="1"/>
          </p:cNvSpPr>
          <p:nvPr/>
        </p:nvSpPr>
        <p:spPr bwMode="auto">
          <a:xfrm>
            <a:off x="1524000" y="3276600"/>
            <a:ext cx="3810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2" name="Line 24"/>
          <p:cNvSpPr>
            <a:spLocks noChangeShapeType="1"/>
          </p:cNvSpPr>
          <p:nvPr/>
        </p:nvSpPr>
        <p:spPr bwMode="auto">
          <a:xfrm>
            <a:off x="2057400" y="32766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3" name="Line 25"/>
          <p:cNvSpPr>
            <a:spLocks noChangeShapeType="1"/>
          </p:cNvSpPr>
          <p:nvPr/>
        </p:nvSpPr>
        <p:spPr bwMode="auto">
          <a:xfrm>
            <a:off x="2667000" y="3276600"/>
            <a:ext cx="3810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4" name="Line 26"/>
          <p:cNvSpPr>
            <a:spLocks noChangeShapeType="1"/>
          </p:cNvSpPr>
          <p:nvPr/>
        </p:nvSpPr>
        <p:spPr bwMode="auto">
          <a:xfrm>
            <a:off x="3124200" y="3276600"/>
            <a:ext cx="381000" cy="7620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5" name="Line 27"/>
          <p:cNvSpPr>
            <a:spLocks noChangeShapeType="1"/>
          </p:cNvSpPr>
          <p:nvPr/>
        </p:nvSpPr>
        <p:spPr bwMode="auto">
          <a:xfrm>
            <a:off x="3581400" y="3352800"/>
            <a:ext cx="3810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6" name="Line 28"/>
          <p:cNvSpPr>
            <a:spLocks noChangeShapeType="1"/>
          </p:cNvSpPr>
          <p:nvPr/>
        </p:nvSpPr>
        <p:spPr bwMode="auto">
          <a:xfrm>
            <a:off x="4038600" y="3352800"/>
            <a:ext cx="381000" cy="7620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7" name="Line 29"/>
          <p:cNvSpPr>
            <a:spLocks noChangeShapeType="1"/>
          </p:cNvSpPr>
          <p:nvPr/>
        </p:nvSpPr>
        <p:spPr bwMode="auto">
          <a:xfrm>
            <a:off x="48768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8" name="Line 30"/>
          <p:cNvSpPr>
            <a:spLocks noChangeShapeType="1"/>
          </p:cNvSpPr>
          <p:nvPr/>
        </p:nvSpPr>
        <p:spPr bwMode="auto">
          <a:xfrm>
            <a:off x="54102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59" name="Line 31"/>
          <p:cNvSpPr>
            <a:spLocks noChangeShapeType="1"/>
          </p:cNvSpPr>
          <p:nvPr/>
        </p:nvSpPr>
        <p:spPr bwMode="auto">
          <a:xfrm>
            <a:off x="59436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60" name="Line 32"/>
          <p:cNvSpPr>
            <a:spLocks noChangeShapeType="1"/>
          </p:cNvSpPr>
          <p:nvPr/>
        </p:nvSpPr>
        <p:spPr bwMode="auto">
          <a:xfrm>
            <a:off x="64770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61" name="Line 33"/>
          <p:cNvSpPr>
            <a:spLocks noChangeShapeType="1"/>
          </p:cNvSpPr>
          <p:nvPr/>
        </p:nvSpPr>
        <p:spPr bwMode="auto">
          <a:xfrm>
            <a:off x="70104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64" name="Line 36"/>
          <p:cNvSpPr>
            <a:spLocks noChangeShapeType="1"/>
          </p:cNvSpPr>
          <p:nvPr/>
        </p:nvSpPr>
        <p:spPr bwMode="auto">
          <a:xfrm>
            <a:off x="75438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65" name="Line 37"/>
          <p:cNvSpPr>
            <a:spLocks noChangeShapeType="1"/>
          </p:cNvSpPr>
          <p:nvPr/>
        </p:nvSpPr>
        <p:spPr bwMode="auto">
          <a:xfrm>
            <a:off x="8077200" y="4267200"/>
            <a:ext cx="457200" cy="0"/>
          </a:xfrm>
          <a:prstGeom prst="line">
            <a:avLst/>
          </a:prstGeom>
          <a:noFill/>
          <a:ln w="6985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04166" name="Text Box 38"/>
          <p:cNvSpPr txBox="1">
            <a:spLocks noChangeArrowheads="1"/>
          </p:cNvSpPr>
          <p:nvPr/>
        </p:nvSpPr>
        <p:spPr bwMode="auto">
          <a:xfrm>
            <a:off x="990600" y="2819400"/>
            <a:ext cx="274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Top of the Mixing Layer</a:t>
            </a:r>
          </a:p>
        </p:txBody>
      </p:sp>
      <p:sp>
        <p:nvSpPr>
          <p:cNvPr id="304167" name="Text Box 39"/>
          <p:cNvSpPr txBox="1">
            <a:spLocks noChangeArrowheads="1"/>
          </p:cNvSpPr>
          <p:nvPr/>
        </p:nvSpPr>
        <p:spPr bwMode="auto">
          <a:xfrm>
            <a:off x="5410200" y="3810000"/>
            <a:ext cx="274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Top of the Mixing Layer</a:t>
            </a:r>
          </a:p>
        </p:txBody>
      </p:sp>
      <p:sp>
        <p:nvSpPr>
          <p:cNvPr id="304168" name="Line 40"/>
          <p:cNvSpPr>
            <a:spLocks noChangeShapeType="1"/>
          </p:cNvSpPr>
          <p:nvPr/>
        </p:nvSpPr>
        <p:spPr bwMode="auto">
          <a:xfrm flipV="1">
            <a:off x="2590800" y="4419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69" name="Line 41"/>
          <p:cNvSpPr>
            <a:spLocks noChangeShapeType="1"/>
          </p:cNvSpPr>
          <p:nvPr/>
        </p:nvSpPr>
        <p:spPr bwMode="auto">
          <a:xfrm flipV="1">
            <a:off x="2819400" y="42672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0" name="Line 42"/>
          <p:cNvSpPr>
            <a:spLocks noChangeShapeType="1"/>
          </p:cNvSpPr>
          <p:nvPr/>
        </p:nvSpPr>
        <p:spPr bwMode="auto">
          <a:xfrm flipV="1">
            <a:off x="2590800" y="3962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1" name="Line 43"/>
          <p:cNvSpPr>
            <a:spLocks noChangeShapeType="1"/>
          </p:cNvSpPr>
          <p:nvPr/>
        </p:nvSpPr>
        <p:spPr bwMode="auto">
          <a:xfrm flipV="1">
            <a:off x="2743200" y="3962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2" name="Line 44"/>
          <p:cNvSpPr>
            <a:spLocks noChangeShapeType="1"/>
          </p:cNvSpPr>
          <p:nvPr/>
        </p:nvSpPr>
        <p:spPr bwMode="auto">
          <a:xfrm flipV="1">
            <a:off x="2895600" y="37338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3" name="Line 45"/>
          <p:cNvSpPr>
            <a:spLocks noChangeShapeType="1"/>
          </p:cNvSpPr>
          <p:nvPr/>
        </p:nvSpPr>
        <p:spPr bwMode="auto">
          <a:xfrm flipV="1">
            <a:off x="2743200" y="45720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4" name="Line 46"/>
          <p:cNvSpPr>
            <a:spLocks noChangeShapeType="1"/>
          </p:cNvSpPr>
          <p:nvPr/>
        </p:nvSpPr>
        <p:spPr bwMode="auto">
          <a:xfrm flipH="1" flipV="1">
            <a:off x="2362200" y="36576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5" name="Line 47"/>
          <p:cNvSpPr>
            <a:spLocks noChangeShapeType="1"/>
          </p:cNvSpPr>
          <p:nvPr/>
        </p:nvSpPr>
        <p:spPr bwMode="auto">
          <a:xfrm flipH="1" flipV="1">
            <a:off x="2514600" y="35052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6" name="Line 48"/>
          <p:cNvSpPr>
            <a:spLocks noChangeShapeType="1"/>
          </p:cNvSpPr>
          <p:nvPr/>
        </p:nvSpPr>
        <p:spPr bwMode="auto">
          <a:xfrm flipV="1">
            <a:off x="2743200" y="3581400"/>
            <a:ext cx="7620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7" name="Line 49"/>
          <p:cNvSpPr>
            <a:spLocks noChangeShapeType="1"/>
          </p:cNvSpPr>
          <p:nvPr/>
        </p:nvSpPr>
        <p:spPr bwMode="auto">
          <a:xfrm flipV="1">
            <a:off x="2895600" y="3429000"/>
            <a:ext cx="2286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8" name="Line 50"/>
          <p:cNvSpPr>
            <a:spLocks noChangeShapeType="1"/>
          </p:cNvSpPr>
          <p:nvPr/>
        </p:nvSpPr>
        <p:spPr bwMode="auto">
          <a:xfrm flipV="1">
            <a:off x="3048000" y="3505200"/>
            <a:ext cx="3810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79" name="Line 51"/>
          <p:cNvSpPr>
            <a:spLocks noChangeShapeType="1"/>
          </p:cNvSpPr>
          <p:nvPr/>
        </p:nvSpPr>
        <p:spPr bwMode="auto">
          <a:xfrm flipV="1">
            <a:off x="3352800" y="3505200"/>
            <a:ext cx="4572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0" name="Line 52"/>
          <p:cNvSpPr>
            <a:spLocks noChangeShapeType="1"/>
          </p:cNvSpPr>
          <p:nvPr/>
        </p:nvSpPr>
        <p:spPr bwMode="auto">
          <a:xfrm flipH="1" flipV="1">
            <a:off x="1981200" y="3429000"/>
            <a:ext cx="304800" cy="2286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1" name="Line 53"/>
          <p:cNvSpPr>
            <a:spLocks noChangeShapeType="1"/>
          </p:cNvSpPr>
          <p:nvPr/>
        </p:nvSpPr>
        <p:spPr bwMode="auto">
          <a:xfrm flipH="1" flipV="1">
            <a:off x="2286000" y="3276600"/>
            <a:ext cx="7620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2" name="Line 54"/>
          <p:cNvSpPr>
            <a:spLocks noChangeShapeType="1"/>
          </p:cNvSpPr>
          <p:nvPr/>
        </p:nvSpPr>
        <p:spPr bwMode="auto">
          <a:xfrm flipH="1" flipV="1">
            <a:off x="1600200" y="3429000"/>
            <a:ext cx="381000" cy="1524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3" name="Line 55"/>
          <p:cNvSpPr>
            <a:spLocks noChangeShapeType="1"/>
          </p:cNvSpPr>
          <p:nvPr/>
        </p:nvSpPr>
        <p:spPr bwMode="auto">
          <a:xfrm flipV="1">
            <a:off x="2667000" y="3352800"/>
            <a:ext cx="7620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4" name="Line 56"/>
          <p:cNvSpPr>
            <a:spLocks noChangeShapeType="1"/>
          </p:cNvSpPr>
          <p:nvPr/>
        </p:nvSpPr>
        <p:spPr bwMode="auto">
          <a:xfrm flipH="1" flipV="1">
            <a:off x="1066800" y="3352800"/>
            <a:ext cx="457200" cy="76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5" name="Line 57"/>
          <p:cNvSpPr>
            <a:spLocks noChangeShapeType="1"/>
          </p:cNvSpPr>
          <p:nvPr/>
        </p:nvSpPr>
        <p:spPr bwMode="auto">
          <a:xfrm flipV="1">
            <a:off x="3886200" y="3429000"/>
            <a:ext cx="457200" cy="76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6" name="Line 58"/>
          <p:cNvSpPr>
            <a:spLocks noChangeShapeType="1"/>
          </p:cNvSpPr>
          <p:nvPr/>
        </p:nvSpPr>
        <p:spPr bwMode="auto">
          <a:xfrm flipV="1">
            <a:off x="6248400" y="5257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7" name="Line 59"/>
          <p:cNvSpPr>
            <a:spLocks noChangeShapeType="1"/>
          </p:cNvSpPr>
          <p:nvPr/>
        </p:nvSpPr>
        <p:spPr bwMode="auto">
          <a:xfrm flipV="1">
            <a:off x="6400800" y="5257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8" name="Line 60"/>
          <p:cNvSpPr>
            <a:spLocks noChangeShapeType="1"/>
          </p:cNvSpPr>
          <p:nvPr/>
        </p:nvSpPr>
        <p:spPr bwMode="auto">
          <a:xfrm flipV="1">
            <a:off x="6553200" y="5181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89" name="Line 61"/>
          <p:cNvSpPr>
            <a:spLocks noChangeShapeType="1"/>
          </p:cNvSpPr>
          <p:nvPr/>
        </p:nvSpPr>
        <p:spPr bwMode="auto">
          <a:xfrm flipV="1">
            <a:off x="6705600" y="5181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0" name="Line 62"/>
          <p:cNvSpPr>
            <a:spLocks noChangeShapeType="1"/>
          </p:cNvSpPr>
          <p:nvPr/>
        </p:nvSpPr>
        <p:spPr bwMode="auto">
          <a:xfrm flipV="1">
            <a:off x="6934200" y="5181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1" name="Line 63"/>
          <p:cNvSpPr>
            <a:spLocks noChangeShapeType="1"/>
          </p:cNvSpPr>
          <p:nvPr/>
        </p:nvSpPr>
        <p:spPr bwMode="auto">
          <a:xfrm flipV="1">
            <a:off x="7086600" y="5257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2" name="Line 64"/>
          <p:cNvSpPr>
            <a:spLocks noChangeShapeType="1"/>
          </p:cNvSpPr>
          <p:nvPr/>
        </p:nvSpPr>
        <p:spPr bwMode="auto">
          <a:xfrm flipV="1">
            <a:off x="7239000" y="53340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3" name="Line 65"/>
          <p:cNvSpPr>
            <a:spLocks noChangeShapeType="1"/>
          </p:cNvSpPr>
          <p:nvPr/>
        </p:nvSpPr>
        <p:spPr bwMode="auto">
          <a:xfrm flipV="1">
            <a:off x="62484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4" name="Line 66"/>
          <p:cNvSpPr>
            <a:spLocks noChangeShapeType="1"/>
          </p:cNvSpPr>
          <p:nvPr/>
        </p:nvSpPr>
        <p:spPr bwMode="auto">
          <a:xfrm flipV="1">
            <a:off x="64008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5" name="Line 67"/>
          <p:cNvSpPr>
            <a:spLocks noChangeShapeType="1"/>
          </p:cNvSpPr>
          <p:nvPr/>
        </p:nvSpPr>
        <p:spPr bwMode="auto">
          <a:xfrm flipV="1">
            <a:off x="6553200" y="4724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6" name="Line 68"/>
          <p:cNvSpPr>
            <a:spLocks noChangeShapeType="1"/>
          </p:cNvSpPr>
          <p:nvPr/>
        </p:nvSpPr>
        <p:spPr bwMode="auto">
          <a:xfrm flipV="1">
            <a:off x="7239000" y="4495800"/>
            <a:ext cx="3048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7" name="Line 69"/>
          <p:cNvSpPr>
            <a:spLocks noChangeShapeType="1"/>
          </p:cNvSpPr>
          <p:nvPr/>
        </p:nvSpPr>
        <p:spPr bwMode="auto">
          <a:xfrm flipV="1">
            <a:off x="68580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8" name="Line 70"/>
          <p:cNvSpPr>
            <a:spLocks noChangeShapeType="1"/>
          </p:cNvSpPr>
          <p:nvPr/>
        </p:nvSpPr>
        <p:spPr bwMode="auto">
          <a:xfrm flipV="1">
            <a:off x="6705600" y="47244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199" name="Line 71"/>
          <p:cNvSpPr>
            <a:spLocks noChangeShapeType="1"/>
          </p:cNvSpPr>
          <p:nvPr/>
        </p:nvSpPr>
        <p:spPr bwMode="auto">
          <a:xfrm flipV="1">
            <a:off x="7010400" y="48006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0" name="Line 72"/>
          <p:cNvSpPr>
            <a:spLocks noChangeShapeType="1"/>
          </p:cNvSpPr>
          <p:nvPr/>
        </p:nvSpPr>
        <p:spPr bwMode="auto">
          <a:xfrm flipV="1">
            <a:off x="7162800" y="4876800"/>
            <a:ext cx="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1" name="Line 73"/>
          <p:cNvSpPr>
            <a:spLocks noChangeShapeType="1"/>
          </p:cNvSpPr>
          <p:nvPr/>
        </p:nvSpPr>
        <p:spPr bwMode="auto">
          <a:xfrm flipH="1" flipV="1">
            <a:off x="5867400" y="4495800"/>
            <a:ext cx="3048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2" name="Line 74"/>
          <p:cNvSpPr>
            <a:spLocks noChangeShapeType="1"/>
          </p:cNvSpPr>
          <p:nvPr/>
        </p:nvSpPr>
        <p:spPr bwMode="auto">
          <a:xfrm flipH="1" flipV="1">
            <a:off x="6019800" y="4343400"/>
            <a:ext cx="2286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3" name="Line 75"/>
          <p:cNvSpPr>
            <a:spLocks noChangeShapeType="1"/>
          </p:cNvSpPr>
          <p:nvPr/>
        </p:nvSpPr>
        <p:spPr bwMode="auto">
          <a:xfrm flipH="1" flipV="1">
            <a:off x="6324600" y="43434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4" name="Line 76"/>
          <p:cNvSpPr>
            <a:spLocks noChangeShapeType="1"/>
          </p:cNvSpPr>
          <p:nvPr/>
        </p:nvSpPr>
        <p:spPr bwMode="auto">
          <a:xfrm flipV="1">
            <a:off x="6553200" y="4343400"/>
            <a:ext cx="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5" name="Line 77"/>
          <p:cNvSpPr>
            <a:spLocks noChangeShapeType="1"/>
          </p:cNvSpPr>
          <p:nvPr/>
        </p:nvSpPr>
        <p:spPr bwMode="auto">
          <a:xfrm flipV="1">
            <a:off x="6705600" y="4343400"/>
            <a:ext cx="0" cy="3048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6" name="Line 78"/>
          <p:cNvSpPr>
            <a:spLocks noChangeShapeType="1"/>
          </p:cNvSpPr>
          <p:nvPr/>
        </p:nvSpPr>
        <p:spPr bwMode="auto">
          <a:xfrm flipV="1">
            <a:off x="6858000" y="4343400"/>
            <a:ext cx="762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7" name="Line 79"/>
          <p:cNvSpPr>
            <a:spLocks noChangeShapeType="1"/>
          </p:cNvSpPr>
          <p:nvPr/>
        </p:nvSpPr>
        <p:spPr bwMode="auto">
          <a:xfrm flipV="1">
            <a:off x="7162800" y="4343400"/>
            <a:ext cx="228600" cy="457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8" name="Line 80"/>
          <p:cNvSpPr>
            <a:spLocks noChangeShapeType="1"/>
          </p:cNvSpPr>
          <p:nvPr/>
        </p:nvSpPr>
        <p:spPr bwMode="auto">
          <a:xfrm flipV="1">
            <a:off x="7010400" y="4343400"/>
            <a:ext cx="152400" cy="3810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09" name="Line 81"/>
          <p:cNvSpPr>
            <a:spLocks noChangeShapeType="1"/>
          </p:cNvSpPr>
          <p:nvPr/>
        </p:nvSpPr>
        <p:spPr bwMode="auto">
          <a:xfrm flipH="1" flipV="1">
            <a:off x="5562600" y="4343400"/>
            <a:ext cx="381000" cy="762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4210" name="Line 82"/>
          <p:cNvSpPr>
            <a:spLocks noChangeShapeType="1"/>
          </p:cNvSpPr>
          <p:nvPr/>
        </p:nvSpPr>
        <p:spPr bwMode="auto">
          <a:xfrm flipV="1">
            <a:off x="7467600" y="4267200"/>
            <a:ext cx="381000" cy="152400"/>
          </a:xfrm>
          <a:prstGeom prst="line">
            <a:avLst/>
          </a:prstGeom>
          <a:noFill/>
          <a:ln w="571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57" name="Text Box 85"/>
          <p:cNvSpPr txBox="1">
            <a:spLocks noChangeArrowheads="1"/>
          </p:cNvSpPr>
          <p:nvPr/>
        </p:nvSpPr>
        <p:spPr bwMode="auto">
          <a:xfrm>
            <a:off x="304800" y="381000"/>
            <a:ext cx="8534400" cy="17351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a:solidFill>
                  <a:schemeClr val="bg1"/>
                </a:solidFill>
              </a:rPr>
              <a:t>The convective mixing layer is normally </a:t>
            </a:r>
            <a:r>
              <a:rPr lang="en-US" altLang="en-US" sz="2400">
                <a:solidFill>
                  <a:srgbClr val="FFFF00"/>
                </a:solidFill>
              </a:rPr>
              <a:t>“capped”</a:t>
            </a:r>
            <a:r>
              <a:rPr lang="en-US" altLang="en-US" sz="2400">
                <a:solidFill>
                  <a:schemeClr val="bg1"/>
                </a:solidFill>
              </a:rPr>
              <a:t> by a </a:t>
            </a:r>
            <a:r>
              <a:rPr lang="en-US" altLang="en-US" sz="2400" u="sng">
                <a:solidFill>
                  <a:srgbClr val="FFFF00"/>
                </a:solidFill>
              </a:rPr>
              <a:t>layer of very stable air</a:t>
            </a:r>
            <a:r>
              <a:rPr lang="en-US" altLang="en-US" sz="2400">
                <a:solidFill>
                  <a:schemeClr val="bg1"/>
                </a:solidFill>
              </a:rPr>
              <a:t>, which limits the rise of vertically developed clouds and smoke columns. The tops of tall smoke columns and cumulonimbus clouds are often seen spreading out at the top of the mixing layer. </a:t>
            </a:r>
          </a:p>
        </p:txBody>
      </p:sp>
      <p:sp>
        <p:nvSpPr>
          <p:cNvPr id="59458"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11BC00E9-F9F5-4CED-9FF5-59671E6E1EBF}" type="slidenum">
              <a:rPr lang="en-US" altLang="en-US" sz="1000">
                <a:solidFill>
                  <a:srgbClr val="DDDDDD"/>
                </a:solidFill>
              </a:rPr>
              <a:pPr algn="r" eaLnBrk="1" hangingPunct="1">
                <a:spcBef>
                  <a:spcPct val="0"/>
                </a:spcBef>
                <a:buFontTx/>
                <a:buNone/>
              </a:pPr>
              <a:t>57</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04143"/>
                                        </p:tgtEl>
                                        <p:attrNameLst>
                                          <p:attrName>style.visibility</p:attrName>
                                        </p:attrNameLst>
                                      </p:cBhvr>
                                      <p:to>
                                        <p:strVal val="visible"/>
                                      </p:to>
                                    </p:set>
                                    <p:anim calcmode="lin" valueType="num">
                                      <p:cBhvr>
                                        <p:cTn id="7" dur="500" fill="hold"/>
                                        <p:tgtEl>
                                          <p:spTgt spid="304143"/>
                                        </p:tgtEl>
                                        <p:attrNameLst>
                                          <p:attrName>ppt_w</p:attrName>
                                        </p:attrNameLst>
                                      </p:cBhvr>
                                      <p:tavLst>
                                        <p:tav tm="0">
                                          <p:val>
                                            <p:fltVal val="0"/>
                                          </p:val>
                                        </p:tav>
                                        <p:tav tm="100000">
                                          <p:val>
                                            <p:strVal val="#ppt_w"/>
                                          </p:val>
                                        </p:tav>
                                      </p:tavLst>
                                    </p:anim>
                                    <p:anim calcmode="lin" valueType="num">
                                      <p:cBhvr>
                                        <p:cTn id="8" dur="500" fill="hold"/>
                                        <p:tgtEl>
                                          <p:spTgt spid="304143"/>
                                        </p:tgtEl>
                                        <p:attrNameLst>
                                          <p:attrName>ppt_h</p:attrName>
                                        </p:attrNameLst>
                                      </p:cBhvr>
                                      <p:tavLst>
                                        <p:tav tm="0">
                                          <p:val>
                                            <p:fltVal val="0"/>
                                          </p:val>
                                        </p:tav>
                                        <p:tav tm="100000">
                                          <p:val>
                                            <p:strVal val="#ppt_h"/>
                                          </p:val>
                                        </p:tav>
                                      </p:tavLst>
                                    </p:anim>
                                    <p:animEffect transition="in" filter="fade">
                                      <p:cBhvr>
                                        <p:cTn id="9" dur="500"/>
                                        <p:tgtEl>
                                          <p:spTgt spid="30414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04150"/>
                                        </p:tgtEl>
                                        <p:attrNameLst>
                                          <p:attrName>style.visibility</p:attrName>
                                        </p:attrNameLst>
                                      </p:cBhvr>
                                      <p:to>
                                        <p:strVal val="visible"/>
                                      </p:to>
                                    </p:set>
                                    <p:anim calcmode="lin" valueType="num">
                                      <p:cBhvr>
                                        <p:cTn id="12" dur="500" fill="hold"/>
                                        <p:tgtEl>
                                          <p:spTgt spid="304150"/>
                                        </p:tgtEl>
                                        <p:attrNameLst>
                                          <p:attrName>ppt_w</p:attrName>
                                        </p:attrNameLst>
                                      </p:cBhvr>
                                      <p:tavLst>
                                        <p:tav tm="0">
                                          <p:val>
                                            <p:fltVal val="0"/>
                                          </p:val>
                                        </p:tav>
                                        <p:tav tm="100000">
                                          <p:val>
                                            <p:strVal val="#ppt_w"/>
                                          </p:val>
                                        </p:tav>
                                      </p:tavLst>
                                    </p:anim>
                                    <p:anim calcmode="lin" valueType="num">
                                      <p:cBhvr>
                                        <p:cTn id="13" dur="500" fill="hold"/>
                                        <p:tgtEl>
                                          <p:spTgt spid="304150"/>
                                        </p:tgtEl>
                                        <p:attrNameLst>
                                          <p:attrName>ppt_h</p:attrName>
                                        </p:attrNameLst>
                                      </p:cBhvr>
                                      <p:tavLst>
                                        <p:tav tm="0">
                                          <p:val>
                                            <p:fltVal val="0"/>
                                          </p:val>
                                        </p:tav>
                                        <p:tav tm="100000">
                                          <p:val>
                                            <p:strVal val="#ppt_h"/>
                                          </p:val>
                                        </p:tav>
                                      </p:tavLst>
                                    </p:anim>
                                    <p:animEffect transition="in" filter="fade">
                                      <p:cBhvr>
                                        <p:cTn id="14" dur="500"/>
                                        <p:tgtEl>
                                          <p:spTgt spid="30415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04151"/>
                                        </p:tgtEl>
                                        <p:attrNameLst>
                                          <p:attrName>style.visibility</p:attrName>
                                        </p:attrNameLst>
                                      </p:cBhvr>
                                      <p:to>
                                        <p:strVal val="visible"/>
                                      </p:to>
                                    </p:set>
                                    <p:anim calcmode="lin" valueType="num">
                                      <p:cBhvr>
                                        <p:cTn id="17" dur="500" fill="hold"/>
                                        <p:tgtEl>
                                          <p:spTgt spid="304151"/>
                                        </p:tgtEl>
                                        <p:attrNameLst>
                                          <p:attrName>ppt_w</p:attrName>
                                        </p:attrNameLst>
                                      </p:cBhvr>
                                      <p:tavLst>
                                        <p:tav tm="0">
                                          <p:val>
                                            <p:fltVal val="0"/>
                                          </p:val>
                                        </p:tav>
                                        <p:tav tm="100000">
                                          <p:val>
                                            <p:strVal val="#ppt_w"/>
                                          </p:val>
                                        </p:tav>
                                      </p:tavLst>
                                    </p:anim>
                                    <p:anim calcmode="lin" valueType="num">
                                      <p:cBhvr>
                                        <p:cTn id="18" dur="500" fill="hold"/>
                                        <p:tgtEl>
                                          <p:spTgt spid="304151"/>
                                        </p:tgtEl>
                                        <p:attrNameLst>
                                          <p:attrName>ppt_h</p:attrName>
                                        </p:attrNameLst>
                                      </p:cBhvr>
                                      <p:tavLst>
                                        <p:tav tm="0">
                                          <p:val>
                                            <p:fltVal val="0"/>
                                          </p:val>
                                        </p:tav>
                                        <p:tav tm="100000">
                                          <p:val>
                                            <p:strVal val="#ppt_h"/>
                                          </p:val>
                                        </p:tav>
                                      </p:tavLst>
                                    </p:anim>
                                    <p:animEffect transition="in" filter="fade">
                                      <p:cBhvr>
                                        <p:cTn id="19" dur="500"/>
                                        <p:tgtEl>
                                          <p:spTgt spid="304151"/>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04152"/>
                                        </p:tgtEl>
                                        <p:attrNameLst>
                                          <p:attrName>style.visibility</p:attrName>
                                        </p:attrNameLst>
                                      </p:cBhvr>
                                      <p:to>
                                        <p:strVal val="visible"/>
                                      </p:to>
                                    </p:set>
                                    <p:anim calcmode="lin" valueType="num">
                                      <p:cBhvr>
                                        <p:cTn id="22" dur="500" fill="hold"/>
                                        <p:tgtEl>
                                          <p:spTgt spid="304152"/>
                                        </p:tgtEl>
                                        <p:attrNameLst>
                                          <p:attrName>ppt_w</p:attrName>
                                        </p:attrNameLst>
                                      </p:cBhvr>
                                      <p:tavLst>
                                        <p:tav tm="0">
                                          <p:val>
                                            <p:fltVal val="0"/>
                                          </p:val>
                                        </p:tav>
                                        <p:tav tm="100000">
                                          <p:val>
                                            <p:strVal val="#ppt_w"/>
                                          </p:val>
                                        </p:tav>
                                      </p:tavLst>
                                    </p:anim>
                                    <p:anim calcmode="lin" valueType="num">
                                      <p:cBhvr>
                                        <p:cTn id="23" dur="500" fill="hold"/>
                                        <p:tgtEl>
                                          <p:spTgt spid="304152"/>
                                        </p:tgtEl>
                                        <p:attrNameLst>
                                          <p:attrName>ppt_h</p:attrName>
                                        </p:attrNameLst>
                                      </p:cBhvr>
                                      <p:tavLst>
                                        <p:tav tm="0">
                                          <p:val>
                                            <p:fltVal val="0"/>
                                          </p:val>
                                        </p:tav>
                                        <p:tav tm="100000">
                                          <p:val>
                                            <p:strVal val="#ppt_h"/>
                                          </p:val>
                                        </p:tav>
                                      </p:tavLst>
                                    </p:anim>
                                    <p:animEffect transition="in" filter="fade">
                                      <p:cBhvr>
                                        <p:cTn id="24" dur="500"/>
                                        <p:tgtEl>
                                          <p:spTgt spid="304152"/>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04153"/>
                                        </p:tgtEl>
                                        <p:attrNameLst>
                                          <p:attrName>style.visibility</p:attrName>
                                        </p:attrNameLst>
                                      </p:cBhvr>
                                      <p:to>
                                        <p:strVal val="visible"/>
                                      </p:to>
                                    </p:set>
                                    <p:anim calcmode="lin" valueType="num">
                                      <p:cBhvr>
                                        <p:cTn id="27" dur="500" fill="hold"/>
                                        <p:tgtEl>
                                          <p:spTgt spid="304153"/>
                                        </p:tgtEl>
                                        <p:attrNameLst>
                                          <p:attrName>ppt_w</p:attrName>
                                        </p:attrNameLst>
                                      </p:cBhvr>
                                      <p:tavLst>
                                        <p:tav tm="0">
                                          <p:val>
                                            <p:fltVal val="0"/>
                                          </p:val>
                                        </p:tav>
                                        <p:tav tm="100000">
                                          <p:val>
                                            <p:strVal val="#ppt_w"/>
                                          </p:val>
                                        </p:tav>
                                      </p:tavLst>
                                    </p:anim>
                                    <p:anim calcmode="lin" valueType="num">
                                      <p:cBhvr>
                                        <p:cTn id="28" dur="500" fill="hold"/>
                                        <p:tgtEl>
                                          <p:spTgt spid="304153"/>
                                        </p:tgtEl>
                                        <p:attrNameLst>
                                          <p:attrName>ppt_h</p:attrName>
                                        </p:attrNameLst>
                                      </p:cBhvr>
                                      <p:tavLst>
                                        <p:tav tm="0">
                                          <p:val>
                                            <p:fltVal val="0"/>
                                          </p:val>
                                        </p:tav>
                                        <p:tav tm="100000">
                                          <p:val>
                                            <p:strVal val="#ppt_h"/>
                                          </p:val>
                                        </p:tav>
                                      </p:tavLst>
                                    </p:anim>
                                    <p:animEffect transition="in" filter="fade">
                                      <p:cBhvr>
                                        <p:cTn id="29" dur="500"/>
                                        <p:tgtEl>
                                          <p:spTgt spid="30415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04154"/>
                                        </p:tgtEl>
                                        <p:attrNameLst>
                                          <p:attrName>style.visibility</p:attrName>
                                        </p:attrNameLst>
                                      </p:cBhvr>
                                      <p:to>
                                        <p:strVal val="visible"/>
                                      </p:to>
                                    </p:set>
                                    <p:anim calcmode="lin" valueType="num">
                                      <p:cBhvr>
                                        <p:cTn id="32" dur="500" fill="hold"/>
                                        <p:tgtEl>
                                          <p:spTgt spid="304154"/>
                                        </p:tgtEl>
                                        <p:attrNameLst>
                                          <p:attrName>ppt_w</p:attrName>
                                        </p:attrNameLst>
                                      </p:cBhvr>
                                      <p:tavLst>
                                        <p:tav tm="0">
                                          <p:val>
                                            <p:fltVal val="0"/>
                                          </p:val>
                                        </p:tav>
                                        <p:tav tm="100000">
                                          <p:val>
                                            <p:strVal val="#ppt_w"/>
                                          </p:val>
                                        </p:tav>
                                      </p:tavLst>
                                    </p:anim>
                                    <p:anim calcmode="lin" valueType="num">
                                      <p:cBhvr>
                                        <p:cTn id="33" dur="500" fill="hold"/>
                                        <p:tgtEl>
                                          <p:spTgt spid="304154"/>
                                        </p:tgtEl>
                                        <p:attrNameLst>
                                          <p:attrName>ppt_h</p:attrName>
                                        </p:attrNameLst>
                                      </p:cBhvr>
                                      <p:tavLst>
                                        <p:tav tm="0">
                                          <p:val>
                                            <p:fltVal val="0"/>
                                          </p:val>
                                        </p:tav>
                                        <p:tav tm="100000">
                                          <p:val>
                                            <p:strVal val="#ppt_h"/>
                                          </p:val>
                                        </p:tav>
                                      </p:tavLst>
                                    </p:anim>
                                    <p:animEffect transition="in" filter="fade">
                                      <p:cBhvr>
                                        <p:cTn id="34" dur="500"/>
                                        <p:tgtEl>
                                          <p:spTgt spid="304154"/>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304155"/>
                                        </p:tgtEl>
                                        <p:attrNameLst>
                                          <p:attrName>style.visibility</p:attrName>
                                        </p:attrNameLst>
                                      </p:cBhvr>
                                      <p:to>
                                        <p:strVal val="visible"/>
                                      </p:to>
                                    </p:set>
                                    <p:anim calcmode="lin" valueType="num">
                                      <p:cBhvr>
                                        <p:cTn id="37" dur="500" fill="hold"/>
                                        <p:tgtEl>
                                          <p:spTgt spid="304155"/>
                                        </p:tgtEl>
                                        <p:attrNameLst>
                                          <p:attrName>ppt_w</p:attrName>
                                        </p:attrNameLst>
                                      </p:cBhvr>
                                      <p:tavLst>
                                        <p:tav tm="0">
                                          <p:val>
                                            <p:fltVal val="0"/>
                                          </p:val>
                                        </p:tav>
                                        <p:tav tm="100000">
                                          <p:val>
                                            <p:strVal val="#ppt_w"/>
                                          </p:val>
                                        </p:tav>
                                      </p:tavLst>
                                    </p:anim>
                                    <p:anim calcmode="lin" valueType="num">
                                      <p:cBhvr>
                                        <p:cTn id="38" dur="500" fill="hold"/>
                                        <p:tgtEl>
                                          <p:spTgt spid="304155"/>
                                        </p:tgtEl>
                                        <p:attrNameLst>
                                          <p:attrName>ppt_h</p:attrName>
                                        </p:attrNameLst>
                                      </p:cBhvr>
                                      <p:tavLst>
                                        <p:tav tm="0">
                                          <p:val>
                                            <p:fltVal val="0"/>
                                          </p:val>
                                        </p:tav>
                                        <p:tav tm="100000">
                                          <p:val>
                                            <p:strVal val="#ppt_h"/>
                                          </p:val>
                                        </p:tav>
                                      </p:tavLst>
                                    </p:anim>
                                    <p:animEffect transition="in" filter="fade">
                                      <p:cBhvr>
                                        <p:cTn id="39" dur="500"/>
                                        <p:tgtEl>
                                          <p:spTgt spid="304155"/>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304156"/>
                                        </p:tgtEl>
                                        <p:attrNameLst>
                                          <p:attrName>style.visibility</p:attrName>
                                        </p:attrNameLst>
                                      </p:cBhvr>
                                      <p:to>
                                        <p:strVal val="visible"/>
                                      </p:to>
                                    </p:set>
                                    <p:anim calcmode="lin" valueType="num">
                                      <p:cBhvr>
                                        <p:cTn id="42" dur="500" fill="hold"/>
                                        <p:tgtEl>
                                          <p:spTgt spid="304156"/>
                                        </p:tgtEl>
                                        <p:attrNameLst>
                                          <p:attrName>ppt_w</p:attrName>
                                        </p:attrNameLst>
                                      </p:cBhvr>
                                      <p:tavLst>
                                        <p:tav tm="0">
                                          <p:val>
                                            <p:fltVal val="0"/>
                                          </p:val>
                                        </p:tav>
                                        <p:tav tm="100000">
                                          <p:val>
                                            <p:strVal val="#ppt_w"/>
                                          </p:val>
                                        </p:tav>
                                      </p:tavLst>
                                    </p:anim>
                                    <p:anim calcmode="lin" valueType="num">
                                      <p:cBhvr>
                                        <p:cTn id="43" dur="500" fill="hold"/>
                                        <p:tgtEl>
                                          <p:spTgt spid="304156"/>
                                        </p:tgtEl>
                                        <p:attrNameLst>
                                          <p:attrName>ppt_h</p:attrName>
                                        </p:attrNameLst>
                                      </p:cBhvr>
                                      <p:tavLst>
                                        <p:tav tm="0">
                                          <p:val>
                                            <p:fltVal val="0"/>
                                          </p:val>
                                        </p:tav>
                                        <p:tav tm="100000">
                                          <p:val>
                                            <p:strVal val="#ppt_h"/>
                                          </p:val>
                                        </p:tav>
                                      </p:tavLst>
                                    </p:anim>
                                    <p:animEffect transition="in" filter="fade">
                                      <p:cBhvr>
                                        <p:cTn id="44" dur="500"/>
                                        <p:tgtEl>
                                          <p:spTgt spid="304156"/>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304166"/>
                                        </p:tgtEl>
                                        <p:attrNameLst>
                                          <p:attrName>style.visibility</p:attrName>
                                        </p:attrNameLst>
                                      </p:cBhvr>
                                      <p:to>
                                        <p:strVal val="visible"/>
                                      </p:to>
                                    </p:set>
                                    <p:anim calcmode="lin" valueType="num">
                                      <p:cBhvr>
                                        <p:cTn id="47" dur="500" fill="hold"/>
                                        <p:tgtEl>
                                          <p:spTgt spid="304166"/>
                                        </p:tgtEl>
                                        <p:attrNameLst>
                                          <p:attrName>ppt_w</p:attrName>
                                        </p:attrNameLst>
                                      </p:cBhvr>
                                      <p:tavLst>
                                        <p:tav tm="0">
                                          <p:val>
                                            <p:fltVal val="0"/>
                                          </p:val>
                                        </p:tav>
                                        <p:tav tm="100000">
                                          <p:val>
                                            <p:strVal val="#ppt_w"/>
                                          </p:val>
                                        </p:tav>
                                      </p:tavLst>
                                    </p:anim>
                                    <p:anim calcmode="lin" valueType="num">
                                      <p:cBhvr>
                                        <p:cTn id="48" dur="500" fill="hold"/>
                                        <p:tgtEl>
                                          <p:spTgt spid="304166"/>
                                        </p:tgtEl>
                                        <p:attrNameLst>
                                          <p:attrName>ppt_h</p:attrName>
                                        </p:attrNameLst>
                                      </p:cBhvr>
                                      <p:tavLst>
                                        <p:tav tm="0">
                                          <p:val>
                                            <p:fltVal val="0"/>
                                          </p:val>
                                        </p:tav>
                                        <p:tav tm="100000">
                                          <p:val>
                                            <p:strVal val="#ppt_h"/>
                                          </p:val>
                                        </p:tav>
                                      </p:tavLst>
                                    </p:anim>
                                    <p:animEffect transition="in" filter="fade">
                                      <p:cBhvr>
                                        <p:cTn id="49" dur="500"/>
                                        <p:tgtEl>
                                          <p:spTgt spid="304166"/>
                                        </p:tgtEl>
                                      </p:cBhvr>
                                    </p:animEffect>
                                  </p:childTnLst>
                                </p:cTn>
                              </p:par>
                              <p:par>
                                <p:cTn id="50" presetID="53" presetClass="entr" presetSubtype="0" fill="hold" grpId="0" nodeType="withEffect">
                                  <p:stCondLst>
                                    <p:cond delay="0"/>
                                  </p:stCondLst>
                                  <p:childTnLst>
                                    <p:set>
                                      <p:cBhvr>
                                        <p:cTn id="51" dur="1" fill="hold">
                                          <p:stCondLst>
                                            <p:cond delay="0"/>
                                          </p:stCondLst>
                                        </p:cTn>
                                        <p:tgtEl>
                                          <p:spTgt spid="304157"/>
                                        </p:tgtEl>
                                        <p:attrNameLst>
                                          <p:attrName>style.visibility</p:attrName>
                                        </p:attrNameLst>
                                      </p:cBhvr>
                                      <p:to>
                                        <p:strVal val="visible"/>
                                      </p:to>
                                    </p:set>
                                    <p:anim calcmode="lin" valueType="num">
                                      <p:cBhvr>
                                        <p:cTn id="52" dur="500" fill="hold"/>
                                        <p:tgtEl>
                                          <p:spTgt spid="304157"/>
                                        </p:tgtEl>
                                        <p:attrNameLst>
                                          <p:attrName>ppt_w</p:attrName>
                                        </p:attrNameLst>
                                      </p:cBhvr>
                                      <p:tavLst>
                                        <p:tav tm="0">
                                          <p:val>
                                            <p:fltVal val="0"/>
                                          </p:val>
                                        </p:tav>
                                        <p:tav tm="100000">
                                          <p:val>
                                            <p:strVal val="#ppt_w"/>
                                          </p:val>
                                        </p:tav>
                                      </p:tavLst>
                                    </p:anim>
                                    <p:anim calcmode="lin" valueType="num">
                                      <p:cBhvr>
                                        <p:cTn id="53" dur="500" fill="hold"/>
                                        <p:tgtEl>
                                          <p:spTgt spid="304157"/>
                                        </p:tgtEl>
                                        <p:attrNameLst>
                                          <p:attrName>ppt_h</p:attrName>
                                        </p:attrNameLst>
                                      </p:cBhvr>
                                      <p:tavLst>
                                        <p:tav tm="0">
                                          <p:val>
                                            <p:fltVal val="0"/>
                                          </p:val>
                                        </p:tav>
                                        <p:tav tm="100000">
                                          <p:val>
                                            <p:strVal val="#ppt_h"/>
                                          </p:val>
                                        </p:tav>
                                      </p:tavLst>
                                    </p:anim>
                                    <p:animEffect transition="in" filter="fade">
                                      <p:cBhvr>
                                        <p:cTn id="54" dur="500"/>
                                        <p:tgtEl>
                                          <p:spTgt spid="304157"/>
                                        </p:tgtEl>
                                      </p:cBhvr>
                                    </p:animEffect>
                                  </p:childTnLst>
                                </p:cTn>
                              </p:par>
                              <p:par>
                                <p:cTn id="55" presetID="53" presetClass="entr" presetSubtype="0" fill="hold" grpId="0" nodeType="withEffect">
                                  <p:stCondLst>
                                    <p:cond delay="0"/>
                                  </p:stCondLst>
                                  <p:childTnLst>
                                    <p:set>
                                      <p:cBhvr>
                                        <p:cTn id="56" dur="1" fill="hold">
                                          <p:stCondLst>
                                            <p:cond delay="0"/>
                                          </p:stCondLst>
                                        </p:cTn>
                                        <p:tgtEl>
                                          <p:spTgt spid="304158"/>
                                        </p:tgtEl>
                                        <p:attrNameLst>
                                          <p:attrName>style.visibility</p:attrName>
                                        </p:attrNameLst>
                                      </p:cBhvr>
                                      <p:to>
                                        <p:strVal val="visible"/>
                                      </p:to>
                                    </p:set>
                                    <p:anim calcmode="lin" valueType="num">
                                      <p:cBhvr>
                                        <p:cTn id="57" dur="500" fill="hold"/>
                                        <p:tgtEl>
                                          <p:spTgt spid="304158"/>
                                        </p:tgtEl>
                                        <p:attrNameLst>
                                          <p:attrName>ppt_w</p:attrName>
                                        </p:attrNameLst>
                                      </p:cBhvr>
                                      <p:tavLst>
                                        <p:tav tm="0">
                                          <p:val>
                                            <p:fltVal val="0"/>
                                          </p:val>
                                        </p:tav>
                                        <p:tav tm="100000">
                                          <p:val>
                                            <p:strVal val="#ppt_w"/>
                                          </p:val>
                                        </p:tav>
                                      </p:tavLst>
                                    </p:anim>
                                    <p:anim calcmode="lin" valueType="num">
                                      <p:cBhvr>
                                        <p:cTn id="58" dur="500" fill="hold"/>
                                        <p:tgtEl>
                                          <p:spTgt spid="304158"/>
                                        </p:tgtEl>
                                        <p:attrNameLst>
                                          <p:attrName>ppt_h</p:attrName>
                                        </p:attrNameLst>
                                      </p:cBhvr>
                                      <p:tavLst>
                                        <p:tav tm="0">
                                          <p:val>
                                            <p:fltVal val="0"/>
                                          </p:val>
                                        </p:tav>
                                        <p:tav tm="100000">
                                          <p:val>
                                            <p:strVal val="#ppt_h"/>
                                          </p:val>
                                        </p:tav>
                                      </p:tavLst>
                                    </p:anim>
                                    <p:animEffect transition="in" filter="fade">
                                      <p:cBhvr>
                                        <p:cTn id="59" dur="500"/>
                                        <p:tgtEl>
                                          <p:spTgt spid="304158"/>
                                        </p:tgtEl>
                                      </p:cBhvr>
                                    </p:animEffect>
                                  </p:childTnLst>
                                </p:cTn>
                              </p:par>
                              <p:par>
                                <p:cTn id="60" presetID="53" presetClass="entr" presetSubtype="0" fill="hold" grpId="0" nodeType="withEffect">
                                  <p:stCondLst>
                                    <p:cond delay="0"/>
                                  </p:stCondLst>
                                  <p:childTnLst>
                                    <p:set>
                                      <p:cBhvr>
                                        <p:cTn id="61" dur="1" fill="hold">
                                          <p:stCondLst>
                                            <p:cond delay="0"/>
                                          </p:stCondLst>
                                        </p:cTn>
                                        <p:tgtEl>
                                          <p:spTgt spid="304159"/>
                                        </p:tgtEl>
                                        <p:attrNameLst>
                                          <p:attrName>style.visibility</p:attrName>
                                        </p:attrNameLst>
                                      </p:cBhvr>
                                      <p:to>
                                        <p:strVal val="visible"/>
                                      </p:to>
                                    </p:set>
                                    <p:anim calcmode="lin" valueType="num">
                                      <p:cBhvr>
                                        <p:cTn id="62" dur="500" fill="hold"/>
                                        <p:tgtEl>
                                          <p:spTgt spid="304159"/>
                                        </p:tgtEl>
                                        <p:attrNameLst>
                                          <p:attrName>ppt_w</p:attrName>
                                        </p:attrNameLst>
                                      </p:cBhvr>
                                      <p:tavLst>
                                        <p:tav tm="0">
                                          <p:val>
                                            <p:fltVal val="0"/>
                                          </p:val>
                                        </p:tav>
                                        <p:tav tm="100000">
                                          <p:val>
                                            <p:strVal val="#ppt_w"/>
                                          </p:val>
                                        </p:tav>
                                      </p:tavLst>
                                    </p:anim>
                                    <p:anim calcmode="lin" valueType="num">
                                      <p:cBhvr>
                                        <p:cTn id="63" dur="500" fill="hold"/>
                                        <p:tgtEl>
                                          <p:spTgt spid="304159"/>
                                        </p:tgtEl>
                                        <p:attrNameLst>
                                          <p:attrName>ppt_h</p:attrName>
                                        </p:attrNameLst>
                                      </p:cBhvr>
                                      <p:tavLst>
                                        <p:tav tm="0">
                                          <p:val>
                                            <p:fltVal val="0"/>
                                          </p:val>
                                        </p:tav>
                                        <p:tav tm="100000">
                                          <p:val>
                                            <p:strVal val="#ppt_h"/>
                                          </p:val>
                                        </p:tav>
                                      </p:tavLst>
                                    </p:anim>
                                    <p:animEffect transition="in" filter="fade">
                                      <p:cBhvr>
                                        <p:cTn id="64" dur="500"/>
                                        <p:tgtEl>
                                          <p:spTgt spid="304159"/>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304160"/>
                                        </p:tgtEl>
                                        <p:attrNameLst>
                                          <p:attrName>style.visibility</p:attrName>
                                        </p:attrNameLst>
                                      </p:cBhvr>
                                      <p:to>
                                        <p:strVal val="visible"/>
                                      </p:to>
                                    </p:set>
                                    <p:anim calcmode="lin" valueType="num">
                                      <p:cBhvr>
                                        <p:cTn id="67" dur="500" fill="hold"/>
                                        <p:tgtEl>
                                          <p:spTgt spid="304160"/>
                                        </p:tgtEl>
                                        <p:attrNameLst>
                                          <p:attrName>ppt_w</p:attrName>
                                        </p:attrNameLst>
                                      </p:cBhvr>
                                      <p:tavLst>
                                        <p:tav tm="0">
                                          <p:val>
                                            <p:fltVal val="0"/>
                                          </p:val>
                                        </p:tav>
                                        <p:tav tm="100000">
                                          <p:val>
                                            <p:strVal val="#ppt_w"/>
                                          </p:val>
                                        </p:tav>
                                      </p:tavLst>
                                    </p:anim>
                                    <p:anim calcmode="lin" valueType="num">
                                      <p:cBhvr>
                                        <p:cTn id="68" dur="500" fill="hold"/>
                                        <p:tgtEl>
                                          <p:spTgt spid="304160"/>
                                        </p:tgtEl>
                                        <p:attrNameLst>
                                          <p:attrName>ppt_h</p:attrName>
                                        </p:attrNameLst>
                                      </p:cBhvr>
                                      <p:tavLst>
                                        <p:tav tm="0">
                                          <p:val>
                                            <p:fltVal val="0"/>
                                          </p:val>
                                        </p:tav>
                                        <p:tav tm="100000">
                                          <p:val>
                                            <p:strVal val="#ppt_h"/>
                                          </p:val>
                                        </p:tav>
                                      </p:tavLst>
                                    </p:anim>
                                    <p:animEffect transition="in" filter="fade">
                                      <p:cBhvr>
                                        <p:cTn id="69" dur="500"/>
                                        <p:tgtEl>
                                          <p:spTgt spid="304160"/>
                                        </p:tgtEl>
                                      </p:cBhvr>
                                    </p:animEffect>
                                  </p:childTnLst>
                                </p:cTn>
                              </p:par>
                              <p:par>
                                <p:cTn id="70" presetID="53" presetClass="entr" presetSubtype="0" fill="hold" grpId="0" nodeType="withEffect">
                                  <p:stCondLst>
                                    <p:cond delay="0"/>
                                  </p:stCondLst>
                                  <p:childTnLst>
                                    <p:set>
                                      <p:cBhvr>
                                        <p:cTn id="71" dur="1" fill="hold">
                                          <p:stCondLst>
                                            <p:cond delay="0"/>
                                          </p:stCondLst>
                                        </p:cTn>
                                        <p:tgtEl>
                                          <p:spTgt spid="304161"/>
                                        </p:tgtEl>
                                        <p:attrNameLst>
                                          <p:attrName>style.visibility</p:attrName>
                                        </p:attrNameLst>
                                      </p:cBhvr>
                                      <p:to>
                                        <p:strVal val="visible"/>
                                      </p:to>
                                    </p:set>
                                    <p:anim calcmode="lin" valueType="num">
                                      <p:cBhvr>
                                        <p:cTn id="72" dur="500" fill="hold"/>
                                        <p:tgtEl>
                                          <p:spTgt spid="304161"/>
                                        </p:tgtEl>
                                        <p:attrNameLst>
                                          <p:attrName>ppt_w</p:attrName>
                                        </p:attrNameLst>
                                      </p:cBhvr>
                                      <p:tavLst>
                                        <p:tav tm="0">
                                          <p:val>
                                            <p:fltVal val="0"/>
                                          </p:val>
                                        </p:tav>
                                        <p:tav tm="100000">
                                          <p:val>
                                            <p:strVal val="#ppt_w"/>
                                          </p:val>
                                        </p:tav>
                                      </p:tavLst>
                                    </p:anim>
                                    <p:anim calcmode="lin" valueType="num">
                                      <p:cBhvr>
                                        <p:cTn id="73" dur="500" fill="hold"/>
                                        <p:tgtEl>
                                          <p:spTgt spid="304161"/>
                                        </p:tgtEl>
                                        <p:attrNameLst>
                                          <p:attrName>ppt_h</p:attrName>
                                        </p:attrNameLst>
                                      </p:cBhvr>
                                      <p:tavLst>
                                        <p:tav tm="0">
                                          <p:val>
                                            <p:fltVal val="0"/>
                                          </p:val>
                                        </p:tav>
                                        <p:tav tm="100000">
                                          <p:val>
                                            <p:strVal val="#ppt_h"/>
                                          </p:val>
                                        </p:tav>
                                      </p:tavLst>
                                    </p:anim>
                                    <p:animEffect transition="in" filter="fade">
                                      <p:cBhvr>
                                        <p:cTn id="74" dur="500"/>
                                        <p:tgtEl>
                                          <p:spTgt spid="304161"/>
                                        </p:tgtEl>
                                      </p:cBhvr>
                                    </p:animEffect>
                                  </p:childTnLst>
                                </p:cTn>
                              </p:par>
                              <p:par>
                                <p:cTn id="75" presetID="53" presetClass="entr" presetSubtype="0" fill="hold" grpId="0" nodeType="withEffect">
                                  <p:stCondLst>
                                    <p:cond delay="0"/>
                                  </p:stCondLst>
                                  <p:childTnLst>
                                    <p:set>
                                      <p:cBhvr>
                                        <p:cTn id="76" dur="1" fill="hold">
                                          <p:stCondLst>
                                            <p:cond delay="0"/>
                                          </p:stCondLst>
                                        </p:cTn>
                                        <p:tgtEl>
                                          <p:spTgt spid="304164"/>
                                        </p:tgtEl>
                                        <p:attrNameLst>
                                          <p:attrName>style.visibility</p:attrName>
                                        </p:attrNameLst>
                                      </p:cBhvr>
                                      <p:to>
                                        <p:strVal val="visible"/>
                                      </p:to>
                                    </p:set>
                                    <p:anim calcmode="lin" valueType="num">
                                      <p:cBhvr>
                                        <p:cTn id="77" dur="500" fill="hold"/>
                                        <p:tgtEl>
                                          <p:spTgt spid="304164"/>
                                        </p:tgtEl>
                                        <p:attrNameLst>
                                          <p:attrName>ppt_w</p:attrName>
                                        </p:attrNameLst>
                                      </p:cBhvr>
                                      <p:tavLst>
                                        <p:tav tm="0">
                                          <p:val>
                                            <p:fltVal val="0"/>
                                          </p:val>
                                        </p:tav>
                                        <p:tav tm="100000">
                                          <p:val>
                                            <p:strVal val="#ppt_w"/>
                                          </p:val>
                                        </p:tav>
                                      </p:tavLst>
                                    </p:anim>
                                    <p:anim calcmode="lin" valueType="num">
                                      <p:cBhvr>
                                        <p:cTn id="78" dur="500" fill="hold"/>
                                        <p:tgtEl>
                                          <p:spTgt spid="304164"/>
                                        </p:tgtEl>
                                        <p:attrNameLst>
                                          <p:attrName>ppt_h</p:attrName>
                                        </p:attrNameLst>
                                      </p:cBhvr>
                                      <p:tavLst>
                                        <p:tav tm="0">
                                          <p:val>
                                            <p:fltVal val="0"/>
                                          </p:val>
                                        </p:tav>
                                        <p:tav tm="100000">
                                          <p:val>
                                            <p:strVal val="#ppt_h"/>
                                          </p:val>
                                        </p:tav>
                                      </p:tavLst>
                                    </p:anim>
                                    <p:animEffect transition="in" filter="fade">
                                      <p:cBhvr>
                                        <p:cTn id="79" dur="500"/>
                                        <p:tgtEl>
                                          <p:spTgt spid="304164"/>
                                        </p:tgtEl>
                                      </p:cBhvr>
                                    </p:animEffect>
                                  </p:childTnLst>
                                </p:cTn>
                              </p:par>
                              <p:par>
                                <p:cTn id="80" presetID="53" presetClass="entr" presetSubtype="0" fill="hold" grpId="0" nodeType="withEffect">
                                  <p:stCondLst>
                                    <p:cond delay="0"/>
                                  </p:stCondLst>
                                  <p:childTnLst>
                                    <p:set>
                                      <p:cBhvr>
                                        <p:cTn id="81" dur="1" fill="hold">
                                          <p:stCondLst>
                                            <p:cond delay="0"/>
                                          </p:stCondLst>
                                        </p:cTn>
                                        <p:tgtEl>
                                          <p:spTgt spid="304165"/>
                                        </p:tgtEl>
                                        <p:attrNameLst>
                                          <p:attrName>style.visibility</p:attrName>
                                        </p:attrNameLst>
                                      </p:cBhvr>
                                      <p:to>
                                        <p:strVal val="visible"/>
                                      </p:to>
                                    </p:set>
                                    <p:anim calcmode="lin" valueType="num">
                                      <p:cBhvr>
                                        <p:cTn id="82" dur="500" fill="hold"/>
                                        <p:tgtEl>
                                          <p:spTgt spid="304165"/>
                                        </p:tgtEl>
                                        <p:attrNameLst>
                                          <p:attrName>ppt_w</p:attrName>
                                        </p:attrNameLst>
                                      </p:cBhvr>
                                      <p:tavLst>
                                        <p:tav tm="0">
                                          <p:val>
                                            <p:fltVal val="0"/>
                                          </p:val>
                                        </p:tav>
                                        <p:tav tm="100000">
                                          <p:val>
                                            <p:strVal val="#ppt_w"/>
                                          </p:val>
                                        </p:tav>
                                      </p:tavLst>
                                    </p:anim>
                                    <p:anim calcmode="lin" valueType="num">
                                      <p:cBhvr>
                                        <p:cTn id="83" dur="500" fill="hold"/>
                                        <p:tgtEl>
                                          <p:spTgt spid="304165"/>
                                        </p:tgtEl>
                                        <p:attrNameLst>
                                          <p:attrName>ppt_h</p:attrName>
                                        </p:attrNameLst>
                                      </p:cBhvr>
                                      <p:tavLst>
                                        <p:tav tm="0">
                                          <p:val>
                                            <p:fltVal val="0"/>
                                          </p:val>
                                        </p:tav>
                                        <p:tav tm="100000">
                                          <p:val>
                                            <p:strVal val="#ppt_h"/>
                                          </p:val>
                                        </p:tav>
                                      </p:tavLst>
                                    </p:anim>
                                    <p:animEffect transition="in" filter="fade">
                                      <p:cBhvr>
                                        <p:cTn id="84" dur="500"/>
                                        <p:tgtEl>
                                          <p:spTgt spid="304165"/>
                                        </p:tgtEl>
                                      </p:cBhvr>
                                    </p:animEffect>
                                  </p:childTnLst>
                                </p:cTn>
                              </p:par>
                              <p:par>
                                <p:cTn id="85" presetID="53" presetClass="entr" presetSubtype="0" fill="hold" grpId="0" nodeType="withEffect">
                                  <p:stCondLst>
                                    <p:cond delay="0"/>
                                  </p:stCondLst>
                                  <p:childTnLst>
                                    <p:set>
                                      <p:cBhvr>
                                        <p:cTn id="86" dur="1" fill="hold">
                                          <p:stCondLst>
                                            <p:cond delay="0"/>
                                          </p:stCondLst>
                                        </p:cTn>
                                        <p:tgtEl>
                                          <p:spTgt spid="304167"/>
                                        </p:tgtEl>
                                        <p:attrNameLst>
                                          <p:attrName>style.visibility</p:attrName>
                                        </p:attrNameLst>
                                      </p:cBhvr>
                                      <p:to>
                                        <p:strVal val="visible"/>
                                      </p:to>
                                    </p:set>
                                    <p:anim calcmode="lin" valueType="num">
                                      <p:cBhvr>
                                        <p:cTn id="87" dur="500" fill="hold"/>
                                        <p:tgtEl>
                                          <p:spTgt spid="304167"/>
                                        </p:tgtEl>
                                        <p:attrNameLst>
                                          <p:attrName>ppt_w</p:attrName>
                                        </p:attrNameLst>
                                      </p:cBhvr>
                                      <p:tavLst>
                                        <p:tav tm="0">
                                          <p:val>
                                            <p:fltVal val="0"/>
                                          </p:val>
                                        </p:tav>
                                        <p:tav tm="100000">
                                          <p:val>
                                            <p:strVal val="#ppt_w"/>
                                          </p:val>
                                        </p:tav>
                                      </p:tavLst>
                                    </p:anim>
                                    <p:anim calcmode="lin" valueType="num">
                                      <p:cBhvr>
                                        <p:cTn id="88" dur="500" fill="hold"/>
                                        <p:tgtEl>
                                          <p:spTgt spid="304167"/>
                                        </p:tgtEl>
                                        <p:attrNameLst>
                                          <p:attrName>ppt_h</p:attrName>
                                        </p:attrNameLst>
                                      </p:cBhvr>
                                      <p:tavLst>
                                        <p:tav tm="0">
                                          <p:val>
                                            <p:fltVal val="0"/>
                                          </p:val>
                                        </p:tav>
                                        <p:tav tm="100000">
                                          <p:val>
                                            <p:strVal val="#ppt_h"/>
                                          </p:val>
                                        </p:tav>
                                      </p:tavLst>
                                    </p:anim>
                                    <p:animEffect transition="in" filter="fade">
                                      <p:cBhvr>
                                        <p:cTn id="89" dur="500"/>
                                        <p:tgtEl>
                                          <p:spTgt spid="304167"/>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304184"/>
                                        </p:tgtEl>
                                        <p:attrNameLst>
                                          <p:attrName>style.visibility</p:attrName>
                                        </p:attrNameLst>
                                      </p:cBhvr>
                                      <p:to>
                                        <p:strVal val="visible"/>
                                      </p:to>
                                    </p:set>
                                    <p:animEffect transition="in" filter="wipe(down)">
                                      <p:cBhvr>
                                        <p:cTn id="94" dur="1000"/>
                                        <p:tgtEl>
                                          <p:spTgt spid="304184"/>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304182"/>
                                        </p:tgtEl>
                                        <p:attrNameLst>
                                          <p:attrName>style.visibility</p:attrName>
                                        </p:attrNameLst>
                                      </p:cBhvr>
                                      <p:to>
                                        <p:strVal val="visible"/>
                                      </p:to>
                                    </p:set>
                                    <p:animEffect transition="in" filter="wipe(down)">
                                      <p:cBhvr>
                                        <p:cTn id="97" dur="1000"/>
                                        <p:tgtEl>
                                          <p:spTgt spid="304182"/>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304180"/>
                                        </p:tgtEl>
                                        <p:attrNameLst>
                                          <p:attrName>style.visibility</p:attrName>
                                        </p:attrNameLst>
                                      </p:cBhvr>
                                      <p:to>
                                        <p:strVal val="visible"/>
                                      </p:to>
                                    </p:set>
                                    <p:animEffect transition="in" filter="wipe(down)">
                                      <p:cBhvr>
                                        <p:cTn id="100" dur="1000"/>
                                        <p:tgtEl>
                                          <p:spTgt spid="304180"/>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304181"/>
                                        </p:tgtEl>
                                        <p:attrNameLst>
                                          <p:attrName>style.visibility</p:attrName>
                                        </p:attrNameLst>
                                      </p:cBhvr>
                                      <p:to>
                                        <p:strVal val="visible"/>
                                      </p:to>
                                    </p:set>
                                    <p:animEffect transition="in" filter="wipe(down)">
                                      <p:cBhvr>
                                        <p:cTn id="103" dur="1000"/>
                                        <p:tgtEl>
                                          <p:spTgt spid="304181"/>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04175"/>
                                        </p:tgtEl>
                                        <p:attrNameLst>
                                          <p:attrName>style.visibility</p:attrName>
                                        </p:attrNameLst>
                                      </p:cBhvr>
                                      <p:to>
                                        <p:strVal val="visible"/>
                                      </p:to>
                                    </p:set>
                                    <p:animEffect transition="in" filter="wipe(down)">
                                      <p:cBhvr>
                                        <p:cTn id="106" dur="1000"/>
                                        <p:tgtEl>
                                          <p:spTgt spid="304175"/>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304183"/>
                                        </p:tgtEl>
                                        <p:attrNameLst>
                                          <p:attrName>style.visibility</p:attrName>
                                        </p:attrNameLst>
                                      </p:cBhvr>
                                      <p:to>
                                        <p:strVal val="visible"/>
                                      </p:to>
                                    </p:set>
                                    <p:animEffect transition="in" filter="wipe(down)">
                                      <p:cBhvr>
                                        <p:cTn id="109" dur="1000"/>
                                        <p:tgtEl>
                                          <p:spTgt spid="304183"/>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304176"/>
                                        </p:tgtEl>
                                        <p:attrNameLst>
                                          <p:attrName>style.visibility</p:attrName>
                                        </p:attrNameLst>
                                      </p:cBhvr>
                                      <p:to>
                                        <p:strVal val="visible"/>
                                      </p:to>
                                    </p:set>
                                    <p:animEffect transition="in" filter="wipe(down)">
                                      <p:cBhvr>
                                        <p:cTn id="112" dur="1000"/>
                                        <p:tgtEl>
                                          <p:spTgt spid="304176"/>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304177"/>
                                        </p:tgtEl>
                                        <p:attrNameLst>
                                          <p:attrName>style.visibility</p:attrName>
                                        </p:attrNameLst>
                                      </p:cBhvr>
                                      <p:to>
                                        <p:strVal val="visible"/>
                                      </p:to>
                                    </p:set>
                                    <p:animEffect transition="in" filter="wipe(down)">
                                      <p:cBhvr>
                                        <p:cTn id="115" dur="1000"/>
                                        <p:tgtEl>
                                          <p:spTgt spid="304177"/>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04178"/>
                                        </p:tgtEl>
                                        <p:attrNameLst>
                                          <p:attrName>style.visibility</p:attrName>
                                        </p:attrNameLst>
                                      </p:cBhvr>
                                      <p:to>
                                        <p:strVal val="visible"/>
                                      </p:to>
                                    </p:set>
                                    <p:animEffect transition="in" filter="wipe(down)">
                                      <p:cBhvr>
                                        <p:cTn id="118" dur="1000"/>
                                        <p:tgtEl>
                                          <p:spTgt spid="304178"/>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04179"/>
                                        </p:tgtEl>
                                        <p:attrNameLst>
                                          <p:attrName>style.visibility</p:attrName>
                                        </p:attrNameLst>
                                      </p:cBhvr>
                                      <p:to>
                                        <p:strVal val="visible"/>
                                      </p:to>
                                    </p:set>
                                    <p:animEffect transition="in" filter="wipe(down)">
                                      <p:cBhvr>
                                        <p:cTn id="121" dur="1000"/>
                                        <p:tgtEl>
                                          <p:spTgt spid="304179"/>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304185"/>
                                        </p:tgtEl>
                                        <p:attrNameLst>
                                          <p:attrName>style.visibility</p:attrName>
                                        </p:attrNameLst>
                                      </p:cBhvr>
                                      <p:to>
                                        <p:strVal val="visible"/>
                                      </p:to>
                                    </p:set>
                                    <p:animEffect transition="in" filter="wipe(down)">
                                      <p:cBhvr>
                                        <p:cTn id="124" dur="1000"/>
                                        <p:tgtEl>
                                          <p:spTgt spid="304185"/>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304172"/>
                                        </p:tgtEl>
                                        <p:attrNameLst>
                                          <p:attrName>style.visibility</p:attrName>
                                        </p:attrNameLst>
                                      </p:cBhvr>
                                      <p:to>
                                        <p:strVal val="visible"/>
                                      </p:to>
                                    </p:set>
                                    <p:animEffect transition="in" filter="wipe(down)">
                                      <p:cBhvr>
                                        <p:cTn id="127" dur="1000"/>
                                        <p:tgtEl>
                                          <p:spTgt spid="304172"/>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304174"/>
                                        </p:tgtEl>
                                        <p:attrNameLst>
                                          <p:attrName>style.visibility</p:attrName>
                                        </p:attrNameLst>
                                      </p:cBhvr>
                                      <p:to>
                                        <p:strVal val="visible"/>
                                      </p:to>
                                    </p:set>
                                    <p:animEffect transition="in" filter="wipe(down)">
                                      <p:cBhvr>
                                        <p:cTn id="130" dur="1000"/>
                                        <p:tgtEl>
                                          <p:spTgt spid="304174"/>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304170"/>
                                        </p:tgtEl>
                                        <p:attrNameLst>
                                          <p:attrName>style.visibility</p:attrName>
                                        </p:attrNameLst>
                                      </p:cBhvr>
                                      <p:to>
                                        <p:strVal val="visible"/>
                                      </p:to>
                                    </p:set>
                                    <p:animEffect transition="in" filter="wipe(down)">
                                      <p:cBhvr>
                                        <p:cTn id="133" dur="1000"/>
                                        <p:tgtEl>
                                          <p:spTgt spid="30417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304171"/>
                                        </p:tgtEl>
                                        <p:attrNameLst>
                                          <p:attrName>style.visibility</p:attrName>
                                        </p:attrNameLst>
                                      </p:cBhvr>
                                      <p:to>
                                        <p:strVal val="visible"/>
                                      </p:to>
                                    </p:set>
                                    <p:animEffect transition="in" filter="wipe(down)">
                                      <p:cBhvr>
                                        <p:cTn id="136" dur="1000"/>
                                        <p:tgtEl>
                                          <p:spTgt spid="304171"/>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304169"/>
                                        </p:tgtEl>
                                        <p:attrNameLst>
                                          <p:attrName>style.visibility</p:attrName>
                                        </p:attrNameLst>
                                      </p:cBhvr>
                                      <p:to>
                                        <p:strVal val="visible"/>
                                      </p:to>
                                    </p:set>
                                    <p:animEffect transition="in" filter="wipe(down)">
                                      <p:cBhvr>
                                        <p:cTn id="139" dur="1000"/>
                                        <p:tgtEl>
                                          <p:spTgt spid="304169"/>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04168"/>
                                        </p:tgtEl>
                                        <p:attrNameLst>
                                          <p:attrName>style.visibility</p:attrName>
                                        </p:attrNameLst>
                                      </p:cBhvr>
                                      <p:to>
                                        <p:strVal val="visible"/>
                                      </p:to>
                                    </p:set>
                                    <p:animEffect transition="in" filter="wipe(down)">
                                      <p:cBhvr>
                                        <p:cTn id="142" dur="1000"/>
                                        <p:tgtEl>
                                          <p:spTgt spid="304168"/>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04173"/>
                                        </p:tgtEl>
                                        <p:attrNameLst>
                                          <p:attrName>style.visibility</p:attrName>
                                        </p:attrNameLst>
                                      </p:cBhvr>
                                      <p:to>
                                        <p:strVal val="visible"/>
                                      </p:to>
                                    </p:set>
                                    <p:animEffect transition="in" filter="wipe(down)">
                                      <p:cBhvr>
                                        <p:cTn id="145" dur="1000"/>
                                        <p:tgtEl>
                                          <p:spTgt spid="304173"/>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04209"/>
                                        </p:tgtEl>
                                        <p:attrNameLst>
                                          <p:attrName>style.visibility</p:attrName>
                                        </p:attrNameLst>
                                      </p:cBhvr>
                                      <p:to>
                                        <p:strVal val="visible"/>
                                      </p:to>
                                    </p:set>
                                    <p:animEffect transition="in" filter="wipe(down)">
                                      <p:cBhvr>
                                        <p:cTn id="148" dur="1000"/>
                                        <p:tgtEl>
                                          <p:spTgt spid="304209"/>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04202"/>
                                        </p:tgtEl>
                                        <p:attrNameLst>
                                          <p:attrName>style.visibility</p:attrName>
                                        </p:attrNameLst>
                                      </p:cBhvr>
                                      <p:to>
                                        <p:strVal val="visible"/>
                                      </p:to>
                                    </p:set>
                                    <p:animEffect transition="in" filter="wipe(down)">
                                      <p:cBhvr>
                                        <p:cTn id="151" dur="1000"/>
                                        <p:tgtEl>
                                          <p:spTgt spid="304202"/>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04201"/>
                                        </p:tgtEl>
                                        <p:attrNameLst>
                                          <p:attrName>style.visibility</p:attrName>
                                        </p:attrNameLst>
                                      </p:cBhvr>
                                      <p:to>
                                        <p:strVal val="visible"/>
                                      </p:to>
                                    </p:set>
                                    <p:animEffect transition="in" filter="wipe(down)">
                                      <p:cBhvr>
                                        <p:cTn id="154" dur="1000"/>
                                        <p:tgtEl>
                                          <p:spTgt spid="304201"/>
                                        </p:tgtEl>
                                      </p:cBhvr>
                                    </p:animEffect>
                                  </p:childTnLst>
                                </p:cTn>
                              </p:par>
                              <p:par>
                                <p:cTn id="155" presetID="22" presetClass="entr" presetSubtype="4" fill="hold" grpId="0" nodeType="withEffect">
                                  <p:stCondLst>
                                    <p:cond delay="0"/>
                                  </p:stCondLst>
                                  <p:childTnLst>
                                    <p:set>
                                      <p:cBhvr>
                                        <p:cTn id="156" dur="1" fill="hold">
                                          <p:stCondLst>
                                            <p:cond delay="0"/>
                                          </p:stCondLst>
                                        </p:cTn>
                                        <p:tgtEl>
                                          <p:spTgt spid="304203"/>
                                        </p:tgtEl>
                                        <p:attrNameLst>
                                          <p:attrName>style.visibility</p:attrName>
                                        </p:attrNameLst>
                                      </p:cBhvr>
                                      <p:to>
                                        <p:strVal val="visible"/>
                                      </p:to>
                                    </p:set>
                                    <p:animEffect transition="in" filter="wipe(down)">
                                      <p:cBhvr>
                                        <p:cTn id="157" dur="1000"/>
                                        <p:tgtEl>
                                          <p:spTgt spid="304203"/>
                                        </p:tgtEl>
                                      </p:cBhvr>
                                    </p:animEffect>
                                  </p:childTnLst>
                                </p:cTn>
                              </p:par>
                              <p:par>
                                <p:cTn id="158" presetID="22" presetClass="entr" presetSubtype="4" fill="hold" grpId="0" nodeType="withEffect">
                                  <p:stCondLst>
                                    <p:cond delay="0"/>
                                  </p:stCondLst>
                                  <p:childTnLst>
                                    <p:set>
                                      <p:cBhvr>
                                        <p:cTn id="159" dur="1" fill="hold">
                                          <p:stCondLst>
                                            <p:cond delay="0"/>
                                          </p:stCondLst>
                                        </p:cTn>
                                        <p:tgtEl>
                                          <p:spTgt spid="304204"/>
                                        </p:tgtEl>
                                        <p:attrNameLst>
                                          <p:attrName>style.visibility</p:attrName>
                                        </p:attrNameLst>
                                      </p:cBhvr>
                                      <p:to>
                                        <p:strVal val="visible"/>
                                      </p:to>
                                    </p:set>
                                    <p:animEffect transition="in" filter="wipe(down)">
                                      <p:cBhvr>
                                        <p:cTn id="160" dur="1000"/>
                                        <p:tgtEl>
                                          <p:spTgt spid="304204"/>
                                        </p:tgtEl>
                                      </p:cBhvr>
                                    </p:animEffect>
                                  </p:childTnLst>
                                </p:cTn>
                              </p:par>
                              <p:par>
                                <p:cTn id="161" presetID="22" presetClass="entr" presetSubtype="4" fill="hold" grpId="0" nodeType="withEffect">
                                  <p:stCondLst>
                                    <p:cond delay="0"/>
                                  </p:stCondLst>
                                  <p:childTnLst>
                                    <p:set>
                                      <p:cBhvr>
                                        <p:cTn id="162" dur="1" fill="hold">
                                          <p:stCondLst>
                                            <p:cond delay="0"/>
                                          </p:stCondLst>
                                        </p:cTn>
                                        <p:tgtEl>
                                          <p:spTgt spid="304205"/>
                                        </p:tgtEl>
                                        <p:attrNameLst>
                                          <p:attrName>style.visibility</p:attrName>
                                        </p:attrNameLst>
                                      </p:cBhvr>
                                      <p:to>
                                        <p:strVal val="visible"/>
                                      </p:to>
                                    </p:set>
                                    <p:animEffect transition="in" filter="wipe(down)">
                                      <p:cBhvr>
                                        <p:cTn id="163" dur="1000"/>
                                        <p:tgtEl>
                                          <p:spTgt spid="304205"/>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304206"/>
                                        </p:tgtEl>
                                        <p:attrNameLst>
                                          <p:attrName>style.visibility</p:attrName>
                                        </p:attrNameLst>
                                      </p:cBhvr>
                                      <p:to>
                                        <p:strVal val="visible"/>
                                      </p:to>
                                    </p:set>
                                    <p:animEffect transition="in" filter="wipe(down)">
                                      <p:cBhvr>
                                        <p:cTn id="166" dur="1000"/>
                                        <p:tgtEl>
                                          <p:spTgt spid="304206"/>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304208"/>
                                        </p:tgtEl>
                                        <p:attrNameLst>
                                          <p:attrName>style.visibility</p:attrName>
                                        </p:attrNameLst>
                                      </p:cBhvr>
                                      <p:to>
                                        <p:strVal val="visible"/>
                                      </p:to>
                                    </p:set>
                                    <p:animEffect transition="in" filter="wipe(down)">
                                      <p:cBhvr>
                                        <p:cTn id="169" dur="1000"/>
                                        <p:tgtEl>
                                          <p:spTgt spid="304208"/>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304207"/>
                                        </p:tgtEl>
                                        <p:attrNameLst>
                                          <p:attrName>style.visibility</p:attrName>
                                        </p:attrNameLst>
                                      </p:cBhvr>
                                      <p:to>
                                        <p:strVal val="visible"/>
                                      </p:to>
                                    </p:set>
                                    <p:animEffect transition="in" filter="wipe(down)">
                                      <p:cBhvr>
                                        <p:cTn id="172" dur="1000"/>
                                        <p:tgtEl>
                                          <p:spTgt spid="304207"/>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304196"/>
                                        </p:tgtEl>
                                        <p:attrNameLst>
                                          <p:attrName>style.visibility</p:attrName>
                                        </p:attrNameLst>
                                      </p:cBhvr>
                                      <p:to>
                                        <p:strVal val="visible"/>
                                      </p:to>
                                    </p:set>
                                    <p:animEffect transition="in" filter="wipe(down)">
                                      <p:cBhvr>
                                        <p:cTn id="175" dur="1000"/>
                                        <p:tgtEl>
                                          <p:spTgt spid="304196"/>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304210"/>
                                        </p:tgtEl>
                                        <p:attrNameLst>
                                          <p:attrName>style.visibility</p:attrName>
                                        </p:attrNameLst>
                                      </p:cBhvr>
                                      <p:to>
                                        <p:strVal val="visible"/>
                                      </p:to>
                                    </p:set>
                                    <p:animEffect transition="in" filter="wipe(down)">
                                      <p:cBhvr>
                                        <p:cTn id="178" dur="1000"/>
                                        <p:tgtEl>
                                          <p:spTgt spid="304210"/>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304200"/>
                                        </p:tgtEl>
                                        <p:attrNameLst>
                                          <p:attrName>style.visibility</p:attrName>
                                        </p:attrNameLst>
                                      </p:cBhvr>
                                      <p:to>
                                        <p:strVal val="visible"/>
                                      </p:to>
                                    </p:set>
                                    <p:animEffect transition="in" filter="wipe(down)">
                                      <p:cBhvr>
                                        <p:cTn id="181" dur="1000"/>
                                        <p:tgtEl>
                                          <p:spTgt spid="304200"/>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304199"/>
                                        </p:tgtEl>
                                        <p:attrNameLst>
                                          <p:attrName>style.visibility</p:attrName>
                                        </p:attrNameLst>
                                      </p:cBhvr>
                                      <p:to>
                                        <p:strVal val="visible"/>
                                      </p:to>
                                    </p:set>
                                    <p:animEffect transition="in" filter="wipe(down)">
                                      <p:cBhvr>
                                        <p:cTn id="184" dur="1000"/>
                                        <p:tgtEl>
                                          <p:spTgt spid="304199"/>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304197"/>
                                        </p:tgtEl>
                                        <p:attrNameLst>
                                          <p:attrName>style.visibility</p:attrName>
                                        </p:attrNameLst>
                                      </p:cBhvr>
                                      <p:to>
                                        <p:strVal val="visible"/>
                                      </p:to>
                                    </p:set>
                                    <p:animEffect transition="in" filter="wipe(down)">
                                      <p:cBhvr>
                                        <p:cTn id="187" dur="1000"/>
                                        <p:tgtEl>
                                          <p:spTgt spid="304197"/>
                                        </p:tgtEl>
                                      </p:cBhvr>
                                    </p:animEffect>
                                  </p:childTnLst>
                                </p:cTn>
                              </p:par>
                              <p:par>
                                <p:cTn id="188" presetID="22" presetClass="entr" presetSubtype="4" fill="hold" grpId="0" nodeType="withEffect">
                                  <p:stCondLst>
                                    <p:cond delay="0"/>
                                  </p:stCondLst>
                                  <p:childTnLst>
                                    <p:set>
                                      <p:cBhvr>
                                        <p:cTn id="189" dur="1" fill="hold">
                                          <p:stCondLst>
                                            <p:cond delay="0"/>
                                          </p:stCondLst>
                                        </p:cTn>
                                        <p:tgtEl>
                                          <p:spTgt spid="304198"/>
                                        </p:tgtEl>
                                        <p:attrNameLst>
                                          <p:attrName>style.visibility</p:attrName>
                                        </p:attrNameLst>
                                      </p:cBhvr>
                                      <p:to>
                                        <p:strVal val="visible"/>
                                      </p:to>
                                    </p:set>
                                    <p:animEffect transition="in" filter="wipe(down)">
                                      <p:cBhvr>
                                        <p:cTn id="190" dur="1000"/>
                                        <p:tgtEl>
                                          <p:spTgt spid="304198"/>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304195"/>
                                        </p:tgtEl>
                                        <p:attrNameLst>
                                          <p:attrName>style.visibility</p:attrName>
                                        </p:attrNameLst>
                                      </p:cBhvr>
                                      <p:to>
                                        <p:strVal val="visible"/>
                                      </p:to>
                                    </p:set>
                                    <p:animEffect transition="in" filter="wipe(down)">
                                      <p:cBhvr>
                                        <p:cTn id="193" dur="1000"/>
                                        <p:tgtEl>
                                          <p:spTgt spid="304195"/>
                                        </p:tgtEl>
                                      </p:cBhvr>
                                    </p:animEffect>
                                  </p:childTnLst>
                                </p:cTn>
                              </p:par>
                              <p:par>
                                <p:cTn id="194" presetID="22" presetClass="entr" presetSubtype="4" fill="hold" grpId="0" nodeType="withEffect">
                                  <p:stCondLst>
                                    <p:cond delay="0"/>
                                  </p:stCondLst>
                                  <p:childTnLst>
                                    <p:set>
                                      <p:cBhvr>
                                        <p:cTn id="195" dur="1" fill="hold">
                                          <p:stCondLst>
                                            <p:cond delay="0"/>
                                          </p:stCondLst>
                                        </p:cTn>
                                        <p:tgtEl>
                                          <p:spTgt spid="304194"/>
                                        </p:tgtEl>
                                        <p:attrNameLst>
                                          <p:attrName>style.visibility</p:attrName>
                                        </p:attrNameLst>
                                      </p:cBhvr>
                                      <p:to>
                                        <p:strVal val="visible"/>
                                      </p:to>
                                    </p:set>
                                    <p:animEffect transition="in" filter="wipe(down)">
                                      <p:cBhvr>
                                        <p:cTn id="196" dur="1000"/>
                                        <p:tgtEl>
                                          <p:spTgt spid="304194"/>
                                        </p:tgtEl>
                                      </p:cBhvr>
                                    </p:animEffect>
                                  </p:childTnLst>
                                </p:cTn>
                              </p:par>
                              <p:par>
                                <p:cTn id="197" presetID="22" presetClass="entr" presetSubtype="4" fill="hold" grpId="0" nodeType="withEffect">
                                  <p:stCondLst>
                                    <p:cond delay="0"/>
                                  </p:stCondLst>
                                  <p:childTnLst>
                                    <p:set>
                                      <p:cBhvr>
                                        <p:cTn id="198" dur="1" fill="hold">
                                          <p:stCondLst>
                                            <p:cond delay="0"/>
                                          </p:stCondLst>
                                        </p:cTn>
                                        <p:tgtEl>
                                          <p:spTgt spid="304193"/>
                                        </p:tgtEl>
                                        <p:attrNameLst>
                                          <p:attrName>style.visibility</p:attrName>
                                        </p:attrNameLst>
                                      </p:cBhvr>
                                      <p:to>
                                        <p:strVal val="visible"/>
                                      </p:to>
                                    </p:set>
                                    <p:animEffect transition="in" filter="wipe(down)">
                                      <p:cBhvr>
                                        <p:cTn id="199" dur="1000"/>
                                        <p:tgtEl>
                                          <p:spTgt spid="304193"/>
                                        </p:tgtEl>
                                      </p:cBhvr>
                                    </p:animEffect>
                                  </p:childTnLst>
                                </p:cTn>
                              </p:par>
                              <p:par>
                                <p:cTn id="200" presetID="22" presetClass="entr" presetSubtype="4" fill="hold" grpId="0" nodeType="withEffect">
                                  <p:stCondLst>
                                    <p:cond delay="0"/>
                                  </p:stCondLst>
                                  <p:childTnLst>
                                    <p:set>
                                      <p:cBhvr>
                                        <p:cTn id="201" dur="1" fill="hold">
                                          <p:stCondLst>
                                            <p:cond delay="0"/>
                                          </p:stCondLst>
                                        </p:cTn>
                                        <p:tgtEl>
                                          <p:spTgt spid="304186"/>
                                        </p:tgtEl>
                                        <p:attrNameLst>
                                          <p:attrName>style.visibility</p:attrName>
                                        </p:attrNameLst>
                                      </p:cBhvr>
                                      <p:to>
                                        <p:strVal val="visible"/>
                                      </p:to>
                                    </p:set>
                                    <p:animEffect transition="in" filter="wipe(down)">
                                      <p:cBhvr>
                                        <p:cTn id="202" dur="1000"/>
                                        <p:tgtEl>
                                          <p:spTgt spid="304186"/>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304187"/>
                                        </p:tgtEl>
                                        <p:attrNameLst>
                                          <p:attrName>style.visibility</p:attrName>
                                        </p:attrNameLst>
                                      </p:cBhvr>
                                      <p:to>
                                        <p:strVal val="visible"/>
                                      </p:to>
                                    </p:set>
                                    <p:animEffect transition="in" filter="wipe(down)">
                                      <p:cBhvr>
                                        <p:cTn id="205" dur="1000"/>
                                        <p:tgtEl>
                                          <p:spTgt spid="304187"/>
                                        </p:tgtEl>
                                      </p:cBhvr>
                                    </p:animEffect>
                                  </p:childTnLst>
                                </p:cTn>
                              </p:par>
                              <p:par>
                                <p:cTn id="206" presetID="22" presetClass="entr" presetSubtype="4" fill="hold" grpId="0" nodeType="withEffect">
                                  <p:stCondLst>
                                    <p:cond delay="0"/>
                                  </p:stCondLst>
                                  <p:childTnLst>
                                    <p:set>
                                      <p:cBhvr>
                                        <p:cTn id="207" dur="1" fill="hold">
                                          <p:stCondLst>
                                            <p:cond delay="0"/>
                                          </p:stCondLst>
                                        </p:cTn>
                                        <p:tgtEl>
                                          <p:spTgt spid="304188"/>
                                        </p:tgtEl>
                                        <p:attrNameLst>
                                          <p:attrName>style.visibility</p:attrName>
                                        </p:attrNameLst>
                                      </p:cBhvr>
                                      <p:to>
                                        <p:strVal val="visible"/>
                                      </p:to>
                                    </p:set>
                                    <p:animEffect transition="in" filter="wipe(down)">
                                      <p:cBhvr>
                                        <p:cTn id="208" dur="1000"/>
                                        <p:tgtEl>
                                          <p:spTgt spid="304188"/>
                                        </p:tgtEl>
                                      </p:cBhvr>
                                    </p:animEffect>
                                  </p:childTnLst>
                                </p:cTn>
                              </p:par>
                              <p:par>
                                <p:cTn id="209" presetID="22" presetClass="entr" presetSubtype="4" fill="hold" grpId="0" nodeType="withEffect">
                                  <p:stCondLst>
                                    <p:cond delay="0"/>
                                  </p:stCondLst>
                                  <p:childTnLst>
                                    <p:set>
                                      <p:cBhvr>
                                        <p:cTn id="210" dur="1" fill="hold">
                                          <p:stCondLst>
                                            <p:cond delay="0"/>
                                          </p:stCondLst>
                                        </p:cTn>
                                        <p:tgtEl>
                                          <p:spTgt spid="304189"/>
                                        </p:tgtEl>
                                        <p:attrNameLst>
                                          <p:attrName>style.visibility</p:attrName>
                                        </p:attrNameLst>
                                      </p:cBhvr>
                                      <p:to>
                                        <p:strVal val="visible"/>
                                      </p:to>
                                    </p:set>
                                    <p:animEffect transition="in" filter="wipe(down)">
                                      <p:cBhvr>
                                        <p:cTn id="211" dur="1000"/>
                                        <p:tgtEl>
                                          <p:spTgt spid="304189"/>
                                        </p:tgtEl>
                                      </p:cBhvr>
                                    </p:animEffect>
                                  </p:childTnLst>
                                </p:cTn>
                              </p:par>
                              <p:par>
                                <p:cTn id="212" presetID="22" presetClass="entr" presetSubtype="4" fill="hold" grpId="0" nodeType="withEffect">
                                  <p:stCondLst>
                                    <p:cond delay="0"/>
                                  </p:stCondLst>
                                  <p:childTnLst>
                                    <p:set>
                                      <p:cBhvr>
                                        <p:cTn id="213" dur="1" fill="hold">
                                          <p:stCondLst>
                                            <p:cond delay="0"/>
                                          </p:stCondLst>
                                        </p:cTn>
                                        <p:tgtEl>
                                          <p:spTgt spid="304190"/>
                                        </p:tgtEl>
                                        <p:attrNameLst>
                                          <p:attrName>style.visibility</p:attrName>
                                        </p:attrNameLst>
                                      </p:cBhvr>
                                      <p:to>
                                        <p:strVal val="visible"/>
                                      </p:to>
                                    </p:set>
                                    <p:animEffect transition="in" filter="wipe(down)">
                                      <p:cBhvr>
                                        <p:cTn id="214" dur="1000"/>
                                        <p:tgtEl>
                                          <p:spTgt spid="304190"/>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304191"/>
                                        </p:tgtEl>
                                        <p:attrNameLst>
                                          <p:attrName>style.visibility</p:attrName>
                                        </p:attrNameLst>
                                      </p:cBhvr>
                                      <p:to>
                                        <p:strVal val="visible"/>
                                      </p:to>
                                    </p:set>
                                    <p:animEffect transition="in" filter="wipe(down)">
                                      <p:cBhvr>
                                        <p:cTn id="217" dur="1000"/>
                                        <p:tgtEl>
                                          <p:spTgt spid="304191"/>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304192"/>
                                        </p:tgtEl>
                                        <p:attrNameLst>
                                          <p:attrName>style.visibility</p:attrName>
                                        </p:attrNameLst>
                                      </p:cBhvr>
                                      <p:to>
                                        <p:strVal val="visible"/>
                                      </p:to>
                                    </p:set>
                                    <p:animEffect transition="in" filter="wipe(down)">
                                      <p:cBhvr>
                                        <p:cTn id="220" dur="1000"/>
                                        <p:tgtEl>
                                          <p:spTgt spid="304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43" grpId="0" animBg="1"/>
      <p:bldP spid="304150" grpId="0" animBg="1"/>
      <p:bldP spid="304151" grpId="0" animBg="1"/>
      <p:bldP spid="304152" grpId="0" animBg="1"/>
      <p:bldP spid="304153" grpId="0" animBg="1"/>
      <p:bldP spid="304154" grpId="0" animBg="1"/>
      <p:bldP spid="304155" grpId="0" animBg="1"/>
      <p:bldP spid="304156" grpId="0" animBg="1"/>
      <p:bldP spid="304157" grpId="0" animBg="1"/>
      <p:bldP spid="304158" grpId="0" animBg="1"/>
      <p:bldP spid="304159" grpId="0" animBg="1"/>
      <p:bldP spid="304160" grpId="0" animBg="1"/>
      <p:bldP spid="304161" grpId="0" animBg="1"/>
      <p:bldP spid="304164" grpId="0" animBg="1"/>
      <p:bldP spid="304165" grpId="0" animBg="1"/>
      <p:bldP spid="304166" grpId="0"/>
      <p:bldP spid="304167" grpId="0"/>
      <p:bldP spid="304168" grpId="0" animBg="1"/>
      <p:bldP spid="304169" grpId="0" animBg="1"/>
      <p:bldP spid="304170" grpId="0" animBg="1"/>
      <p:bldP spid="304171" grpId="0" animBg="1"/>
      <p:bldP spid="304172" grpId="0" animBg="1"/>
      <p:bldP spid="304173" grpId="0" animBg="1"/>
      <p:bldP spid="304174" grpId="0" animBg="1"/>
      <p:bldP spid="304175" grpId="0" animBg="1"/>
      <p:bldP spid="304176" grpId="0" animBg="1"/>
      <p:bldP spid="304177" grpId="0" animBg="1"/>
      <p:bldP spid="304178" grpId="0" animBg="1"/>
      <p:bldP spid="304179" grpId="0" animBg="1"/>
      <p:bldP spid="304180" grpId="0" animBg="1"/>
      <p:bldP spid="304181" grpId="0" animBg="1"/>
      <p:bldP spid="304182" grpId="0" animBg="1"/>
      <p:bldP spid="304183" grpId="0" animBg="1"/>
      <p:bldP spid="304184" grpId="0" animBg="1"/>
      <p:bldP spid="304185" grpId="0" animBg="1"/>
      <p:bldP spid="304186" grpId="0" animBg="1"/>
      <p:bldP spid="304187" grpId="0" animBg="1"/>
      <p:bldP spid="304188" grpId="0" animBg="1"/>
      <p:bldP spid="304189" grpId="0" animBg="1"/>
      <p:bldP spid="304190" grpId="0" animBg="1"/>
      <p:bldP spid="304191" grpId="0" animBg="1"/>
      <p:bldP spid="304192" grpId="0" animBg="1"/>
      <p:bldP spid="304193" grpId="0" animBg="1"/>
      <p:bldP spid="304194" grpId="0" animBg="1"/>
      <p:bldP spid="304195" grpId="0" animBg="1"/>
      <p:bldP spid="304196" grpId="0" animBg="1"/>
      <p:bldP spid="304197" grpId="0" animBg="1"/>
      <p:bldP spid="304198" grpId="0" animBg="1"/>
      <p:bldP spid="304199" grpId="0" animBg="1"/>
      <p:bldP spid="304200" grpId="0" animBg="1"/>
      <p:bldP spid="304201" grpId="0" animBg="1"/>
      <p:bldP spid="304202" grpId="0" animBg="1"/>
      <p:bldP spid="304203" grpId="0" animBg="1"/>
      <p:bldP spid="304204" grpId="0" animBg="1"/>
      <p:bldP spid="304205" grpId="0" animBg="1"/>
      <p:bldP spid="304206" grpId="0" animBg="1"/>
      <p:bldP spid="304207" grpId="0" animBg="1"/>
      <p:bldP spid="304208" grpId="0" animBg="1"/>
      <p:bldP spid="304209" grpId="0" animBg="1"/>
      <p:bldP spid="3042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4"/>
          <p:cNvSpPr>
            <a:spLocks noChangeArrowheads="1"/>
          </p:cNvSpPr>
          <p:nvPr/>
        </p:nvSpPr>
        <p:spPr bwMode="auto">
          <a:xfrm>
            <a:off x="0" y="0"/>
            <a:ext cx="9144000" cy="68580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60419" name="Picture 4" descr="Daily Variation in Mixing Ht at 7 AM"/>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28600" y="304800"/>
            <a:ext cx="6400800" cy="6400800"/>
          </a:xfrm>
          <a:noFill/>
        </p:spPr>
      </p:pic>
      <p:sp>
        <p:nvSpPr>
          <p:cNvPr id="60420" name="Text Box 6"/>
          <p:cNvSpPr txBox="1">
            <a:spLocks noChangeArrowheads="1"/>
          </p:cNvSpPr>
          <p:nvPr/>
        </p:nvSpPr>
        <p:spPr bwMode="auto">
          <a:xfrm>
            <a:off x="6629400" y="228600"/>
            <a:ext cx="2514600" cy="1077913"/>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b="1">
                <a:solidFill>
                  <a:srgbClr val="FFFF00"/>
                </a:solidFill>
                <a:latin typeface="Arial Narrow" pitchFamily="34" charset="0"/>
              </a:rPr>
              <a:t>Evolution of the </a:t>
            </a:r>
          </a:p>
          <a:p>
            <a:pPr algn="ctr" eaLnBrk="1" hangingPunct="1">
              <a:lnSpc>
                <a:spcPct val="90000"/>
              </a:lnSpc>
              <a:spcBef>
                <a:spcPct val="0"/>
              </a:spcBef>
              <a:buFontTx/>
              <a:buNone/>
            </a:pPr>
            <a:r>
              <a:rPr lang="en-US" altLang="en-US" sz="2400" b="1">
                <a:solidFill>
                  <a:srgbClr val="FFFF00"/>
                </a:solidFill>
                <a:latin typeface="Arial Narrow" pitchFamily="34" charset="0"/>
              </a:rPr>
              <a:t>Daytime </a:t>
            </a:r>
          </a:p>
          <a:p>
            <a:pPr algn="ctr" eaLnBrk="1" hangingPunct="1">
              <a:lnSpc>
                <a:spcPct val="90000"/>
              </a:lnSpc>
              <a:spcBef>
                <a:spcPct val="0"/>
              </a:spcBef>
              <a:buFontTx/>
              <a:buNone/>
            </a:pPr>
            <a:r>
              <a:rPr lang="en-US" altLang="en-US" sz="2400" b="1">
                <a:solidFill>
                  <a:srgbClr val="FFFF00"/>
                </a:solidFill>
                <a:latin typeface="Arial Narrow" pitchFamily="34" charset="0"/>
              </a:rPr>
              <a:t>Mixing Layer</a:t>
            </a:r>
          </a:p>
        </p:txBody>
      </p:sp>
      <p:sp>
        <p:nvSpPr>
          <p:cNvPr id="60421" name="Text Box 7"/>
          <p:cNvSpPr txBox="1">
            <a:spLocks noChangeArrowheads="1"/>
          </p:cNvSpPr>
          <p:nvPr/>
        </p:nvSpPr>
        <p:spPr bwMode="auto">
          <a:xfrm>
            <a:off x="1752600" y="6324600"/>
            <a:ext cx="608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55</a:t>
            </a:r>
            <a:r>
              <a:rPr lang="en-US" altLang="en-US" sz="1600" b="1">
                <a:cs typeface="Arial" charset="0"/>
              </a:rPr>
              <a:t>ºF</a:t>
            </a:r>
          </a:p>
        </p:txBody>
      </p:sp>
      <p:sp>
        <p:nvSpPr>
          <p:cNvPr id="60422" name="Line 10"/>
          <p:cNvSpPr>
            <a:spLocks noChangeShapeType="1"/>
          </p:cNvSpPr>
          <p:nvPr/>
        </p:nvSpPr>
        <p:spPr bwMode="auto">
          <a:xfrm flipV="1">
            <a:off x="2133600" y="5791200"/>
            <a:ext cx="685800" cy="533400"/>
          </a:xfrm>
          <a:prstGeom prst="line">
            <a:avLst/>
          </a:prstGeom>
          <a:noFill/>
          <a:ln w="69850">
            <a:solidFill>
              <a:srgbClr val="00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3" name="Line 14"/>
          <p:cNvSpPr>
            <a:spLocks noChangeShapeType="1"/>
          </p:cNvSpPr>
          <p:nvPr/>
        </p:nvSpPr>
        <p:spPr bwMode="auto">
          <a:xfrm flipV="1">
            <a:off x="2819400" y="5410200"/>
            <a:ext cx="685800" cy="381000"/>
          </a:xfrm>
          <a:prstGeom prst="line">
            <a:avLst/>
          </a:prstGeom>
          <a:noFill/>
          <a:ln w="69850">
            <a:solidFill>
              <a:srgbClr val="00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Text Box 16"/>
          <p:cNvSpPr txBox="1">
            <a:spLocks noChangeArrowheads="1"/>
          </p:cNvSpPr>
          <p:nvPr/>
        </p:nvSpPr>
        <p:spPr bwMode="auto">
          <a:xfrm>
            <a:off x="2206625" y="5672138"/>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58</a:t>
            </a:r>
            <a:r>
              <a:rPr lang="en-US" altLang="en-US" sz="1600" b="1">
                <a:cs typeface="Arial" charset="0"/>
              </a:rPr>
              <a:t>F</a:t>
            </a:r>
          </a:p>
        </p:txBody>
      </p:sp>
      <p:sp>
        <p:nvSpPr>
          <p:cNvPr id="60425" name="Rectangle 30"/>
          <p:cNvSpPr>
            <a:spLocks noChangeArrowheads="1"/>
          </p:cNvSpPr>
          <p:nvPr/>
        </p:nvSpPr>
        <p:spPr bwMode="auto">
          <a:xfrm flipH="1">
            <a:off x="2057400" y="6248400"/>
            <a:ext cx="152400" cy="150813"/>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75" name="Text Box 35"/>
          <p:cNvSpPr txBox="1">
            <a:spLocks noChangeArrowheads="1"/>
          </p:cNvSpPr>
          <p:nvPr/>
        </p:nvSpPr>
        <p:spPr bwMode="auto">
          <a:xfrm>
            <a:off x="28194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63</a:t>
            </a:r>
            <a:r>
              <a:rPr lang="en-US" altLang="en-US" sz="1600" b="1">
                <a:cs typeface="Arial" charset="0"/>
              </a:rPr>
              <a:t>ºF</a:t>
            </a:r>
          </a:p>
        </p:txBody>
      </p:sp>
      <p:sp>
        <p:nvSpPr>
          <p:cNvPr id="317476" name="Text Box 36"/>
          <p:cNvSpPr txBox="1">
            <a:spLocks noChangeArrowheads="1"/>
          </p:cNvSpPr>
          <p:nvPr/>
        </p:nvSpPr>
        <p:spPr bwMode="auto">
          <a:xfrm>
            <a:off x="41148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75</a:t>
            </a:r>
            <a:r>
              <a:rPr lang="en-US" altLang="en-US" sz="1600" b="1">
                <a:cs typeface="Arial" charset="0"/>
              </a:rPr>
              <a:t>ºF</a:t>
            </a:r>
          </a:p>
        </p:txBody>
      </p:sp>
      <p:sp>
        <p:nvSpPr>
          <p:cNvPr id="60428" name="Text Box 37"/>
          <p:cNvSpPr txBox="1">
            <a:spLocks noChangeArrowheads="1"/>
          </p:cNvSpPr>
          <p:nvPr/>
        </p:nvSpPr>
        <p:spPr bwMode="auto">
          <a:xfrm>
            <a:off x="48006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80</a:t>
            </a:r>
            <a:r>
              <a:rPr lang="en-US" altLang="en-US" sz="1600" b="1">
                <a:cs typeface="Arial" charset="0"/>
              </a:rPr>
              <a:t>ºF</a:t>
            </a:r>
          </a:p>
        </p:txBody>
      </p:sp>
      <p:sp>
        <p:nvSpPr>
          <p:cNvPr id="317479" name="Rectangle 39"/>
          <p:cNvSpPr>
            <a:spLocks noChangeArrowheads="1"/>
          </p:cNvSpPr>
          <p:nvPr/>
        </p:nvSpPr>
        <p:spPr bwMode="auto">
          <a:xfrm>
            <a:off x="5638800" y="6324600"/>
            <a:ext cx="608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88ºF</a:t>
            </a:r>
          </a:p>
        </p:txBody>
      </p:sp>
      <p:sp>
        <p:nvSpPr>
          <p:cNvPr id="317480" name="AutoShape 40"/>
          <p:cNvSpPr>
            <a:spLocks noChangeArrowheads="1"/>
          </p:cNvSpPr>
          <p:nvPr/>
        </p:nvSpPr>
        <p:spPr bwMode="auto">
          <a:xfrm rot="10800000">
            <a:off x="3200400" y="5791200"/>
            <a:ext cx="3429000" cy="152400"/>
          </a:xfrm>
          <a:prstGeom prst="rightArrow">
            <a:avLst>
              <a:gd name="adj1" fmla="val 50000"/>
              <a:gd name="adj2" fmla="val 5625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71" name="Line 31"/>
          <p:cNvSpPr>
            <a:spLocks noChangeShapeType="1"/>
          </p:cNvSpPr>
          <p:nvPr/>
        </p:nvSpPr>
        <p:spPr bwMode="auto">
          <a:xfrm>
            <a:off x="2743200" y="5867400"/>
            <a:ext cx="457200" cy="4572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2" name="Rectangle 11"/>
          <p:cNvSpPr>
            <a:spLocks noChangeArrowheads="1"/>
          </p:cNvSpPr>
          <p:nvPr/>
        </p:nvSpPr>
        <p:spPr bwMode="auto">
          <a:xfrm flipH="1">
            <a:off x="2667000" y="5791200"/>
            <a:ext cx="152400" cy="150813"/>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48" name="Rectangle 8"/>
          <p:cNvSpPr>
            <a:spLocks noChangeArrowheads="1"/>
          </p:cNvSpPr>
          <p:nvPr/>
        </p:nvSpPr>
        <p:spPr bwMode="auto">
          <a:xfrm>
            <a:off x="3048000" y="6172200"/>
            <a:ext cx="152400" cy="152400"/>
          </a:xfrm>
          <a:prstGeom prst="rect">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83" name="AutoShape 43"/>
          <p:cNvSpPr>
            <a:spLocks noChangeArrowheads="1"/>
          </p:cNvSpPr>
          <p:nvPr/>
        </p:nvSpPr>
        <p:spPr bwMode="auto">
          <a:xfrm rot="10800000">
            <a:off x="3048000" y="3810000"/>
            <a:ext cx="3657600" cy="152400"/>
          </a:xfrm>
          <a:prstGeom prst="rightArrow">
            <a:avLst>
              <a:gd name="adj1" fmla="val 50000"/>
              <a:gd name="adj2" fmla="val 600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84" name="AutoShape 44"/>
          <p:cNvSpPr>
            <a:spLocks noChangeArrowheads="1"/>
          </p:cNvSpPr>
          <p:nvPr/>
        </p:nvSpPr>
        <p:spPr bwMode="auto">
          <a:xfrm rot="10800000">
            <a:off x="3962400" y="5334000"/>
            <a:ext cx="2667000" cy="152400"/>
          </a:xfrm>
          <a:prstGeom prst="rightArrow">
            <a:avLst>
              <a:gd name="adj1" fmla="val 50000"/>
              <a:gd name="adj2" fmla="val 4375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85" name="AutoShape 45"/>
          <p:cNvSpPr>
            <a:spLocks noChangeArrowheads="1"/>
          </p:cNvSpPr>
          <p:nvPr/>
        </p:nvSpPr>
        <p:spPr bwMode="auto">
          <a:xfrm rot="10800000">
            <a:off x="2133600" y="2209800"/>
            <a:ext cx="4495800" cy="152400"/>
          </a:xfrm>
          <a:prstGeom prst="rightArrow">
            <a:avLst>
              <a:gd name="adj1" fmla="val 50000"/>
              <a:gd name="adj2" fmla="val 7375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86" name="Text Box 46"/>
          <p:cNvSpPr txBox="1">
            <a:spLocks noChangeArrowheads="1"/>
          </p:cNvSpPr>
          <p:nvPr/>
        </p:nvSpPr>
        <p:spPr bwMode="auto">
          <a:xfrm>
            <a:off x="5486400" y="5486400"/>
            <a:ext cx="72707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8 AM </a:t>
            </a:r>
          </a:p>
        </p:txBody>
      </p:sp>
      <p:sp>
        <p:nvSpPr>
          <p:cNvPr id="317487" name="Text Box 47"/>
          <p:cNvSpPr txBox="1">
            <a:spLocks noChangeArrowheads="1"/>
          </p:cNvSpPr>
          <p:nvPr/>
        </p:nvSpPr>
        <p:spPr bwMode="auto">
          <a:xfrm>
            <a:off x="5410200" y="5029200"/>
            <a:ext cx="8397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10 AM </a:t>
            </a:r>
          </a:p>
        </p:txBody>
      </p:sp>
      <p:sp>
        <p:nvSpPr>
          <p:cNvPr id="317488" name="Text Box 48"/>
          <p:cNvSpPr txBox="1">
            <a:spLocks noChangeArrowheads="1"/>
          </p:cNvSpPr>
          <p:nvPr/>
        </p:nvSpPr>
        <p:spPr bwMode="auto">
          <a:xfrm>
            <a:off x="5486400" y="3505200"/>
            <a:ext cx="75882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Noon </a:t>
            </a:r>
          </a:p>
        </p:txBody>
      </p:sp>
      <p:sp>
        <p:nvSpPr>
          <p:cNvPr id="317489" name="Text Box 49"/>
          <p:cNvSpPr txBox="1">
            <a:spLocks noChangeArrowheads="1"/>
          </p:cNvSpPr>
          <p:nvPr/>
        </p:nvSpPr>
        <p:spPr bwMode="auto">
          <a:xfrm>
            <a:off x="5486400" y="1905000"/>
            <a:ext cx="715963"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2 PM </a:t>
            </a:r>
          </a:p>
        </p:txBody>
      </p:sp>
      <p:sp>
        <p:nvSpPr>
          <p:cNvPr id="317499" name="Rectangle 59"/>
          <p:cNvSpPr>
            <a:spLocks noChangeArrowheads="1"/>
          </p:cNvSpPr>
          <p:nvPr/>
        </p:nvSpPr>
        <p:spPr bwMode="auto">
          <a:xfrm>
            <a:off x="6934200" y="4953000"/>
            <a:ext cx="1828800" cy="13716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62" name="Freeform 22"/>
          <p:cNvSpPr>
            <a:spLocks/>
          </p:cNvSpPr>
          <p:nvPr/>
        </p:nvSpPr>
        <p:spPr bwMode="auto">
          <a:xfrm>
            <a:off x="6705600" y="5867400"/>
            <a:ext cx="1846263" cy="420688"/>
          </a:xfrm>
          <a:custGeom>
            <a:avLst/>
            <a:gdLst>
              <a:gd name="T0" fmla="*/ 1374775 w 1163"/>
              <a:gd name="T1" fmla="*/ 408308 h 1801"/>
              <a:gd name="T2" fmla="*/ 1319213 w 1163"/>
              <a:gd name="T3" fmla="*/ 400132 h 1801"/>
              <a:gd name="T4" fmla="*/ 1292225 w 1163"/>
              <a:gd name="T5" fmla="*/ 371635 h 1801"/>
              <a:gd name="T6" fmla="*/ 1292225 w 1163"/>
              <a:gd name="T7" fmla="*/ 320713 h 1801"/>
              <a:gd name="T8" fmla="*/ 1333500 w 1163"/>
              <a:gd name="T9" fmla="*/ 292216 h 1801"/>
              <a:gd name="T10" fmla="*/ 1292225 w 1163"/>
              <a:gd name="T11" fmla="*/ 267689 h 1801"/>
              <a:gd name="T12" fmla="*/ 1389063 w 1163"/>
              <a:gd name="T13" fmla="*/ 234987 h 1801"/>
              <a:gd name="T14" fmla="*/ 1555750 w 1163"/>
              <a:gd name="T15" fmla="*/ 222841 h 1801"/>
              <a:gd name="T16" fmla="*/ 1444625 w 1163"/>
              <a:gd name="T17" fmla="*/ 220739 h 1801"/>
              <a:gd name="T18" fmla="*/ 1374775 w 1163"/>
              <a:gd name="T19" fmla="*/ 212563 h 1801"/>
              <a:gd name="T20" fmla="*/ 1347788 w 1163"/>
              <a:gd name="T21" fmla="*/ 194343 h 1801"/>
              <a:gd name="T22" fmla="*/ 1304925 w 1163"/>
              <a:gd name="T23" fmla="*/ 175890 h 1801"/>
              <a:gd name="T24" fmla="*/ 1333500 w 1163"/>
              <a:gd name="T25" fmla="*/ 155568 h 1801"/>
              <a:gd name="T26" fmla="*/ 1304925 w 1163"/>
              <a:gd name="T27" fmla="*/ 118895 h 1801"/>
              <a:gd name="T28" fmla="*/ 1416050 w 1163"/>
              <a:gd name="T29" fmla="*/ 84324 h 1801"/>
              <a:gd name="T30" fmla="*/ 1568450 w 1163"/>
              <a:gd name="T31" fmla="*/ 69842 h 1801"/>
              <a:gd name="T32" fmla="*/ 1776413 w 1163"/>
              <a:gd name="T33" fmla="*/ 57696 h 1801"/>
              <a:gd name="T34" fmla="*/ 1817688 w 1163"/>
              <a:gd name="T35" fmla="*/ 23125 h 1801"/>
              <a:gd name="T36" fmla="*/ 1403350 w 1163"/>
              <a:gd name="T37" fmla="*/ 8876 h 1801"/>
              <a:gd name="T38" fmla="*/ 1000125 w 1163"/>
              <a:gd name="T39" fmla="*/ 2569 h 1801"/>
              <a:gd name="T40" fmla="*/ 876300 w 1163"/>
              <a:gd name="T41" fmla="*/ 4672 h 1801"/>
              <a:gd name="T42" fmla="*/ 682625 w 1163"/>
              <a:gd name="T43" fmla="*/ 18920 h 1801"/>
              <a:gd name="T44" fmla="*/ 501650 w 1163"/>
              <a:gd name="T45" fmla="*/ 27096 h 1801"/>
              <a:gd name="T46" fmla="*/ 73025 w 1163"/>
              <a:gd name="T47" fmla="*/ 39476 h 1801"/>
              <a:gd name="T48" fmla="*/ 31750 w 1163"/>
              <a:gd name="T49" fmla="*/ 57696 h 1801"/>
              <a:gd name="T50" fmla="*/ 169863 w 1163"/>
              <a:gd name="T51" fmla="*/ 53725 h 1801"/>
              <a:gd name="T52" fmla="*/ 293688 w 1163"/>
              <a:gd name="T53" fmla="*/ 80120 h 1801"/>
              <a:gd name="T54" fmla="*/ 515938 w 1163"/>
              <a:gd name="T55" fmla="*/ 82222 h 1801"/>
              <a:gd name="T56" fmla="*/ 723900 w 1163"/>
              <a:gd name="T57" fmla="*/ 96471 h 1801"/>
              <a:gd name="T58" fmla="*/ 765175 w 1163"/>
              <a:gd name="T59" fmla="*/ 106749 h 1801"/>
              <a:gd name="T60" fmla="*/ 903288 w 1163"/>
              <a:gd name="T61" fmla="*/ 120997 h 1801"/>
              <a:gd name="T62" fmla="*/ 862013 w 1163"/>
              <a:gd name="T63" fmla="*/ 141319 h 1801"/>
              <a:gd name="T64" fmla="*/ 862013 w 1163"/>
              <a:gd name="T65" fmla="*/ 184066 h 1801"/>
              <a:gd name="T66" fmla="*/ 903288 w 1163"/>
              <a:gd name="T67" fmla="*/ 194343 h 1801"/>
              <a:gd name="T68" fmla="*/ 847725 w 1163"/>
              <a:gd name="T69" fmla="*/ 210694 h 1801"/>
              <a:gd name="T70" fmla="*/ 709613 w 1163"/>
              <a:gd name="T71" fmla="*/ 218870 h 1801"/>
              <a:gd name="T72" fmla="*/ 835025 w 1163"/>
              <a:gd name="T73" fmla="*/ 234987 h 1801"/>
              <a:gd name="T74" fmla="*/ 958850 w 1163"/>
              <a:gd name="T75" fmla="*/ 253441 h 1801"/>
              <a:gd name="T76" fmla="*/ 806450 w 1163"/>
              <a:gd name="T77" fmla="*/ 286143 h 1801"/>
              <a:gd name="T78" fmla="*/ 847725 w 1163"/>
              <a:gd name="T79" fmla="*/ 318611 h 1801"/>
              <a:gd name="T80" fmla="*/ 820738 w 1163"/>
              <a:gd name="T81" fmla="*/ 353415 h 1801"/>
              <a:gd name="T82" fmla="*/ 806450 w 1163"/>
              <a:gd name="T83" fmla="*/ 371635 h 1801"/>
              <a:gd name="T84" fmla="*/ 862013 w 1163"/>
              <a:gd name="T85" fmla="*/ 379810 h 1801"/>
              <a:gd name="T86" fmla="*/ 917575 w 1163"/>
              <a:gd name="T87" fmla="*/ 418586 h 1801"/>
              <a:gd name="T88" fmla="*/ 1277938 w 1163"/>
              <a:gd name="T89" fmla="*/ 420688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317490" name="Text Box 50"/>
          <p:cNvSpPr txBox="1">
            <a:spLocks noChangeArrowheads="1"/>
          </p:cNvSpPr>
          <p:nvPr/>
        </p:nvSpPr>
        <p:spPr bwMode="auto">
          <a:xfrm>
            <a:off x="7467600" y="5486400"/>
            <a:ext cx="72707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8 AM </a:t>
            </a:r>
          </a:p>
        </p:txBody>
      </p:sp>
      <p:sp>
        <p:nvSpPr>
          <p:cNvPr id="317491" name="Text Box 51"/>
          <p:cNvSpPr txBox="1">
            <a:spLocks noChangeArrowheads="1"/>
          </p:cNvSpPr>
          <p:nvPr/>
        </p:nvSpPr>
        <p:spPr bwMode="auto">
          <a:xfrm>
            <a:off x="7239000" y="5105400"/>
            <a:ext cx="1370013"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1500 Ft AGL</a:t>
            </a:r>
          </a:p>
        </p:txBody>
      </p:sp>
      <p:sp>
        <p:nvSpPr>
          <p:cNvPr id="317498" name="Rectangle 58"/>
          <p:cNvSpPr>
            <a:spLocks noChangeArrowheads="1"/>
          </p:cNvSpPr>
          <p:nvPr/>
        </p:nvSpPr>
        <p:spPr bwMode="auto">
          <a:xfrm>
            <a:off x="6934200" y="4572000"/>
            <a:ext cx="1828800" cy="17526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63" name="Freeform 23"/>
          <p:cNvSpPr>
            <a:spLocks/>
          </p:cNvSpPr>
          <p:nvPr/>
        </p:nvSpPr>
        <p:spPr bwMode="auto">
          <a:xfrm>
            <a:off x="6934200" y="5410200"/>
            <a:ext cx="1846263" cy="877888"/>
          </a:xfrm>
          <a:custGeom>
            <a:avLst/>
            <a:gdLst>
              <a:gd name="T0" fmla="*/ 1374775 w 1163"/>
              <a:gd name="T1" fmla="*/ 852053 h 1801"/>
              <a:gd name="T2" fmla="*/ 1319213 w 1163"/>
              <a:gd name="T3" fmla="*/ 834993 h 1801"/>
              <a:gd name="T4" fmla="*/ 1292225 w 1163"/>
              <a:gd name="T5" fmla="*/ 775525 h 1801"/>
              <a:gd name="T6" fmla="*/ 1292225 w 1163"/>
              <a:gd name="T7" fmla="*/ 669262 h 1801"/>
              <a:gd name="T8" fmla="*/ 1333500 w 1163"/>
              <a:gd name="T9" fmla="*/ 609793 h 1801"/>
              <a:gd name="T10" fmla="*/ 1292225 w 1163"/>
              <a:gd name="T11" fmla="*/ 558612 h 1801"/>
              <a:gd name="T12" fmla="*/ 1389063 w 1163"/>
              <a:gd name="T13" fmla="*/ 490369 h 1801"/>
              <a:gd name="T14" fmla="*/ 1555750 w 1163"/>
              <a:gd name="T15" fmla="*/ 465022 h 1801"/>
              <a:gd name="T16" fmla="*/ 1444625 w 1163"/>
              <a:gd name="T17" fmla="*/ 460635 h 1801"/>
              <a:gd name="T18" fmla="*/ 1374775 w 1163"/>
              <a:gd name="T19" fmla="*/ 443575 h 1801"/>
              <a:gd name="T20" fmla="*/ 1347788 w 1163"/>
              <a:gd name="T21" fmla="*/ 405554 h 1801"/>
              <a:gd name="T22" fmla="*/ 1304925 w 1163"/>
              <a:gd name="T23" fmla="*/ 367046 h 1801"/>
              <a:gd name="T24" fmla="*/ 1333500 w 1163"/>
              <a:gd name="T25" fmla="*/ 324638 h 1801"/>
              <a:gd name="T26" fmla="*/ 1304925 w 1163"/>
              <a:gd name="T27" fmla="*/ 248109 h 1801"/>
              <a:gd name="T28" fmla="*/ 1416050 w 1163"/>
              <a:gd name="T29" fmla="*/ 175968 h 1801"/>
              <a:gd name="T30" fmla="*/ 1568450 w 1163"/>
              <a:gd name="T31" fmla="*/ 145746 h 1801"/>
              <a:gd name="T32" fmla="*/ 1776413 w 1163"/>
              <a:gd name="T33" fmla="*/ 120399 h 1801"/>
              <a:gd name="T34" fmla="*/ 1817688 w 1163"/>
              <a:gd name="T35" fmla="*/ 48257 h 1801"/>
              <a:gd name="T36" fmla="*/ 1403350 w 1163"/>
              <a:gd name="T37" fmla="*/ 18523 h 1801"/>
              <a:gd name="T38" fmla="*/ 1000125 w 1163"/>
              <a:gd name="T39" fmla="*/ 5362 h 1801"/>
              <a:gd name="T40" fmla="*/ 876300 w 1163"/>
              <a:gd name="T41" fmla="*/ 9749 h 1801"/>
              <a:gd name="T42" fmla="*/ 682625 w 1163"/>
              <a:gd name="T43" fmla="*/ 39483 h 1801"/>
              <a:gd name="T44" fmla="*/ 501650 w 1163"/>
              <a:gd name="T45" fmla="*/ 56544 h 1801"/>
              <a:gd name="T46" fmla="*/ 73025 w 1163"/>
              <a:gd name="T47" fmla="*/ 82378 h 1801"/>
              <a:gd name="T48" fmla="*/ 31750 w 1163"/>
              <a:gd name="T49" fmla="*/ 120399 h 1801"/>
              <a:gd name="T50" fmla="*/ 169863 w 1163"/>
              <a:gd name="T51" fmla="*/ 112112 h 1801"/>
              <a:gd name="T52" fmla="*/ 293688 w 1163"/>
              <a:gd name="T53" fmla="*/ 167194 h 1801"/>
              <a:gd name="T54" fmla="*/ 515938 w 1163"/>
              <a:gd name="T55" fmla="*/ 171581 h 1801"/>
              <a:gd name="T56" fmla="*/ 723900 w 1163"/>
              <a:gd name="T57" fmla="*/ 201315 h 1801"/>
              <a:gd name="T58" fmla="*/ 765175 w 1163"/>
              <a:gd name="T59" fmla="*/ 222762 h 1801"/>
              <a:gd name="T60" fmla="*/ 903288 w 1163"/>
              <a:gd name="T61" fmla="*/ 252496 h 1801"/>
              <a:gd name="T62" fmla="*/ 862013 w 1163"/>
              <a:gd name="T63" fmla="*/ 294904 h 1801"/>
              <a:gd name="T64" fmla="*/ 862013 w 1163"/>
              <a:gd name="T65" fmla="*/ 384106 h 1801"/>
              <a:gd name="T66" fmla="*/ 903288 w 1163"/>
              <a:gd name="T67" fmla="*/ 405554 h 1801"/>
              <a:gd name="T68" fmla="*/ 847725 w 1163"/>
              <a:gd name="T69" fmla="*/ 439675 h 1801"/>
              <a:gd name="T70" fmla="*/ 709613 w 1163"/>
              <a:gd name="T71" fmla="*/ 456736 h 1801"/>
              <a:gd name="T72" fmla="*/ 835025 w 1163"/>
              <a:gd name="T73" fmla="*/ 490369 h 1801"/>
              <a:gd name="T74" fmla="*/ 958850 w 1163"/>
              <a:gd name="T75" fmla="*/ 528878 h 1801"/>
              <a:gd name="T76" fmla="*/ 806450 w 1163"/>
              <a:gd name="T77" fmla="*/ 597120 h 1801"/>
              <a:gd name="T78" fmla="*/ 847725 w 1163"/>
              <a:gd name="T79" fmla="*/ 664875 h 1801"/>
              <a:gd name="T80" fmla="*/ 820738 w 1163"/>
              <a:gd name="T81" fmla="*/ 737504 h 1801"/>
              <a:gd name="T82" fmla="*/ 806450 w 1163"/>
              <a:gd name="T83" fmla="*/ 775525 h 1801"/>
              <a:gd name="T84" fmla="*/ 862013 w 1163"/>
              <a:gd name="T85" fmla="*/ 792585 h 1801"/>
              <a:gd name="T86" fmla="*/ 917575 w 1163"/>
              <a:gd name="T87" fmla="*/ 873501 h 1801"/>
              <a:gd name="T88" fmla="*/ 1277938 w 1163"/>
              <a:gd name="T89" fmla="*/ 877888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317494" name="Text Box 54"/>
          <p:cNvSpPr txBox="1">
            <a:spLocks noChangeArrowheads="1"/>
          </p:cNvSpPr>
          <p:nvPr/>
        </p:nvSpPr>
        <p:spPr bwMode="auto">
          <a:xfrm>
            <a:off x="7543800" y="5029200"/>
            <a:ext cx="839788"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10 AM </a:t>
            </a:r>
          </a:p>
        </p:txBody>
      </p:sp>
      <p:sp>
        <p:nvSpPr>
          <p:cNvPr id="317497" name="Text Box 57"/>
          <p:cNvSpPr txBox="1">
            <a:spLocks noChangeArrowheads="1"/>
          </p:cNvSpPr>
          <p:nvPr/>
        </p:nvSpPr>
        <p:spPr bwMode="auto">
          <a:xfrm>
            <a:off x="7239000" y="4648200"/>
            <a:ext cx="1425575"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2800 FT AGL</a:t>
            </a:r>
          </a:p>
        </p:txBody>
      </p:sp>
      <p:sp>
        <p:nvSpPr>
          <p:cNvPr id="317500" name="Rectangle 60"/>
          <p:cNvSpPr>
            <a:spLocks noChangeArrowheads="1"/>
          </p:cNvSpPr>
          <p:nvPr/>
        </p:nvSpPr>
        <p:spPr bwMode="auto">
          <a:xfrm>
            <a:off x="6858000" y="2819400"/>
            <a:ext cx="2057400" cy="35052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64" name="Freeform 24"/>
          <p:cNvSpPr>
            <a:spLocks/>
          </p:cNvSpPr>
          <p:nvPr/>
        </p:nvSpPr>
        <p:spPr bwMode="auto">
          <a:xfrm>
            <a:off x="6934200" y="3810000"/>
            <a:ext cx="1846263" cy="2554288"/>
          </a:xfrm>
          <a:custGeom>
            <a:avLst/>
            <a:gdLst>
              <a:gd name="T0" fmla="*/ 1374775 w 1163"/>
              <a:gd name="T1" fmla="*/ 2479120 h 1801"/>
              <a:gd name="T2" fmla="*/ 1319213 w 1163"/>
              <a:gd name="T3" fmla="*/ 2429481 h 1801"/>
              <a:gd name="T4" fmla="*/ 1292225 w 1163"/>
              <a:gd name="T5" fmla="*/ 2256453 h 1801"/>
              <a:gd name="T6" fmla="*/ 1292225 w 1163"/>
              <a:gd name="T7" fmla="*/ 1947272 h 1801"/>
              <a:gd name="T8" fmla="*/ 1333500 w 1163"/>
              <a:gd name="T9" fmla="*/ 1774244 h 1801"/>
              <a:gd name="T10" fmla="*/ 1292225 w 1163"/>
              <a:gd name="T11" fmla="*/ 1625327 h 1801"/>
              <a:gd name="T12" fmla="*/ 1389063 w 1163"/>
              <a:gd name="T13" fmla="*/ 1426771 h 1801"/>
              <a:gd name="T14" fmla="*/ 1555750 w 1163"/>
              <a:gd name="T15" fmla="*/ 1353021 h 1801"/>
              <a:gd name="T16" fmla="*/ 1444625 w 1163"/>
              <a:gd name="T17" fmla="*/ 1340257 h 1801"/>
              <a:gd name="T18" fmla="*/ 1374775 w 1163"/>
              <a:gd name="T19" fmla="*/ 1290617 h 1801"/>
              <a:gd name="T20" fmla="*/ 1347788 w 1163"/>
              <a:gd name="T21" fmla="*/ 1179993 h 1801"/>
              <a:gd name="T22" fmla="*/ 1304925 w 1163"/>
              <a:gd name="T23" fmla="*/ 1067951 h 1801"/>
              <a:gd name="T24" fmla="*/ 1333500 w 1163"/>
              <a:gd name="T25" fmla="*/ 944562 h 1801"/>
              <a:gd name="T26" fmla="*/ 1304925 w 1163"/>
              <a:gd name="T27" fmla="*/ 721895 h 1801"/>
              <a:gd name="T28" fmla="*/ 1416050 w 1163"/>
              <a:gd name="T29" fmla="*/ 511992 h 1801"/>
              <a:gd name="T30" fmla="*/ 1568450 w 1163"/>
              <a:gd name="T31" fmla="*/ 424060 h 1801"/>
              <a:gd name="T32" fmla="*/ 1776413 w 1163"/>
              <a:gd name="T33" fmla="*/ 350310 h 1801"/>
              <a:gd name="T34" fmla="*/ 1817688 w 1163"/>
              <a:gd name="T35" fmla="*/ 140408 h 1801"/>
              <a:gd name="T36" fmla="*/ 1403350 w 1163"/>
              <a:gd name="T37" fmla="*/ 53894 h 1801"/>
              <a:gd name="T38" fmla="*/ 1000125 w 1163"/>
              <a:gd name="T39" fmla="*/ 15601 h 1801"/>
              <a:gd name="T40" fmla="*/ 876300 w 1163"/>
              <a:gd name="T41" fmla="*/ 28365 h 1801"/>
              <a:gd name="T42" fmla="*/ 682625 w 1163"/>
              <a:gd name="T43" fmla="*/ 114879 h 1801"/>
              <a:gd name="T44" fmla="*/ 501650 w 1163"/>
              <a:gd name="T45" fmla="*/ 164518 h 1801"/>
              <a:gd name="T46" fmla="*/ 73025 w 1163"/>
              <a:gd name="T47" fmla="*/ 239686 h 1801"/>
              <a:gd name="T48" fmla="*/ 31750 w 1163"/>
              <a:gd name="T49" fmla="*/ 350310 h 1801"/>
              <a:gd name="T50" fmla="*/ 169863 w 1163"/>
              <a:gd name="T51" fmla="*/ 326200 h 1801"/>
              <a:gd name="T52" fmla="*/ 293688 w 1163"/>
              <a:gd name="T53" fmla="*/ 486464 h 1801"/>
              <a:gd name="T54" fmla="*/ 515938 w 1163"/>
              <a:gd name="T55" fmla="*/ 499228 h 1801"/>
              <a:gd name="T56" fmla="*/ 723900 w 1163"/>
              <a:gd name="T57" fmla="*/ 585742 h 1801"/>
              <a:gd name="T58" fmla="*/ 765175 w 1163"/>
              <a:gd name="T59" fmla="*/ 648145 h 1801"/>
              <a:gd name="T60" fmla="*/ 903288 w 1163"/>
              <a:gd name="T61" fmla="*/ 734659 h 1801"/>
              <a:gd name="T62" fmla="*/ 862013 w 1163"/>
              <a:gd name="T63" fmla="*/ 858048 h 1801"/>
              <a:gd name="T64" fmla="*/ 862013 w 1163"/>
              <a:gd name="T65" fmla="*/ 1117590 h 1801"/>
              <a:gd name="T66" fmla="*/ 903288 w 1163"/>
              <a:gd name="T67" fmla="*/ 1179993 h 1801"/>
              <a:gd name="T68" fmla="*/ 847725 w 1163"/>
              <a:gd name="T69" fmla="*/ 1279271 h 1801"/>
              <a:gd name="T70" fmla="*/ 709613 w 1163"/>
              <a:gd name="T71" fmla="*/ 1328911 h 1801"/>
              <a:gd name="T72" fmla="*/ 835025 w 1163"/>
              <a:gd name="T73" fmla="*/ 1426771 h 1801"/>
              <a:gd name="T74" fmla="*/ 958850 w 1163"/>
              <a:gd name="T75" fmla="*/ 1538813 h 1801"/>
              <a:gd name="T76" fmla="*/ 806450 w 1163"/>
              <a:gd name="T77" fmla="*/ 1737370 h 1801"/>
              <a:gd name="T78" fmla="*/ 847725 w 1163"/>
              <a:gd name="T79" fmla="*/ 1934508 h 1801"/>
              <a:gd name="T80" fmla="*/ 820738 w 1163"/>
              <a:gd name="T81" fmla="*/ 2145829 h 1801"/>
              <a:gd name="T82" fmla="*/ 806450 w 1163"/>
              <a:gd name="T83" fmla="*/ 2256453 h 1801"/>
              <a:gd name="T84" fmla="*/ 862013 w 1163"/>
              <a:gd name="T85" fmla="*/ 2306092 h 1801"/>
              <a:gd name="T86" fmla="*/ 917575 w 1163"/>
              <a:gd name="T87" fmla="*/ 2541524 h 1801"/>
              <a:gd name="T88" fmla="*/ 1277938 w 1163"/>
              <a:gd name="T89" fmla="*/ 2554288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317502" name="Text Box 62"/>
          <p:cNvSpPr txBox="1">
            <a:spLocks noChangeArrowheads="1"/>
          </p:cNvSpPr>
          <p:nvPr/>
        </p:nvSpPr>
        <p:spPr bwMode="auto">
          <a:xfrm>
            <a:off x="7620000" y="3505200"/>
            <a:ext cx="758825"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Noon </a:t>
            </a:r>
          </a:p>
        </p:txBody>
      </p:sp>
      <p:sp>
        <p:nvSpPr>
          <p:cNvPr id="317501" name="Text Box 61"/>
          <p:cNvSpPr txBox="1">
            <a:spLocks noChangeArrowheads="1"/>
          </p:cNvSpPr>
          <p:nvPr/>
        </p:nvSpPr>
        <p:spPr bwMode="auto">
          <a:xfrm>
            <a:off x="7315200" y="3124200"/>
            <a:ext cx="1370013"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7400 Ft AGL</a:t>
            </a:r>
          </a:p>
        </p:txBody>
      </p:sp>
      <p:sp>
        <p:nvSpPr>
          <p:cNvPr id="317503" name="Rectangle 63"/>
          <p:cNvSpPr>
            <a:spLocks noChangeArrowheads="1"/>
          </p:cNvSpPr>
          <p:nvPr/>
        </p:nvSpPr>
        <p:spPr bwMode="auto">
          <a:xfrm>
            <a:off x="6705600" y="1447800"/>
            <a:ext cx="2438400" cy="4876800"/>
          </a:xfrm>
          <a:prstGeom prst="rect">
            <a:avLst/>
          </a:prstGeom>
          <a:solidFill>
            <a:srgbClr val="00002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61" name="Freeform 21"/>
          <p:cNvSpPr>
            <a:spLocks/>
          </p:cNvSpPr>
          <p:nvPr/>
        </p:nvSpPr>
        <p:spPr bwMode="auto">
          <a:xfrm>
            <a:off x="6858000" y="2286000"/>
            <a:ext cx="1846263" cy="4078288"/>
          </a:xfrm>
          <a:custGeom>
            <a:avLst/>
            <a:gdLst>
              <a:gd name="T0" fmla="*/ 1374775 w 1163"/>
              <a:gd name="T1" fmla="*/ 3958272 h 1801"/>
              <a:gd name="T2" fmla="*/ 1319213 w 1163"/>
              <a:gd name="T3" fmla="*/ 3879016 h 1801"/>
              <a:gd name="T4" fmla="*/ 1292225 w 1163"/>
              <a:gd name="T5" fmla="*/ 3602752 h 1801"/>
              <a:gd name="T6" fmla="*/ 1292225 w 1163"/>
              <a:gd name="T7" fmla="*/ 3109100 h 1801"/>
              <a:gd name="T8" fmla="*/ 1333500 w 1163"/>
              <a:gd name="T9" fmla="*/ 2832836 h 1801"/>
              <a:gd name="T10" fmla="*/ 1292225 w 1163"/>
              <a:gd name="T11" fmla="*/ 2595068 h 1801"/>
              <a:gd name="T12" fmla="*/ 1389063 w 1163"/>
              <a:gd name="T13" fmla="*/ 2278044 h 1801"/>
              <a:gd name="T14" fmla="*/ 1555750 w 1163"/>
              <a:gd name="T15" fmla="*/ 2160292 h 1801"/>
              <a:gd name="T16" fmla="*/ 1444625 w 1163"/>
              <a:gd name="T17" fmla="*/ 2139912 h 1801"/>
              <a:gd name="T18" fmla="*/ 1374775 w 1163"/>
              <a:gd name="T19" fmla="*/ 2060656 h 1801"/>
              <a:gd name="T20" fmla="*/ 1347788 w 1163"/>
              <a:gd name="T21" fmla="*/ 1884029 h 1801"/>
              <a:gd name="T22" fmla="*/ 1304925 w 1163"/>
              <a:gd name="T23" fmla="*/ 1705137 h 1801"/>
              <a:gd name="T24" fmla="*/ 1333500 w 1163"/>
              <a:gd name="T25" fmla="*/ 1508129 h 1801"/>
              <a:gd name="T26" fmla="*/ 1304925 w 1163"/>
              <a:gd name="T27" fmla="*/ 1152609 h 1801"/>
              <a:gd name="T28" fmla="*/ 1416050 w 1163"/>
              <a:gd name="T29" fmla="*/ 817469 h 1801"/>
              <a:gd name="T30" fmla="*/ 1568450 w 1163"/>
              <a:gd name="T31" fmla="*/ 677073 h 1801"/>
              <a:gd name="T32" fmla="*/ 1776413 w 1163"/>
              <a:gd name="T33" fmla="*/ 559321 h 1801"/>
              <a:gd name="T34" fmla="*/ 1817688 w 1163"/>
              <a:gd name="T35" fmla="*/ 224181 h 1801"/>
              <a:gd name="T36" fmla="*/ 1403350 w 1163"/>
              <a:gd name="T37" fmla="*/ 86049 h 1801"/>
              <a:gd name="T38" fmla="*/ 1000125 w 1163"/>
              <a:gd name="T39" fmla="*/ 24909 h 1801"/>
              <a:gd name="T40" fmla="*/ 876300 w 1163"/>
              <a:gd name="T41" fmla="*/ 45289 h 1801"/>
              <a:gd name="T42" fmla="*/ 682625 w 1163"/>
              <a:gd name="T43" fmla="*/ 183421 h 1801"/>
              <a:gd name="T44" fmla="*/ 501650 w 1163"/>
              <a:gd name="T45" fmla="*/ 262677 h 1801"/>
              <a:gd name="T46" fmla="*/ 73025 w 1163"/>
              <a:gd name="T47" fmla="*/ 382693 h 1801"/>
              <a:gd name="T48" fmla="*/ 31750 w 1163"/>
              <a:gd name="T49" fmla="*/ 559321 h 1801"/>
              <a:gd name="T50" fmla="*/ 169863 w 1163"/>
              <a:gd name="T51" fmla="*/ 520825 h 1801"/>
              <a:gd name="T52" fmla="*/ 293688 w 1163"/>
              <a:gd name="T53" fmla="*/ 776709 h 1801"/>
              <a:gd name="T54" fmla="*/ 515938 w 1163"/>
              <a:gd name="T55" fmla="*/ 797089 h 1801"/>
              <a:gd name="T56" fmla="*/ 723900 w 1163"/>
              <a:gd name="T57" fmla="*/ 935221 h 1801"/>
              <a:gd name="T58" fmla="*/ 765175 w 1163"/>
              <a:gd name="T59" fmla="*/ 1034857 h 1801"/>
              <a:gd name="T60" fmla="*/ 903288 w 1163"/>
              <a:gd name="T61" fmla="*/ 1172989 h 1801"/>
              <a:gd name="T62" fmla="*/ 862013 w 1163"/>
              <a:gd name="T63" fmla="*/ 1369997 h 1801"/>
              <a:gd name="T64" fmla="*/ 862013 w 1163"/>
              <a:gd name="T65" fmla="*/ 1784393 h 1801"/>
              <a:gd name="T66" fmla="*/ 903288 w 1163"/>
              <a:gd name="T67" fmla="*/ 1884029 h 1801"/>
              <a:gd name="T68" fmla="*/ 847725 w 1163"/>
              <a:gd name="T69" fmla="*/ 2042541 h 1801"/>
              <a:gd name="T70" fmla="*/ 709613 w 1163"/>
              <a:gd name="T71" fmla="*/ 2121797 h 1801"/>
              <a:gd name="T72" fmla="*/ 835025 w 1163"/>
              <a:gd name="T73" fmla="*/ 2278044 h 1801"/>
              <a:gd name="T74" fmla="*/ 958850 w 1163"/>
              <a:gd name="T75" fmla="*/ 2456936 h 1801"/>
              <a:gd name="T76" fmla="*/ 806450 w 1163"/>
              <a:gd name="T77" fmla="*/ 2773960 h 1801"/>
              <a:gd name="T78" fmla="*/ 847725 w 1163"/>
              <a:gd name="T79" fmla="*/ 3088720 h 1801"/>
              <a:gd name="T80" fmla="*/ 820738 w 1163"/>
              <a:gd name="T81" fmla="*/ 3426124 h 1801"/>
              <a:gd name="T82" fmla="*/ 806450 w 1163"/>
              <a:gd name="T83" fmla="*/ 3602752 h 1801"/>
              <a:gd name="T84" fmla="*/ 862013 w 1163"/>
              <a:gd name="T85" fmla="*/ 3682008 h 1801"/>
              <a:gd name="T86" fmla="*/ 917575 w 1163"/>
              <a:gd name="T87" fmla="*/ 4057908 h 1801"/>
              <a:gd name="T88" fmla="*/ 1277938 w 1163"/>
              <a:gd name="T89" fmla="*/ 4078288 h 18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63"/>
              <a:gd name="T136" fmla="*/ 0 h 1801"/>
              <a:gd name="T137" fmla="*/ 1163 w 1163"/>
              <a:gd name="T138" fmla="*/ 1801 h 18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63" h="1801">
                <a:moveTo>
                  <a:pt x="805" y="1801"/>
                </a:moveTo>
                <a:cubicBezTo>
                  <a:pt x="861" y="1787"/>
                  <a:pt x="832" y="1784"/>
                  <a:pt x="866" y="1748"/>
                </a:cubicBezTo>
                <a:cubicBezTo>
                  <a:pt x="863" y="1739"/>
                  <a:pt x="863" y="1728"/>
                  <a:pt x="857" y="1722"/>
                </a:cubicBezTo>
                <a:cubicBezTo>
                  <a:pt x="851" y="1716"/>
                  <a:pt x="835" y="1721"/>
                  <a:pt x="831" y="1713"/>
                </a:cubicBezTo>
                <a:cubicBezTo>
                  <a:pt x="826" y="1703"/>
                  <a:pt x="854" y="1665"/>
                  <a:pt x="857" y="1661"/>
                </a:cubicBezTo>
                <a:cubicBezTo>
                  <a:pt x="845" y="1621"/>
                  <a:pt x="826" y="1631"/>
                  <a:pt x="814" y="1591"/>
                </a:cubicBezTo>
                <a:cubicBezTo>
                  <a:pt x="840" y="1551"/>
                  <a:pt x="851" y="1514"/>
                  <a:pt x="796" y="1495"/>
                </a:cubicBezTo>
                <a:cubicBezTo>
                  <a:pt x="812" y="1449"/>
                  <a:pt x="853" y="1438"/>
                  <a:pt x="814" y="1373"/>
                </a:cubicBezTo>
                <a:cubicBezTo>
                  <a:pt x="806" y="1360"/>
                  <a:pt x="785" y="1367"/>
                  <a:pt x="770" y="1364"/>
                </a:cubicBezTo>
                <a:cubicBezTo>
                  <a:pt x="788" y="1313"/>
                  <a:pt x="801" y="1288"/>
                  <a:pt x="840" y="1251"/>
                </a:cubicBezTo>
                <a:cubicBezTo>
                  <a:pt x="798" y="1209"/>
                  <a:pt x="834" y="1257"/>
                  <a:pt x="840" y="1216"/>
                </a:cubicBezTo>
                <a:cubicBezTo>
                  <a:pt x="844" y="1186"/>
                  <a:pt x="828" y="1168"/>
                  <a:pt x="814" y="1146"/>
                </a:cubicBezTo>
                <a:cubicBezTo>
                  <a:pt x="843" y="1101"/>
                  <a:pt x="859" y="1068"/>
                  <a:pt x="805" y="1033"/>
                </a:cubicBezTo>
                <a:cubicBezTo>
                  <a:pt x="845" y="990"/>
                  <a:pt x="790" y="1042"/>
                  <a:pt x="875" y="1006"/>
                </a:cubicBezTo>
                <a:cubicBezTo>
                  <a:pt x="894" y="998"/>
                  <a:pt x="910" y="983"/>
                  <a:pt x="927" y="971"/>
                </a:cubicBezTo>
                <a:cubicBezTo>
                  <a:pt x="942" y="961"/>
                  <a:pt x="980" y="954"/>
                  <a:pt x="980" y="954"/>
                </a:cubicBezTo>
                <a:cubicBezTo>
                  <a:pt x="977" y="945"/>
                  <a:pt x="980" y="931"/>
                  <a:pt x="971" y="928"/>
                </a:cubicBezTo>
                <a:cubicBezTo>
                  <a:pt x="968" y="927"/>
                  <a:pt x="917" y="943"/>
                  <a:pt x="910" y="945"/>
                </a:cubicBezTo>
                <a:cubicBezTo>
                  <a:pt x="901" y="942"/>
                  <a:pt x="891" y="943"/>
                  <a:pt x="884" y="937"/>
                </a:cubicBezTo>
                <a:cubicBezTo>
                  <a:pt x="876" y="930"/>
                  <a:pt x="875" y="915"/>
                  <a:pt x="866" y="910"/>
                </a:cubicBezTo>
                <a:cubicBezTo>
                  <a:pt x="853" y="903"/>
                  <a:pt x="837" y="905"/>
                  <a:pt x="822" y="902"/>
                </a:cubicBezTo>
                <a:cubicBezTo>
                  <a:pt x="810" y="861"/>
                  <a:pt x="820" y="860"/>
                  <a:pt x="849" y="832"/>
                </a:cubicBezTo>
                <a:cubicBezTo>
                  <a:pt x="843" y="814"/>
                  <a:pt x="837" y="797"/>
                  <a:pt x="831" y="779"/>
                </a:cubicBezTo>
                <a:cubicBezTo>
                  <a:pt x="828" y="770"/>
                  <a:pt x="822" y="753"/>
                  <a:pt x="822" y="753"/>
                </a:cubicBezTo>
                <a:cubicBezTo>
                  <a:pt x="824" y="751"/>
                  <a:pt x="856" y="721"/>
                  <a:pt x="857" y="718"/>
                </a:cubicBezTo>
                <a:cubicBezTo>
                  <a:pt x="857" y="716"/>
                  <a:pt x="841" y="668"/>
                  <a:pt x="840" y="666"/>
                </a:cubicBezTo>
                <a:cubicBezTo>
                  <a:pt x="850" y="626"/>
                  <a:pt x="851" y="616"/>
                  <a:pt x="822" y="587"/>
                </a:cubicBezTo>
                <a:cubicBezTo>
                  <a:pt x="806" y="534"/>
                  <a:pt x="840" y="562"/>
                  <a:pt x="822" y="509"/>
                </a:cubicBezTo>
                <a:cubicBezTo>
                  <a:pt x="846" y="440"/>
                  <a:pt x="822" y="526"/>
                  <a:pt x="822" y="457"/>
                </a:cubicBezTo>
                <a:cubicBezTo>
                  <a:pt x="822" y="418"/>
                  <a:pt x="863" y="380"/>
                  <a:pt x="892" y="361"/>
                </a:cubicBezTo>
                <a:cubicBezTo>
                  <a:pt x="889" y="352"/>
                  <a:pt x="880" y="343"/>
                  <a:pt x="884" y="334"/>
                </a:cubicBezTo>
                <a:cubicBezTo>
                  <a:pt x="895" y="308"/>
                  <a:pt x="972" y="302"/>
                  <a:pt x="988" y="299"/>
                </a:cubicBezTo>
                <a:cubicBezTo>
                  <a:pt x="1017" y="271"/>
                  <a:pt x="1022" y="288"/>
                  <a:pt x="1058" y="299"/>
                </a:cubicBezTo>
                <a:cubicBezTo>
                  <a:pt x="1078" y="280"/>
                  <a:pt x="1100" y="267"/>
                  <a:pt x="1119" y="247"/>
                </a:cubicBezTo>
                <a:cubicBezTo>
                  <a:pt x="1135" y="201"/>
                  <a:pt x="1147" y="232"/>
                  <a:pt x="1163" y="186"/>
                </a:cubicBezTo>
                <a:cubicBezTo>
                  <a:pt x="1144" y="133"/>
                  <a:pt x="1133" y="165"/>
                  <a:pt x="1145" y="99"/>
                </a:cubicBezTo>
                <a:cubicBezTo>
                  <a:pt x="1124" y="32"/>
                  <a:pt x="1103" y="56"/>
                  <a:pt x="1023" y="64"/>
                </a:cubicBezTo>
                <a:cubicBezTo>
                  <a:pt x="966" y="101"/>
                  <a:pt x="938" y="55"/>
                  <a:pt x="884" y="38"/>
                </a:cubicBezTo>
                <a:cubicBezTo>
                  <a:pt x="837" y="83"/>
                  <a:pt x="782" y="48"/>
                  <a:pt x="726" y="38"/>
                </a:cubicBezTo>
                <a:cubicBezTo>
                  <a:pt x="690" y="0"/>
                  <a:pt x="685" y="3"/>
                  <a:pt x="630" y="11"/>
                </a:cubicBezTo>
                <a:cubicBezTo>
                  <a:pt x="599" y="44"/>
                  <a:pt x="625" y="62"/>
                  <a:pt x="578" y="46"/>
                </a:cubicBezTo>
                <a:cubicBezTo>
                  <a:pt x="569" y="37"/>
                  <a:pt x="564" y="22"/>
                  <a:pt x="552" y="20"/>
                </a:cubicBezTo>
                <a:cubicBezTo>
                  <a:pt x="538" y="17"/>
                  <a:pt x="512" y="79"/>
                  <a:pt x="508" y="90"/>
                </a:cubicBezTo>
                <a:cubicBezTo>
                  <a:pt x="482" y="87"/>
                  <a:pt x="456" y="79"/>
                  <a:pt x="430" y="81"/>
                </a:cubicBezTo>
                <a:cubicBezTo>
                  <a:pt x="422" y="82"/>
                  <a:pt x="419" y="95"/>
                  <a:pt x="412" y="99"/>
                </a:cubicBezTo>
                <a:cubicBezTo>
                  <a:pt x="393" y="110"/>
                  <a:pt x="318" y="116"/>
                  <a:pt x="316" y="116"/>
                </a:cubicBezTo>
                <a:cubicBezTo>
                  <a:pt x="292" y="142"/>
                  <a:pt x="280" y="144"/>
                  <a:pt x="246" y="134"/>
                </a:cubicBezTo>
                <a:cubicBezTo>
                  <a:pt x="176" y="143"/>
                  <a:pt x="117" y="162"/>
                  <a:pt x="46" y="169"/>
                </a:cubicBezTo>
                <a:cubicBezTo>
                  <a:pt x="43" y="180"/>
                  <a:pt x="44" y="194"/>
                  <a:pt x="37" y="203"/>
                </a:cubicBezTo>
                <a:cubicBezTo>
                  <a:pt x="6" y="241"/>
                  <a:pt x="0" y="170"/>
                  <a:pt x="20" y="247"/>
                </a:cubicBezTo>
                <a:cubicBezTo>
                  <a:pt x="40" y="244"/>
                  <a:pt x="61" y="242"/>
                  <a:pt x="81" y="238"/>
                </a:cubicBezTo>
                <a:cubicBezTo>
                  <a:pt x="90" y="236"/>
                  <a:pt x="99" y="226"/>
                  <a:pt x="107" y="230"/>
                </a:cubicBezTo>
                <a:cubicBezTo>
                  <a:pt x="121" y="236"/>
                  <a:pt x="127" y="271"/>
                  <a:pt x="133" y="282"/>
                </a:cubicBezTo>
                <a:cubicBezTo>
                  <a:pt x="148" y="312"/>
                  <a:pt x="153" y="332"/>
                  <a:pt x="185" y="343"/>
                </a:cubicBezTo>
                <a:cubicBezTo>
                  <a:pt x="248" y="323"/>
                  <a:pt x="223" y="337"/>
                  <a:pt x="264" y="308"/>
                </a:cubicBezTo>
                <a:cubicBezTo>
                  <a:pt x="297" y="320"/>
                  <a:pt x="301" y="341"/>
                  <a:pt x="325" y="352"/>
                </a:cubicBezTo>
                <a:cubicBezTo>
                  <a:pt x="339" y="358"/>
                  <a:pt x="354" y="358"/>
                  <a:pt x="369" y="361"/>
                </a:cubicBezTo>
                <a:cubicBezTo>
                  <a:pt x="408" y="387"/>
                  <a:pt x="428" y="373"/>
                  <a:pt x="456" y="413"/>
                </a:cubicBezTo>
                <a:cubicBezTo>
                  <a:pt x="465" y="410"/>
                  <a:pt x="474" y="400"/>
                  <a:pt x="482" y="404"/>
                </a:cubicBezTo>
                <a:cubicBezTo>
                  <a:pt x="502" y="414"/>
                  <a:pt x="485" y="447"/>
                  <a:pt x="482" y="457"/>
                </a:cubicBezTo>
                <a:cubicBezTo>
                  <a:pt x="503" y="517"/>
                  <a:pt x="471" y="451"/>
                  <a:pt x="561" y="491"/>
                </a:cubicBezTo>
                <a:cubicBezTo>
                  <a:pt x="570" y="495"/>
                  <a:pt x="564" y="510"/>
                  <a:pt x="569" y="518"/>
                </a:cubicBezTo>
                <a:cubicBezTo>
                  <a:pt x="573" y="525"/>
                  <a:pt x="581" y="529"/>
                  <a:pt x="587" y="535"/>
                </a:cubicBezTo>
                <a:cubicBezTo>
                  <a:pt x="565" y="557"/>
                  <a:pt x="553" y="576"/>
                  <a:pt x="543" y="605"/>
                </a:cubicBezTo>
                <a:cubicBezTo>
                  <a:pt x="559" y="651"/>
                  <a:pt x="582" y="673"/>
                  <a:pt x="526" y="692"/>
                </a:cubicBezTo>
                <a:cubicBezTo>
                  <a:pt x="507" y="747"/>
                  <a:pt x="491" y="754"/>
                  <a:pt x="543" y="788"/>
                </a:cubicBezTo>
                <a:cubicBezTo>
                  <a:pt x="546" y="797"/>
                  <a:pt x="547" y="806"/>
                  <a:pt x="552" y="814"/>
                </a:cubicBezTo>
                <a:cubicBezTo>
                  <a:pt x="556" y="821"/>
                  <a:pt x="566" y="824"/>
                  <a:pt x="569" y="832"/>
                </a:cubicBezTo>
                <a:cubicBezTo>
                  <a:pt x="578" y="854"/>
                  <a:pt x="579" y="879"/>
                  <a:pt x="587" y="902"/>
                </a:cubicBezTo>
                <a:cubicBezTo>
                  <a:pt x="519" y="923"/>
                  <a:pt x="604" y="902"/>
                  <a:pt x="534" y="902"/>
                </a:cubicBezTo>
                <a:cubicBezTo>
                  <a:pt x="510" y="902"/>
                  <a:pt x="487" y="911"/>
                  <a:pt x="465" y="919"/>
                </a:cubicBezTo>
                <a:cubicBezTo>
                  <a:pt x="459" y="925"/>
                  <a:pt x="445" y="929"/>
                  <a:pt x="447" y="937"/>
                </a:cubicBezTo>
                <a:cubicBezTo>
                  <a:pt x="450" y="946"/>
                  <a:pt x="465" y="940"/>
                  <a:pt x="473" y="945"/>
                </a:cubicBezTo>
                <a:cubicBezTo>
                  <a:pt x="497" y="959"/>
                  <a:pt x="500" y="995"/>
                  <a:pt x="526" y="1006"/>
                </a:cubicBezTo>
                <a:cubicBezTo>
                  <a:pt x="539" y="1012"/>
                  <a:pt x="555" y="1012"/>
                  <a:pt x="569" y="1015"/>
                </a:cubicBezTo>
                <a:cubicBezTo>
                  <a:pt x="579" y="1044"/>
                  <a:pt x="595" y="1056"/>
                  <a:pt x="604" y="1085"/>
                </a:cubicBezTo>
                <a:cubicBezTo>
                  <a:pt x="578" y="1124"/>
                  <a:pt x="591" y="1130"/>
                  <a:pt x="604" y="1172"/>
                </a:cubicBezTo>
                <a:cubicBezTo>
                  <a:pt x="572" y="1175"/>
                  <a:pt x="445" y="1158"/>
                  <a:pt x="508" y="1225"/>
                </a:cubicBezTo>
                <a:cubicBezTo>
                  <a:pt x="518" y="1261"/>
                  <a:pt x="526" y="1269"/>
                  <a:pt x="552" y="1294"/>
                </a:cubicBezTo>
                <a:cubicBezTo>
                  <a:pt x="563" y="1328"/>
                  <a:pt x="560" y="1339"/>
                  <a:pt x="534" y="1364"/>
                </a:cubicBezTo>
                <a:cubicBezTo>
                  <a:pt x="520" y="1410"/>
                  <a:pt x="549" y="1421"/>
                  <a:pt x="508" y="1460"/>
                </a:cubicBezTo>
                <a:cubicBezTo>
                  <a:pt x="511" y="1478"/>
                  <a:pt x="513" y="1496"/>
                  <a:pt x="517" y="1513"/>
                </a:cubicBezTo>
                <a:cubicBezTo>
                  <a:pt x="519" y="1522"/>
                  <a:pt x="527" y="1530"/>
                  <a:pt x="526" y="1539"/>
                </a:cubicBezTo>
                <a:cubicBezTo>
                  <a:pt x="524" y="1557"/>
                  <a:pt x="508" y="1591"/>
                  <a:pt x="508" y="1591"/>
                </a:cubicBezTo>
                <a:cubicBezTo>
                  <a:pt x="514" y="1597"/>
                  <a:pt x="518" y="1606"/>
                  <a:pt x="526" y="1609"/>
                </a:cubicBezTo>
                <a:cubicBezTo>
                  <a:pt x="562" y="1624"/>
                  <a:pt x="593" y="1609"/>
                  <a:pt x="543" y="1626"/>
                </a:cubicBezTo>
                <a:cubicBezTo>
                  <a:pt x="537" y="1635"/>
                  <a:pt x="527" y="1642"/>
                  <a:pt x="526" y="1652"/>
                </a:cubicBezTo>
                <a:cubicBezTo>
                  <a:pt x="525" y="1669"/>
                  <a:pt x="534" y="1786"/>
                  <a:pt x="578" y="1792"/>
                </a:cubicBezTo>
                <a:cubicBezTo>
                  <a:pt x="636" y="1800"/>
                  <a:pt x="695" y="1798"/>
                  <a:pt x="753" y="1801"/>
                </a:cubicBezTo>
                <a:cubicBezTo>
                  <a:pt x="818" y="1791"/>
                  <a:pt x="829" y="1777"/>
                  <a:pt x="805" y="1801"/>
                </a:cubicBezTo>
                <a:close/>
              </a:path>
            </a:pathLst>
          </a:custGeom>
          <a:gradFill rotWithShape="1">
            <a:gsLst>
              <a:gs pos="0">
                <a:srgbClr val="B8D4E6"/>
              </a:gs>
              <a:gs pos="100000">
                <a:srgbClr val="B55615"/>
              </a:gs>
            </a:gsLst>
            <a:lin ang="5400000" scaled="1"/>
          </a:gradFill>
          <a:ln w="12700">
            <a:solidFill>
              <a:schemeClr val="tx1"/>
            </a:solidFill>
            <a:round/>
            <a:headEnd/>
            <a:tailEnd/>
          </a:ln>
        </p:spPr>
        <p:txBody>
          <a:bodyPr/>
          <a:lstStyle/>
          <a:p>
            <a:endParaRPr lang="en-US"/>
          </a:p>
        </p:txBody>
      </p:sp>
      <p:sp>
        <p:nvSpPr>
          <p:cNvPr id="317505" name="Text Box 65"/>
          <p:cNvSpPr txBox="1">
            <a:spLocks noChangeArrowheads="1"/>
          </p:cNvSpPr>
          <p:nvPr/>
        </p:nvSpPr>
        <p:spPr bwMode="auto">
          <a:xfrm>
            <a:off x="7543800" y="1981200"/>
            <a:ext cx="715963" cy="3365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2 PM </a:t>
            </a:r>
          </a:p>
        </p:txBody>
      </p:sp>
      <p:sp>
        <p:nvSpPr>
          <p:cNvPr id="317504" name="Text Box 64"/>
          <p:cNvSpPr txBox="1">
            <a:spLocks noChangeArrowheads="1"/>
          </p:cNvSpPr>
          <p:nvPr/>
        </p:nvSpPr>
        <p:spPr bwMode="auto">
          <a:xfrm>
            <a:off x="7010400" y="1600200"/>
            <a:ext cx="1676400" cy="3365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12,000 Ft AGL</a:t>
            </a:r>
          </a:p>
        </p:txBody>
      </p:sp>
      <p:sp>
        <p:nvSpPr>
          <p:cNvPr id="317472" name="Line 32"/>
          <p:cNvSpPr>
            <a:spLocks noChangeShapeType="1"/>
          </p:cNvSpPr>
          <p:nvPr/>
        </p:nvSpPr>
        <p:spPr bwMode="auto">
          <a:xfrm>
            <a:off x="3505200" y="5410200"/>
            <a:ext cx="990600" cy="914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73" name="Line 33"/>
          <p:cNvSpPr>
            <a:spLocks noChangeShapeType="1"/>
          </p:cNvSpPr>
          <p:nvPr/>
        </p:nvSpPr>
        <p:spPr bwMode="auto">
          <a:xfrm>
            <a:off x="2438400" y="3810000"/>
            <a:ext cx="2590800" cy="2438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74" name="Line 34"/>
          <p:cNvSpPr>
            <a:spLocks noChangeShapeType="1"/>
          </p:cNvSpPr>
          <p:nvPr/>
        </p:nvSpPr>
        <p:spPr bwMode="auto">
          <a:xfrm>
            <a:off x="1676400" y="2286000"/>
            <a:ext cx="4191000" cy="3962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0" name="Rectangle 41"/>
          <p:cNvSpPr>
            <a:spLocks noChangeArrowheads="1"/>
          </p:cNvSpPr>
          <p:nvPr/>
        </p:nvSpPr>
        <p:spPr bwMode="auto">
          <a:xfrm flipH="1">
            <a:off x="2362200" y="3810000"/>
            <a:ext cx="152400" cy="150813"/>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60461" name="Rectangle 42"/>
          <p:cNvSpPr>
            <a:spLocks noChangeArrowheads="1"/>
          </p:cNvSpPr>
          <p:nvPr/>
        </p:nvSpPr>
        <p:spPr bwMode="auto">
          <a:xfrm flipH="1">
            <a:off x="1600200" y="2209800"/>
            <a:ext cx="152400" cy="150813"/>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507" name="Text Box 67"/>
          <p:cNvSpPr txBox="1">
            <a:spLocks noChangeArrowheads="1"/>
          </p:cNvSpPr>
          <p:nvPr/>
        </p:nvSpPr>
        <p:spPr bwMode="auto">
          <a:xfrm>
            <a:off x="2667000" y="1828800"/>
            <a:ext cx="2513013"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t>Maximum Mixing Height</a:t>
            </a:r>
          </a:p>
        </p:txBody>
      </p:sp>
      <p:sp>
        <p:nvSpPr>
          <p:cNvPr id="60463" name="Rectangle 68"/>
          <p:cNvSpPr>
            <a:spLocks noChangeArrowheads="1"/>
          </p:cNvSpPr>
          <p:nvPr/>
        </p:nvSpPr>
        <p:spPr bwMode="auto">
          <a:xfrm>
            <a:off x="6629400" y="6172200"/>
            <a:ext cx="2514600" cy="381000"/>
          </a:xfrm>
          <a:prstGeom prst="rect">
            <a:avLst/>
          </a:prstGeom>
          <a:gradFill rotWithShape="1">
            <a:gsLst>
              <a:gs pos="0">
                <a:srgbClr val="B9CA1C"/>
              </a:gs>
              <a:gs pos="100000">
                <a:srgbClr val="34351F"/>
              </a:gs>
            </a:gsLst>
            <a:lin ang="5400000" scaled="1"/>
          </a:gradFill>
          <a:ln w="635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60464" name="Text Box 53"/>
          <p:cNvSpPr txBox="1">
            <a:spLocks noChangeArrowheads="1"/>
          </p:cNvSpPr>
          <p:nvPr/>
        </p:nvSpPr>
        <p:spPr bwMode="auto">
          <a:xfrm>
            <a:off x="7315200" y="6172200"/>
            <a:ext cx="1147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t>G r o u n d</a:t>
            </a:r>
          </a:p>
        </p:txBody>
      </p:sp>
      <p:sp>
        <p:nvSpPr>
          <p:cNvPr id="60465" name="Rectangle 15"/>
          <p:cNvSpPr>
            <a:spLocks noChangeArrowheads="1"/>
          </p:cNvSpPr>
          <p:nvPr/>
        </p:nvSpPr>
        <p:spPr bwMode="auto">
          <a:xfrm flipH="1">
            <a:off x="3429000" y="5334000"/>
            <a:ext cx="152400" cy="150813"/>
          </a:xfrm>
          <a:prstGeom prst="rect">
            <a:avLst/>
          </a:prstGeom>
          <a:solidFill>
            <a:srgbClr val="00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57" name="Rectangle 17"/>
          <p:cNvSpPr>
            <a:spLocks noChangeArrowheads="1"/>
          </p:cNvSpPr>
          <p:nvPr/>
        </p:nvSpPr>
        <p:spPr bwMode="auto">
          <a:xfrm>
            <a:off x="4343400" y="6172200"/>
            <a:ext cx="152400" cy="152400"/>
          </a:xfrm>
          <a:prstGeom prst="rect">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65" name="Rectangle 25"/>
          <p:cNvSpPr>
            <a:spLocks noChangeArrowheads="1"/>
          </p:cNvSpPr>
          <p:nvPr/>
        </p:nvSpPr>
        <p:spPr bwMode="auto">
          <a:xfrm>
            <a:off x="4953000" y="6172200"/>
            <a:ext cx="152400" cy="152400"/>
          </a:xfrm>
          <a:prstGeom prst="rect">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17466" name="Rectangle 26"/>
          <p:cNvSpPr>
            <a:spLocks noChangeArrowheads="1"/>
          </p:cNvSpPr>
          <p:nvPr/>
        </p:nvSpPr>
        <p:spPr bwMode="auto">
          <a:xfrm>
            <a:off x="5791200" y="6172200"/>
            <a:ext cx="152400" cy="152400"/>
          </a:xfrm>
          <a:prstGeom prst="rect">
            <a:avLst/>
          </a:prstGeom>
          <a:solidFill>
            <a:srgbClr val="FF0000"/>
          </a:solidFill>
          <a:ln w="12700">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60469"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5907DB54-C2D1-4CA6-BAF3-4B44310D8FE2}" type="slidenum">
              <a:rPr lang="en-US" altLang="en-US" sz="1000">
                <a:solidFill>
                  <a:srgbClr val="DDDDDD"/>
                </a:solidFill>
              </a:rPr>
              <a:pPr algn="r" eaLnBrk="1" hangingPunct="1">
                <a:spcBef>
                  <a:spcPct val="0"/>
                </a:spcBef>
                <a:buFontTx/>
                <a:buNone/>
              </a:pPr>
              <a:t>58</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91"/>
                                        </p:tgtEl>
                                        <p:attrNameLst>
                                          <p:attrName>style.visibility</p:attrName>
                                        </p:attrNameLst>
                                      </p:cBhvr>
                                      <p:to>
                                        <p:strVal val="visible"/>
                                      </p:to>
                                    </p:set>
                                    <p:animEffect transition="in" filter="dissolve">
                                      <p:cBhvr>
                                        <p:cTn id="7" dur="500"/>
                                        <p:tgtEl>
                                          <p:spTgt spid="31749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7490"/>
                                        </p:tgtEl>
                                        <p:attrNameLst>
                                          <p:attrName>style.visibility</p:attrName>
                                        </p:attrNameLst>
                                      </p:cBhvr>
                                      <p:to>
                                        <p:strVal val="visible"/>
                                      </p:to>
                                    </p:set>
                                    <p:animEffect transition="in" filter="dissolve">
                                      <p:cBhvr>
                                        <p:cTn id="10" dur="500"/>
                                        <p:tgtEl>
                                          <p:spTgt spid="31749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7462"/>
                                        </p:tgtEl>
                                        <p:attrNameLst>
                                          <p:attrName>style.visibility</p:attrName>
                                        </p:attrNameLst>
                                      </p:cBhvr>
                                      <p:to>
                                        <p:strVal val="visible"/>
                                      </p:to>
                                    </p:set>
                                    <p:animEffect transition="in" filter="dissolve">
                                      <p:cBhvr>
                                        <p:cTn id="13" dur="500"/>
                                        <p:tgtEl>
                                          <p:spTgt spid="31746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80"/>
                                        </p:tgtEl>
                                        <p:attrNameLst>
                                          <p:attrName>style.visibility</p:attrName>
                                        </p:attrNameLst>
                                      </p:cBhvr>
                                      <p:to>
                                        <p:strVal val="visible"/>
                                      </p:to>
                                    </p:set>
                                    <p:animEffect transition="in" filter="dissolve">
                                      <p:cBhvr>
                                        <p:cTn id="16" dur="500"/>
                                        <p:tgtEl>
                                          <p:spTgt spid="31748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7486"/>
                                        </p:tgtEl>
                                        <p:attrNameLst>
                                          <p:attrName>style.visibility</p:attrName>
                                        </p:attrNameLst>
                                      </p:cBhvr>
                                      <p:to>
                                        <p:strVal val="visible"/>
                                      </p:to>
                                    </p:set>
                                    <p:animEffect transition="in" filter="dissolve">
                                      <p:cBhvr>
                                        <p:cTn id="19" dur="500"/>
                                        <p:tgtEl>
                                          <p:spTgt spid="31748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17471"/>
                                        </p:tgtEl>
                                        <p:attrNameLst>
                                          <p:attrName>style.visibility</p:attrName>
                                        </p:attrNameLst>
                                      </p:cBhvr>
                                      <p:to>
                                        <p:strVal val="visible"/>
                                      </p:to>
                                    </p:set>
                                    <p:animEffect transition="in" filter="dissolve">
                                      <p:cBhvr>
                                        <p:cTn id="22" dur="500"/>
                                        <p:tgtEl>
                                          <p:spTgt spid="31747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17448"/>
                                        </p:tgtEl>
                                        <p:attrNameLst>
                                          <p:attrName>style.visibility</p:attrName>
                                        </p:attrNameLst>
                                      </p:cBhvr>
                                      <p:to>
                                        <p:strVal val="visible"/>
                                      </p:to>
                                    </p:set>
                                    <p:animEffect transition="in" filter="dissolve">
                                      <p:cBhvr>
                                        <p:cTn id="25" dur="500"/>
                                        <p:tgtEl>
                                          <p:spTgt spid="31744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17475"/>
                                        </p:tgtEl>
                                        <p:attrNameLst>
                                          <p:attrName>style.visibility</p:attrName>
                                        </p:attrNameLst>
                                      </p:cBhvr>
                                      <p:to>
                                        <p:strVal val="visible"/>
                                      </p:to>
                                    </p:set>
                                    <p:animEffect transition="in" filter="dissolve">
                                      <p:cBhvr>
                                        <p:cTn id="28" dur="500"/>
                                        <p:tgtEl>
                                          <p:spTgt spid="31747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17499"/>
                                        </p:tgtEl>
                                        <p:attrNameLst>
                                          <p:attrName>style.visibility</p:attrName>
                                        </p:attrNameLst>
                                      </p:cBhvr>
                                      <p:to>
                                        <p:strVal val="visible"/>
                                      </p:to>
                                    </p:set>
                                    <p:animEffect transition="in" filter="dissolve">
                                      <p:cBhvr>
                                        <p:cTn id="31" dur="500"/>
                                        <p:tgtEl>
                                          <p:spTgt spid="31749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7457"/>
                                        </p:tgtEl>
                                        <p:attrNameLst>
                                          <p:attrName>style.visibility</p:attrName>
                                        </p:attrNameLst>
                                      </p:cBhvr>
                                      <p:to>
                                        <p:strVal val="visible"/>
                                      </p:to>
                                    </p:set>
                                    <p:animEffect transition="in" filter="dissolve">
                                      <p:cBhvr>
                                        <p:cTn id="36" dur="500"/>
                                        <p:tgtEl>
                                          <p:spTgt spid="31745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17476"/>
                                        </p:tgtEl>
                                        <p:attrNameLst>
                                          <p:attrName>style.visibility</p:attrName>
                                        </p:attrNameLst>
                                      </p:cBhvr>
                                      <p:to>
                                        <p:strVal val="visible"/>
                                      </p:to>
                                    </p:set>
                                    <p:animEffect transition="in" filter="dissolve">
                                      <p:cBhvr>
                                        <p:cTn id="39" dur="500"/>
                                        <p:tgtEl>
                                          <p:spTgt spid="31747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17472"/>
                                        </p:tgtEl>
                                        <p:attrNameLst>
                                          <p:attrName>style.visibility</p:attrName>
                                        </p:attrNameLst>
                                      </p:cBhvr>
                                      <p:to>
                                        <p:strVal val="visible"/>
                                      </p:to>
                                    </p:set>
                                    <p:animEffect transition="in" filter="dissolve">
                                      <p:cBhvr>
                                        <p:cTn id="42" dur="500"/>
                                        <p:tgtEl>
                                          <p:spTgt spid="317472"/>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17484"/>
                                        </p:tgtEl>
                                        <p:attrNameLst>
                                          <p:attrName>style.visibility</p:attrName>
                                        </p:attrNameLst>
                                      </p:cBhvr>
                                      <p:to>
                                        <p:strVal val="visible"/>
                                      </p:to>
                                    </p:set>
                                    <p:animEffect transition="in" filter="dissolve">
                                      <p:cBhvr>
                                        <p:cTn id="45" dur="500"/>
                                        <p:tgtEl>
                                          <p:spTgt spid="31748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17487"/>
                                        </p:tgtEl>
                                        <p:attrNameLst>
                                          <p:attrName>style.visibility</p:attrName>
                                        </p:attrNameLst>
                                      </p:cBhvr>
                                      <p:to>
                                        <p:strVal val="visible"/>
                                      </p:to>
                                    </p:set>
                                    <p:animEffect transition="in" filter="dissolve">
                                      <p:cBhvr>
                                        <p:cTn id="48" dur="500"/>
                                        <p:tgtEl>
                                          <p:spTgt spid="31748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17497"/>
                                        </p:tgtEl>
                                        <p:attrNameLst>
                                          <p:attrName>style.visibility</p:attrName>
                                        </p:attrNameLst>
                                      </p:cBhvr>
                                      <p:to>
                                        <p:strVal val="visible"/>
                                      </p:to>
                                    </p:set>
                                    <p:animEffect transition="in" filter="dissolve">
                                      <p:cBhvr>
                                        <p:cTn id="53" dur="500"/>
                                        <p:tgtEl>
                                          <p:spTgt spid="31749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17494"/>
                                        </p:tgtEl>
                                        <p:attrNameLst>
                                          <p:attrName>style.visibility</p:attrName>
                                        </p:attrNameLst>
                                      </p:cBhvr>
                                      <p:to>
                                        <p:strVal val="visible"/>
                                      </p:to>
                                    </p:set>
                                    <p:animEffect transition="in" filter="dissolve">
                                      <p:cBhvr>
                                        <p:cTn id="56" dur="500"/>
                                        <p:tgtEl>
                                          <p:spTgt spid="317494"/>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17463"/>
                                        </p:tgtEl>
                                        <p:attrNameLst>
                                          <p:attrName>style.visibility</p:attrName>
                                        </p:attrNameLst>
                                      </p:cBhvr>
                                      <p:to>
                                        <p:strVal val="visible"/>
                                      </p:to>
                                    </p:set>
                                    <p:animEffect transition="in" filter="dissolve">
                                      <p:cBhvr>
                                        <p:cTn id="59" dur="500"/>
                                        <p:tgtEl>
                                          <p:spTgt spid="317463"/>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17498"/>
                                        </p:tgtEl>
                                        <p:attrNameLst>
                                          <p:attrName>style.visibility</p:attrName>
                                        </p:attrNameLst>
                                      </p:cBhvr>
                                      <p:to>
                                        <p:strVal val="visible"/>
                                      </p:to>
                                    </p:set>
                                    <p:animEffect transition="in" filter="dissolve">
                                      <p:cBhvr>
                                        <p:cTn id="62" dur="500"/>
                                        <p:tgtEl>
                                          <p:spTgt spid="3174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17465"/>
                                        </p:tgtEl>
                                        <p:attrNameLst>
                                          <p:attrName>style.visibility</p:attrName>
                                        </p:attrNameLst>
                                      </p:cBhvr>
                                      <p:to>
                                        <p:strVal val="visible"/>
                                      </p:to>
                                    </p:set>
                                    <p:animEffect transition="in" filter="dissolve">
                                      <p:cBhvr>
                                        <p:cTn id="67" dur="500"/>
                                        <p:tgtEl>
                                          <p:spTgt spid="31746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317473"/>
                                        </p:tgtEl>
                                        <p:attrNameLst>
                                          <p:attrName>style.visibility</p:attrName>
                                        </p:attrNameLst>
                                      </p:cBhvr>
                                      <p:to>
                                        <p:strVal val="visible"/>
                                      </p:to>
                                    </p:set>
                                    <p:animEffect transition="in" filter="dissolve">
                                      <p:cBhvr>
                                        <p:cTn id="70" dur="500"/>
                                        <p:tgtEl>
                                          <p:spTgt spid="317473"/>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317483"/>
                                        </p:tgtEl>
                                        <p:attrNameLst>
                                          <p:attrName>style.visibility</p:attrName>
                                        </p:attrNameLst>
                                      </p:cBhvr>
                                      <p:to>
                                        <p:strVal val="visible"/>
                                      </p:to>
                                    </p:set>
                                    <p:animEffect transition="in" filter="dissolve">
                                      <p:cBhvr>
                                        <p:cTn id="73" dur="500"/>
                                        <p:tgtEl>
                                          <p:spTgt spid="317483"/>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17488"/>
                                        </p:tgtEl>
                                        <p:attrNameLst>
                                          <p:attrName>style.visibility</p:attrName>
                                        </p:attrNameLst>
                                      </p:cBhvr>
                                      <p:to>
                                        <p:strVal val="visible"/>
                                      </p:to>
                                    </p:set>
                                    <p:animEffect transition="in" filter="dissolve">
                                      <p:cBhvr>
                                        <p:cTn id="76" dur="500"/>
                                        <p:tgtEl>
                                          <p:spTgt spid="31748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317500"/>
                                        </p:tgtEl>
                                        <p:attrNameLst>
                                          <p:attrName>style.visibility</p:attrName>
                                        </p:attrNameLst>
                                      </p:cBhvr>
                                      <p:to>
                                        <p:strVal val="visible"/>
                                      </p:to>
                                    </p:set>
                                    <p:animEffect transition="in" filter="dissolve">
                                      <p:cBhvr>
                                        <p:cTn id="81" dur="500"/>
                                        <p:tgtEl>
                                          <p:spTgt spid="31750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17464"/>
                                        </p:tgtEl>
                                        <p:attrNameLst>
                                          <p:attrName>style.visibility</p:attrName>
                                        </p:attrNameLst>
                                      </p:cBhvr>
                                      <p:to>
                                        <p:strVal val="visible"/>
                                      </p:to>
                                    </p:set>
                                    <p:animEffect transition="in" filter="dissolve">
                                      <p:cBhvr>
                                        <p:cTn id="84" dur="500"/>
                                        <p:tgtEl>
                                          <p:spTgt spid="317464"/>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317502"/>
                                        </p:tgtEl>
                                        <p:attrNameLst>
                                          <p:attrName>style.visibility</p:attrName>
                                        </p:attrNameLst>
                                      </p:cBhvr>
                                      <p:to>
                                        <p:strVal val="visible"/>
                                      </p:to>
                                    </p:set>
                                    <p:animEffect transition="in" filter="dissolve">
                                      <p:cBhvr>
                                        <p:cTn id="87" dur="500"/>
                                        <p:tgtEl>
                                          <p:spTgt spid="317502"/>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17501"/>
                                        </p:tgtEl>
                                        <p:attrNameLst>
                                          <p:attrName>style.visibility</p:attrName>
                                        </p:attrNameLst>
                                      </p:cBhvr>
                                      <p:to>
                                        <p:strVal val="visible"/>
                                      </p:to>
                                    </p:set>
                                    <p:animEffect transition="in" filter="dissolve">
                                      <p:cBhvr>
                                        <p:cTn id="90" dur="500"/>
                                        <p:tgtEl>
                                          <p:spTgt spid="317501"/>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317466"/>
                                        </p:tgtEl>
                                        <p:attrNameLst>
                                          <p:attrName>style.visibility</p:attrName>
                                        </p:attrNameLst>
                                      </p:cBhvr>
                                      <p:to>
                                        <p:strVal val="visible"/>
                                      </p:to>
                                    </p:set>
                                    <p:animEffect transition="in" filter="dissolve">
                                      <p:cBhvr>
                                        <p:cTn id="95" dur="500"/>
                                        <p:tgtEl>
                                          <p:spTgt spid="317466"/>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317474"/>
                                        </p:tgtEl>
                                        <p:attrNameLst>
                                          <p:attrName>style.visibility</p:attrName>
                                        </p:attrNameLst>
                                      </p:cBhvr>
                                      <p:to>
                                        <p:strVal val="visible"/>
                                      </p:to>
                                    </p:set>
                                    <p:animEffect transition="in" filter="dissolve">
                                      <p:cBhvr>
                                        <p:cTn id="98" dur="500"/>
                                        <p:tgtEl>
                                          <p:spTgt spid="317474"/>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317479"/>
                                        </p:tgtEl>
                                        <p:attrNameLst>
                                          <p:attrName>style.visibility</p:attrName>
                                        </p:attrNameLst>
                                      </p:cBhvr>
                                      <p:to>
                                        <p:strVal val="visible"/>
                                      </p:to>
                                    </p:set>
                                    <p:animEffect transition="in" filter="dissolve">
                                      <p:cBhvr>
                                        <p:cTn id="101" dur="500"/>
                                        <p:tgtEl>
                                          <p:spTgt spid="317479"/>
                                        </p:tgtEl>
                                      </p:cBhvr>
                                    </p:animEffect>
                                  </p:childTnLst>
                                </p:cTn>
                              </p:par>
                              <p:par>
                                <p:cTn id="102" presetID="9" presetClass="entr" presetSubtype="0" fill="hold" grpId="0" nodeType="withEffect">
                                  <p:stCondLst>
                                    <p:cond delay="0"/>
                                  </p:stCondLst>
                                  <p:childTnLst>
                                    <p:set>
                                      <p:cBhvr>
                                        <p:cTn id="103" dur="1" fill="hold">
                                          <p:stCondLst>
                                            <p:cond delay="0"/>
                                          </p:stCondLst>
                                        </p:cTn>
                                        <p:tgtEl>
                                          <p:spTgt spid="317485"/>
                                        </p:tgtEl>
                                        <p:attrNameLst>
                                          <p:attrName>style.visibility</p:attrName>
                                        </p:attrNameLst>
                                      </p:cBhvr>
                                      <p:to>
                                        <p:strVal val="visible"/>
                                      </p:to>
                                    </p:set>
                                    <p:animEffect transition="in" filter="dissolve">
                                      <p:cBhvr>
                                        <p:cTn id="104" dur="500"/>
                                        <p:tgtEl>
                                          <p:spTgt spid="317485"/>
                                        </p:tgtEl>
                                      </p:cBhvr>
                                    </p:animEffect>
                                  </p:childTnLst>
                                </p:cTn>
                              </p:par>
                              <p:par>
                                <p:cTn id="105" presetID="9" presetClass="entr" presetSubtype="0" fill="hold" grpId="0" nodeType="withEffect">
                                  <p:stCondLst>
                                    <p:cond delay="0"/>
                                  </p:stCondLst>
                                  <p:childTnLst>
                                    <p:set>
                                      <p:cBhvr>
                                        <p:cTn id="106" dur="1" fill="hold">
                                          <p:stCondLst>
                                            <p:cond delay="0"/>
                                          </p:stCondLst>
                                        </p:cTn>
                                        <p:tgtEl>
                                          <p:spTgt spid="317489"/>
                                        </p:tgtEl>
                                        <p:attrNameLst>
                                          <p:attrName>style.visibility</p:attrName>
                                        </p:attrNameLst>
                                      </p:cBhvr>
                                      <p:to>
                                        <p:strVal val="visible"/>
                                      </p:to>
                                    </p:set>
                                    <p:animEffect transition="in" filter="dissolve">
                                      <p:cBhvr>
                                        <p:cTn id="107" dur="500"/>
                                        <p:tgtEl>
                                          <p:spTgt spid="317489"/>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grpId="0" nodeType="clickEffect">
                                  <p:stCondLst>
                                    <p:cond delay="0"/>
                                  </p:stCondLst>
                                  <p:childTnLst>
                                    <p:set>
                                      <p:cBhvr>
                                        <p:cTn id="111" dur="1" fill="hold">
                                          <p:stCondLst>
                                            <p:cond delay="0"/>
                                          </p:stCondLst>
                                        </p:cTn>
                                        <p:tgtEl>
                                          <p:spTgt spid="317503"/>
                                        </p:tgtEl>
                                        <p:attrNameLst>
                                          <p:attrName>style.visibility</p:attrName>
                                        </p:attrNameLst>
                                      </p:cBhvr>
                                      <p:to>
                                        <p:strVal val="visible"/>
                                      </p:to>
                                    </p:set>
                                    <p:animEffect transition="in" filter="dissolve">
                                      <p:cBhvr>
                                        <p:cTn id="112" dur="500"/>
                                        <p:tgtEl>
                                          <p:spTgt spid="317503"/>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317461"/>
                                        </p:tgtEl>
                                        <p:attrNameLst>
                                          <p:attrName>style.visibility</p:attrName>
                                        </p:attrNameLst>
                                      </p:cBhvr>
                                      <p:to>
                                        <p:strVal val="visible"/>
                                      </p:to>
                                    </p:set>
                                    <p:animEffect transition="in" filter="dissolve">
                                      <p:cBhvr>
                                        <p:cTn id="115" dur="500"/>
                                        <p:tgtEl>
                                          <p:spTgt spid="317461"/>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317505"/>
                                        </p:tgtEl>
                                        <p:attrNameLst>
                                          <p:attrName>style.visibility</p:attrName>
                                        </p:attrNameLst>
                                      </p:cBhvr>
                                      <p:to>
                                        <p:strVal val="visible"/>
                                      </p:to>
                                    </p:set>
                                    <p:animEffect transition="in" filter="dissolve">
                                      <p:cBhvr>
                                        <p:cTn id="118" dur="500"/>
                                        <p:tgtEl>
                                          <p:spTgt spid="317505"/>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317504"/>
                                        </p:tgtEl>
                                        <p:attrNameLst>
                                          <p:attrName>style.visibility</p:attrName>
                                        </p:attrNameLst>
                                      </p:cBhvr>
                                      <p:to>
                                        <p:strVal val="visible"/>
                                      </p:to>
                                    </p:set>
                                    <p:animEffect transition="in" filter="dissolve">
                                      <p:cBhvr>
                                        <p:cTn id="121" dur="500"/>
                                        <p:tgtEl>
                                          <p:spTgt spid="317504"/>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3" presetClass="entr" presetSubtype="0" fill="hold" grpId="0" nodeType="clickEffect">
                                  <p:stCondLst>
                                    <p:cond delay="0"/>
                                  </p:stCondLst>
                                  <p:childTnLst>
                                    <p:set>
                                      <p:cBhvr>
                                        <p:cTn id="125" dur="1" fill="hold">
                                          <p:stCondLst>
                                            <p:cond delay="0"/>
                                          </p:stCondLst>
                                        </p:cTn>
                                        <p:tgtEl>
                                          <p:spTgt spid="317507"/>
                                        </p:tgtEl>
                                        <p:attrNameLst>
                                          <p:attrName>style.visibility</p:attrName>
                                        </p:attrNameLst>
                                      </p:cBhvr>
                                      <p:to>
                                        <p:strVal val="visible"/>
                                      </p:to>
                                    </p:set>
                                    <p:anim calcmode="lin" valueType="num">
                                      <p:cBhvr>
                                        <p:cTn id="126" dur="500" fill="hold"/>
                                        <p:tgtEl>
                                          <p:spTgt spid="317507"/>
                                        </p:tgtEl>
                                        <p:attrNameLst>
                                          <p:attrName>ppt_w</p:attrName>
                                        </p:attrNameLst>
                                      </p:cBhvr>
                                      <p:tavLst>
                                        <p:tav tm="0">
                                          <p:val>
                                            <p:fltVal val="0"/>
                                          </p:val>
                                        </p:tav>
                                        <p:tav tm="100000">
                                          <p:val>
                                            <p:strVal val="#ppt_w"/>
                                          </p:val>
                                        </p:tav>
                                      </p:tavLst>
                                    </p:anim>
                                    <p:anim calcmode="lin" valueType="num">
                                      <p:cBhvr>
                                        <p:cTn id="127" dur="500" fill="hold"/>
                                        <p:tgtEl>
                                          <p:spTgt spid="317507"/>
                                        </p:tgtEl>
                                        <p:attrNameLst>
                                          <p:attrName>ppt_h</p:attrName>
                                        </p:attrNameLst>
                                      </p:cBhvr>
                                      <p:tavLst>
                                        <p:tav tm="0">
                                          <p:val>
                                            <p:fltVal val="0"/>
                                          </p:val>
                                        </p:tav>
                                        <p:tav tm="100000">
                                          <p:val>
                                            <p:strVal val="#ppt_h"/>
                                          </p:val>
                                        </p:tav>
                                      </p:tavLst>
                                    </p:anim>
                                    <p:animEffect transition="in" filter="fade">
                                      <p:cBhvr>
                                        <p:cTn id="128" dur="500"/>
                                        <p:tgtEl>
                                          <p:spTgt spid="31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5" grpId="0" animBg="1"/>
      <p:bldP spid="317476" grpId="0" animBg="1"/>
      <p:bldP spid="317479" grpId="0" animBg="1"/>
      <p:bldP spid="317480" grpId="0" animBg="1"/>
      <p:bldP spid="317471" grpId="0" animBg="1"/>
      <p:bldP spid="317448" grpId="0" animBg="1"/>
      <p:bldP spid="317483" grpId="0" animBg="1"/>
      <p:bldP spid="317484" grpId="0" animBg="1"/>
      <p:bldP spid="317485" grpId="0" animBg="1"/>
      <p:bldP spid="317486" grpId="0" animBg="1"/>
      <p:bldP spid="317487" grpId="0" animBg="1"/>
      <p:bldP spid="317488" grpId="0" animBg="1"/>
      <p:bldP spid="317489" grpId="0" animBg="1"/>
      <p:bldP spid="317499" grpId="0" animBg="1"/>
      <p:bldP spid="317462" grpId="0" animBg="1"/>
      <p:bldP spid="317490" grpId="0" animBg="1"/>
      <p:bldP spid="317491" grpId="0" animBg="1"/>
      <p:bldP spid="317498" grpId="0" animBg="1"/>
      <p:bldP spid="317463" grpId="0" animBg="1"/>
      <p:bldP spid="317494" grpId="0" animBg="1"/>
      <p:bldP spid="317497" grpId="0" animBg="1"/>
      <p:bldP spid="317500" grpId="0" animBg="1"/>
      <p:bldP spid="317464" grpId="0" animBg="1"/>
      <p:bldP spid="317502" grpId="0" animBg="1"/>
      <p:bldP spid="317501" grpId="0" animBg="1"/>
      <p:bldP spid="317503" grpId="0" animBg="1"/>
      <p:bldP spid="317461" grpId="0" animBg="1"/>
      <p:bldP spid="317505" grpId="0" animBg="1"/>
      <p:bldP spid="317504" grpId="0" animBg="1"/>
      <p:bldP spid="317472" grpId="0" animBg="1"/>
      <p:bldP spid="317473" grpId="0" animBg="1"/>
      <p:bldP spid="317474" grpId="0" animBg="1"/>
      <p:bldP spid="317507" grpId="0" animBg="1"/>
      <p:bldP spid="317457" grpId="0" animBg="1"/>
      <p:bldP spid="317465" grpId="0" animBg="1"/>
      <p:bldP spid="31746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7"/>
          <p:cNvSpPr txBox="1">
            <a:spLocks noChangeArrowheads="1"/>
          </p:cNvSpPr>
          <p:nvPr/>
        </p:nvSpPr>
        <p:spPr bwMode="auto">
          <a:xfrm>
            <a:off x="0" y="533400"/>
            <a:ext cx="914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chemeClr val="accent2"/>
                </a:solidFill>
              </a:rPr>
              <a:t> </a:t>
            </a:r>
            <a:r>
              <a:rPr lang="en-US" altLang="en-US" b="1">
                <a:solidFill>
                  <a:schemeClr val="accent2"/>
                </a:solidFill>
                <a:latin typeface="Arial Narrow" pitchFamily="34" charset="0"/>
              </a:rPr>
              <a:t>Seasonal Variation in the Height of the Mixing Layer</a:t>
            </a:r>
          </a:p>
        </p:txBody>
      </p:sp>
      <p:sp>
        <p:nvSpPr>
          <p:cNvPr id="61443" name="Text Box 12"/>
          <p:cNvSpPr txBox="1">
            <a:spLocks noChangeArrowheads="1"/>
          </p:cNvSpPr>
          <p:nvPr/>
        </p:nvSpPr>
        <p:spPr bwMode="auto">
          <a:xfrm>
            <a:off x="152400" y="5410200"/>
            <a:ext cx="89916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The depth of the mixing layer varies considerably during the year.</a:t>
            </a:r>
            <a:r>
              <a:rPr lang="en-US" altLang="en-US" sz="2000" b="1">
                <a:latin typeface="Arial Narrow" pitchFamily="34" charset="0"/>
              </a:rPr>
              <a:t> </a:t>
            </a:r>
            <a:endParaRPr lang="en-US" altLang="en-US" sz="2000" b="1"/>
          </a:p>
        </p:txBody>
      </p:sp>
      <p:grpSp>
        <p:nvGrpSpPr>
          <p:cNvPr id="61444" name="Group 8"/>
          <p:cNvGrpSpPr>
            <a:grpSpLocks/>
          </p:cNvGrpSpPr>
          <p:nvPr/>
        </p:nvGrpSpPr>
        <p:grpSpPr bwMode="auto">
          <a:xfrm>
            <a:off x="946150" y="1250950"/>
            <a:ext cx="7239000" cy="4083050"/>
            <a:chOff x="596" y="788"/>
            <a:chExt cx="4560" cy="2572"/>
          </a:xfrm>
        </p:grpSpPr>
        <p:pic>
          <p:nvPicPr>
            <p:cNvPr id="61445" name="Picture 13" descr="Mixing Height Seasonal Variation - 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 y="788"/>
              <a:ext cx="4560" cy="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7"/>
            <p:cNvSpPr txBox="1">
              <a:spLocks noChangeArrowheads="1"/>
            </p:cNvSpPr>
            <p:nvPr/>
          </p:nvSpPr>
          <p:spPr bwMode="auto">
            <a:xfrm>
              <a:off x="1687" y="3100"/>
              <a:ext cx="2371"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50000"/>
                </a:lnSpc>
                <a:spcBef>
                  <a:spcPct val="50000"/>
                </a:spcBef>
              </a:pPr>
              <a:r>
                <a:rPr lang="en-US" altLang="en-US" sz="1600" b="1"/>
                <a:t>Average depth of the Mixing Layer</a:t>
              </a:r>
            </a:p>
            <a:p>
              <a:pPr algn="ctr" eaLnBrk="1" hangingPunct="1">
                <a:lnSpc>
                  <a:spcPct val="50000"/>
                </a:lnSpc>
                <a:spcBef>
                  <a:spcPct val="50000"/>
                </a:spcBef>
              </a:pPr>
              <a:r>
                <a:rPr lang="en-US" altLang="en-US" sz="1000" b="1"/>
                <a:t>The wildfire is at 2,500 feet ASL.</a:t>
              </a:r>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6" name="Rectangle 4"/>
          <p:cNvSpPr>
            <a:spLocks noChangeArrowheads="1"/>
          </p:cNvSpPr>
          <p:nvPr/>
        </p:nvSpPr>
        <p:spPr bwMode="auto">
          <a:xfrm>
            <a:off x="0" y="1143000"/>
            <a:ext cx="9144000" cy="217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63500" dir="2212194"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The remaining gases, called </a:t>
            </a:r>
          </a:p>
          <a:p>
            <a:pPr algn="ctr" eaLnBrk="1" hangingPunct="1">
              <a:lnSpc>
                <a:spcPct val="90000"/>
              </a:lnSpc>
              <a:spcBef>
                <a:spcPct val="0"/>
              </a:spcBef>
              <a:buFontTx/>
              <a:buNone/>
            </a:pPr>
            <a:r>
              <a:rPr lang="en-US" altLang="en-US" sz="4400" b="1">
                <a:solidFill>
                  <a:schemeClr val="accent2"/>
                </a:solidFill>
                <a:latin typeface="Arial Narrow" pitchFamily="34" charset="0"/>
              </a:rPr>
              <a:t>variable gases</a:t>
            </a:r>
            <a:r>
              <a:rPr lang="en-US" altLang="en-US" sz="3600" b="1">
                <a:latin typeface="Arial Narrow" pitchFamily="34" charset="0"/>
              </a:rPr>
              <a:t>; </a:t>
            </a:r>
          </a:p>
          <a:p>
            <a:pPr algn="ctr" eaLnBrk="1" hangingPunct="1">
              <a:lnSpc>
                <a:spcPct val="90000"/>
              </a:lnSpc>
              <a:spcBef>
                <a:spcPct val="0"/>
              </a:spcBef>
              <a:buFontTx/>
              <a:buNone/>
            </a:pPr>
            <a:r>
              <a:rPr lang="en-US" altLang="en-US" sz="3600" b="1">
                <a:latin typeface="Arial Narrow" pitchFamily="34" charset="0"/>
              </a:rPr>
              <a:t>include water vapor, carbon dioxide, </a:t>
            </a:r>
          </a:p>
          <a:p>
            <a:pPr algn="ctr" eaLnBrk="1" hangingPunct="1">
              <a:lnSpc>
                <a:spcPct val="90000"/>
              </a:lnSpc>
              <a:spcBef>
                <a:spcPct val="0"/>
              </a:spcBef>
              <a:buFontTx/>
              <a:buNone/>
            </a:pPr>
            <a:r>
              <a:rPr lang="en-US" altLang="en-US" sz="3600" b="1">
                <a:latin typeface="Arial Narrow" pitchFamily="34" charset="0"/>
              </a:rPr>
              <a:t>methane, nitrous oxide and ozone. </a:t>
            </a:r>
          </a:p>
        </p:txBody>
      </p:sp>
      <p:sp>
        <p:nvSpPr>
          <p:cNvPr id="530437" name="Text Box 5"/>
          <p:cNvSpPr txBox="1">
            <a:spLocks noChangeArrowheads="1"/>
          </p:cNvSpPr>
          <p:nvPr/>
        </p:nvSpPr>
        <p:spPr bwMode="auto">
          <a:xfrm>
            <a:off x="0" y="3886200"/>
            <a:ext cx="914400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Of these gases, </a:t>
            </a:r>
          </a:p>
          <a:p>
            <a:pPr algn="ctr" eaLnBrk="1" hangingPunct="1">
              <a:lnSpc>
                <a:spcPct val="90000"/>
              </a:lnSpc>
              <a:spcBef>
                <a:spcPct val="0"/>
              </a:spcBef>
              <a:buFontTx/>
              <a:buNone/>
            </a:pPr>
            <a:r>
              <a:rPr lang="en-US" altLang="en-US" sz="3600" b="1" u="sng">
                <a:latin typeface="Arial Narrow" pitchFamily="34" charset="0"/>
              </a:rPr>
              <a:t>water vapor</a:t>
            </a:r>
            <a:r>
              <a:rPr lang="en-US" altLang="en-US" sz="3600" b="1">
                <a:latin typeface="Arial Narrow" pitchFamily="34" charset="0"/>
              </a:rPr>
              <a:t> is the most abundant,</a:t>
            </a:r>
          </a:p>
          <a:p>
            <a:pPr algn="ctr" eaLnBrk="1" hangingPunct="1">
              <a:lnSpc>
                <a:spcPct val="90000"/>
              </a:lnSpc>
              <a:spcBef>
                <a:spcPct val="0"/>
              </a:spcBef>
              <a:buFontTx/>
              <a:buNone/>
            </a:pPr>
            <a:r>
              <a:rPr lang="en-US" altLang="en-US" sz="3600" b="1">
                <a:latin typeface="Arial Narrow" pitchFamily="34" charset="0"/>
              </a:rPr>
              <a:t>varying from a trace to 4 percent by volume.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0436"/>
                                        </p:tgtEl>
                                        <p:attrNameLst>
                                          <p:attrName>style.visibility</p:attrName>
                                        </p:attrNameLst>
                                      </p:cBhvr>
                                      <p:to>
                                        <p:strVal val="visible"/>
                                      </p:to>
                                    </p:set>
                                    <p:animEffect transition="in" filter="dissolve">
                                      <p:cBhvr>
                                        <p:cTn id="7" dur="500"/>
                                        <p:tgtEl>
                                          <p:spTgt spid="530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530437"/>
                                        </p:tgtEl>
                                        <p:attrNameLst>
                                          <p:attrName>style.visibility</p:attrName>
                                        </p:attrNameLst>
                                      </p:cBhvr>
                                      <p:to>
                                        <p:strVal val="visible"/>
                                      </p:to>
                                    </p:set>
                                    <p:anim calcmode="lin" valueType="num">
                                      <p:cBhvr>
                                        <p:cTn id="12" dur="500" fill="hold"/>
                                        <p:tgtEl>
                                          <p:spTgt spid="530437"/>
                                        </p:tgtEl>
                                        <p:attrNameLst>
                                          <p:attrName>ppt_w</p:attrName>
                                        </p:attrNameLst>
                                      </p:cBhvr>
                                      <p:tavLst>
                                        <p:tav tm="0">
                                          <p:val>
                                            <p:fltVal val="0"/>
                                          </p:val>
                                        </p:tav>
                                        <p:tav tm="100000">
                                          <p:val>
                                            <p:strVal val="#ppt_w"/>
                                          </p:val>
                                        </p:tav>
                                      </p:tavLst>
                                    </p:anim>
                                    <p:anim calcmode="lin" valueType="num">
                                      <p:cBhvr>
                                        <p:cTn id="13" dur="500" fill="hold"/>
                                        <p:tgtEl>
                                          <p:spTgt spid="530437"/>
                                        </p:tgtEl>
                                        <p:attrNameLst>
                                          <p:attrName>ppt_h</p:attrName>
                                        </p:attrNameLst>
                                      </p:cBhvr>
                                      <p:tavLst>
                                        <p:tav tm="0">
                                          <p:val>
                                            <p:fltVal val="0"/>
                                          </p:val>
                                        </p:tav>
                                        <p:tav tm="100000">
                                          <p:val>
                                            <p:strVal val="#ppt_h"/>
                                          </p:val>
                                        </p:tav>
                                      </p:tavLst>
                                    </p:anim>
                                    <p:animEffect transition="in" filter="fade">
                                      <p:cBhvr>
                                        <p:cTn id="14" dur="500"/>
                                        <p:tgtEl>
                                          <p:spTgt spid="530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6" grpId="0"/>
      <p:bldP spid="5304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592138" y="533400"/>
            <a:ext cx="8034337"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solidFill>
                  <a:srgbClr val="000066"/>
                </a:solidFill>
                <a:latin typeface="Arial Narrow" pitchFamily="34" charset="0"/>
              </a:rPr>
              <a:t>Effects of </a:t>
            </a:r>
            <a:r>
              <a:rPr lang="en-US" altLang="en-US" sz="3600" b="1" u="sng">
                <a:solidFill>
                  <a:srgbClr val="000066"/>
                </a:solidFill>
                <a:latin typeface="Arial Narrow" pitchFamily="34" charset="0"/>
              </a:rPr>
              <a:t>Unstable</a:t>
            </a:r>
            <a:r>
              <a:rPr lang="en-US" altLang="en-US" sz="3600" b="1">
                <a:solidFill>
                  <a:srgbClr val="000066"/>
                </a:solidFill>
                <a:latin typeface="Arial Narrow" pitchFamily="34" charset="0"/>
              </a:rPr>
              <a:t> Atmospheric Conditions</a:t>
            </a:r>
          </a:p>
          <a:p>
            <a:pPr algn="ctr" eaLnBrk="1" hangingPunct="1">
              <a:lnSpc>
                <a:spcPct val="90000"/>
              </a:lnSpc>
              <a:spcBef>
                <a:spcPct val="0"/>
              </a:spcBef>
              <a:buFontTx/>
              <a:buNone/>
            </a:pPr>
            <a:r>
              <a:rPr lang="en-US" altLang="en-US" sz="3600" b="1">
                <a:solidFill>
                  <a:srgbClr val="000066"/>
                </a:solidFill>
                <a:latin typeface="Arial Narrow" pitchFamily="34" charset="0"/>
              </a:rPr>
              <a:t>on Wildland Fire Behavior</a:t>
            </a:r>
          </a:p>
        </p:txBody>
      </p:sp>
      <p:sp>
        <p:nvSpPr>
          <p:cNvPr id="390147" name="Text Box 3"/>
          <p:cNvSpPr txBox="1">
            <a:spLocks noChangeArrowheads="1"/>
          </p:cNvSpPr>
          <p:nvPr/>
        </p:nvSpPr>
        <p:spPr bwMode="auto">
          <a:xfrm>
            <a:off x="381000" y="1890713"/>
            <a:ext cx="8153400" cy="379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pPr>
            <a:r>
              <a:rPr lang="en-US" altLang="en-US" sz="3000" b="1">
                <a:latin typeface="Arial Narrow" pitchFamily="34" charset="0"/>
              </a:rPr>
              <a:t>Increased likelihood of fire whirls and dust devils</a:t>
            </a:r>
          </a:p>
          <a:p>
            <a:pPr eaLnBrk="1" hangingPunct="1">
              <a:lnSpc>
                <a:spcPct val="60000"/>
              </a:lnSpc>
              <a:spcBef>
                <a:spcPct val="0"/>
              </a:spcBef>
              <a:buFontTx/>
              <a:buNone/>
            </a:pPr>
            <a:r>
              <a:rPr lang="en-US" altLang="en-US" sz="3000" b="1">
                <a:latin typeface="Arial Narrow" pitchFamily="34" charset="0"/>
              </a:rPr>
              <a:t>  </a:t>
            </a:r>
          </a:p>
          <a:p>
            <a:pPr eaLnBrk="1" hangingPunct="1">
              <a:lnSpc>
                <a:spcPct val="90000"/>
              </a:lnSpc>
              <a:spcBef>
                <a:spcPct val="0"/>
              </a:spcBef>
            </a:pPr>
            <a:r>
              <a:rPr lang="en-US" altLang="en-US" sz="3000" b="1">
                <a:latin typeface="Arial Narrow" pitchFamily="34" charset="0"/>
              </a:rPr>
              <a:t>Increased likelihood for gusty and erratic surface   winds </a:t>
            </a:r>
          </a:p>
          <a:p>
            <a:pPr eaLnBrk="1" hangingPunct="1">
              <a:lnSpc>
                <a:spcPct val="60000"/>
              </a:lnSpc>
              <a:spcBef>
                <a:spcPct val="0"/>
              </a:spcBef>
            </a:pPr>
            <a:endParaRPr lang="en-US" altLang="en-US" sz="3000" b="1">
              <a:latin typeface="Arial Narrow" pitchFamily="34" charset="0"/>
            </a:endParaRPr>
          </a:p>
          <a:p>
            <a:pPr eaLnBrk="1" hangingPunct="1">
              <a:lnSpc>
                <a:spcPct val="90000"/>
              </a:lnSpc>
              <a:spcBef>
                <a:spcPct val="0"/>
              </a:spcBef>
            </a:pPr>
            <a:r>
              <a:rPr lang="en-US" altLang="en-US" sz="3000" b="1">
                <a:latin typeface="Arial Narrow" pitchFamily="34" charset="0"/>
              </a:rPr>
              <a:t>The height and strength of convection and smoke</a:t>
            </a:r>
          </a:p>
          <a:p>
            <a:pPr eaLnBrk="1" hangingPunct="1">
              <a:lnSpc>
                <a:spcPct val="90000"/>
              </a:lnSpc>
              <a:spcBef>
                <a:spcPct val="0"/>
              </a:spcBef>
              <a:buFontTx/>
              <a:buNone/>
            </a:pPr>
            <a:r>
              <a:rPr lang="en-US" altLang="en-US" sz="3000" b="1">
                <a:latin typeface="Arial Narrow" pitchFamily="34" charset="0"/>
              </a:rPr>
              <a:t>    columns often increase significantly</a:t>
            </a:r>
          </a:p>
          <a:p>
            <a:pPr eaLnBrk="1" hangingPunct="1">
              <a:lnSpc>
                <a:spcPct val="60000"/>
              </a:lnSpc>
              <a:spcBef>
                <a:spcPct val="0"/>
              </a:spcBef>
            </a:pPr>
            <a:endParaRPr lang="en-US" altLang="en-US" sz="3000" b="1">
              <a:latin typeface="Arial Narrow" pitchFamily="34" charset="0"/>
            </a:endParaRPr>
          </a:p>
          <a:p>
            <a:pPr eaLnBrk="1" hangingPunct="1">
              <a:lnSpc>
                <a:spcPct val="90000"/>
              </a:lnSpc>
              <a:spcBef>
                <a:spcPct val="0"/>
              </a:spcBef>
            </a:pPr>
            <a:r>
              <a:rPr lang="en-US" altLang="en-US" sz="3000" b="1">
                <a:latin typeface="Arial Narrow" pitchFamily="34" charset="0"/>
              </a:rPr>
              <a:t>Increased likelihood of fire brands being lifted to great heights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0147"/>
                                        </p:tgtEl>
                                        <p:attrNameLst>
                                          <p:attrName>style.visibility</p:attrName>
                                        </p:attrNameLst>
                                      </p:cBhvr>
                                      <p:to>
                                        <p:strVal val="visible"/>
                                      </p:to>
                                    </p:set>
                                    <p:animEffect transition="in" filter="wipe(left)">
                                      <p:cBhvr>
                                        <p:cTn id="7" dur="500"/>
                                        <p:tgtEl>
                                          <p:spTgt spid="390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860425" y="750888"/>
            <a:ext cx="7578725"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rgbClr val="000066"/>
                </a:solidFill>
                <a:latin typeface="Arial Narrow" pitchFamily="34" charset="0"/>
              </a:rPr>
              <a:t>Effects of </a:t>
            </a:r>
            <a:r>
              <a:rPr lang="en-US" altLang="en-US" sz="3600" b="1" u="sng">
                <a:solidFill>
                  <a:srgbClr val="000066"/>
                </a:solidFill>
                <a:latin typeface="Arial Narrow" pitchFamily="34" charset="0"/>
              </a:rPr>
              <a:t>Stable</a:t>
            </a:r>
            <a:r>
              <a:rPr lang="en-US" altLang="en-US" sz="3600" b="1">
                <a:solidFill>
                  <a:srgbClr val="000066"/>
                </a:solidFill>
                <a:latin typeface="Arial Narrow" pitchFamily="34" charset="0"/>
              </a:rPr>
              <a:t> Atmospheric Conditions</a:t>
            </a:r>
          </a:p>
          <a:p>
            <a:pPr algn="ctr" eaLnBrk="1" hangingPunct="1">
              <a:spcBef>
                <a:spcPct val="0"/>
              </a:spcBef>
              <a:buFontTx/>
              <a:buNone/>
            </a:pPr>
            <a:r>
              <a:rPr lang="en-US" altLang="en-US" sz="3600" b="1">
                <a:solidFill>
                  <a:srgbClr val="000066"/>
                </a:solidFill>
                <a:latin typeface="Arial Narrow" pitchFamily="34" charset="0"/>
              </a:rPr>
              <a:t>on Wildland Fire Behavior</a:t>
            </a:r>
          </a:p>
        </p:txBody>
      </p:sp>
      <p:sp>
        <p:nvSpPr>
          <p:cNvPr id="389123" name="Text Box 3"/>
          <p:cNvSpPr txBox="1">
            <a:spLocks noChangeArrowheads="1"/>
          </p:cNvSpPr>
          <p:nvPr/>
        </p:nvSpPr>
        <p:spPr bwMode="auto">
          <a:xfrm>
            <a:off x="609600" y="2270125"/>
            <a:ext cx="75438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000" b="1">
                <a:latin typeface="Arial Narrow" pitchFamily="34" charset="0"/>
              </a:rPr>
              <a:t>Limited rise of smoke columns, resulting in   </a:t>
            </a:r>
          </a:p>
          <a:p>
            <a:pPr eaLnBrk="1" hangingPunct="1">
              <a:spcBef>
                <a:spcPct val="0"/>
              </a:spcBef>
              <a:buFontTx/>
              <a:buNone/>
            </a:pPr>
            <a:r>
              <a:rPr lang="en-US" altLang="en-US" sz="3000" b="1">
                <a:latin typeface="Arial Narrow" pitchFamily="34" charset="0"/>
              </a:rPr>
              <a:t>    poor smoke dispersion and visibility.</a:t>
            </a:r>
          </a:p>
        </p:txBody>
      </p:sp>
      <p:sp>
        <p:nvSpPr>
          <p:cNvPr id="389125" name="Rectangle 5"/>
          <p:cNvSpPr>
            <a:spLocks noChangeArrowheads="1"/>
          </p:cNvSpPr>
          <p:nvPr/>
        </p:nvSpPr>
        <p:spPr bwMode="auto">
          <a:xfrm>
            <a:off x="609600" y="3489325"/>
            <a:ext cx="78486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000" b="1">
                <a:latin typeface="Arial Narrow" pitchFamily="34" charset="0"/>
              </a:rPr>
              <a:t>   Reduced inflow of fresh air, thereby limiting </a:t>
            </a:r>
          </a:p>
          <a:p>
            <a:pPr eaLnBrk="1" hangingPunct="1">
              <a:spcBef>
                <a:spcPct val="0"/>
              </a:spcBef>
              <a:buFontTx/>
              <a:buNone/>
            </a:pPr>
            <a:r>
              <a:rPr lang="en-US" altLang="en-US" sz="3000" b="1">
                <a:latin typeface="Arial Narrow" pitchFamily="34" charset="0"/>
              </a:rPr>
              <a:t>     wildland fire growth and intensity.</a:t>
            </a:r>
          </a:p>
        </p:txBody>
      </p:sp>
      <p:sp>
        <p:nvSpPr>
          <p:cNvPr id="389126" name="Rectangle 6"/>
          <p:cNvSpPr>
            <a:spLocks noChangeArrowheads="1"/>
          </p:cNvSpPr>
          <p:nvPr/>
        </p:nvSpPr>
        <p:spPr bwMode="auto">
          <a:xfrm>
            <a:off x="609600" y="4784725"/>
            <a:ext cx="77724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000" b="1">
                <a:latin typeface="Arial Narrow" pitchFamily="34" charset="0"/>
              </a:rPr>
              <a:t>   Lowers surface wind speeds and fire spread </a:t>
            </a:r>
          </a:p>
          <a:p>
            <a:pPr eaLnBrk="1" hangingPunct="1">
              <a:spcBef>
                <a:spcPct val="0"/>
              </a:spcBef>
              <a:buFontTx/>
              <a:buNone/>
            </a:pPr>
            <a:r>
              <a:rPr lang="en-US" altLang="en-US" sz="3000" b="1">
                <a:latin typeface="Arial Narrow" pitchFamily="34" charset="0"/>
              </a:rPr>
              <a:t>    rates except in mountainous or hilly terrain.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9123"/>
                                        </p:tgtEl>
                                        <p:attrNameLst>
                                          <p:attrName>style.visibility</p:attrName>
                                        </p:attrNameLst>
                                      </p:cBhvr>
                                      <p:to>
                                        <p:strVal val="visible"/>
                                      </p:to>
                                    </p:set>
                                    <p:animEffect transition="in" filter="wipe(left)">
                                      <p:cBhvr>
                                        <p:cTn id="7" dur="500"/>
                                        <p:tgtEl>
                                          <p:spTgt spid="389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9125"/>
                                        </p:tgtEl>
                                        <p:attrNameLst>
                                          <p:attrName>style.visibility</p:attrName>
                                        </p:attrNameLst>
                                      </p:cBhvr>
                                      <p:to>
                                        <p:strVal val="visible"/>
                                      </p:to>
                                    </p:set>
                                    <p:animEffect transition="in" filter="wipe(left)">
                                      <p:cBhvr>
                                        <p:cTn id="12" dur="500"/>
                                        <p:tgtEl>
                                          <p:spTgt spid="389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9126"/>
                                        </p:tgtEl>
                                        <p:attrNameLst>
                                          <p:attrName>style.visibility</p:attrName>
                                        </p:attrNameLst>
                                      </p:cBhvr>
                                      <p:to>
                                        <p:strVal val="visible"/>
                                      </p:to>
                                    </p:set>
                                    <p:animEffect transition="in" filter="wipe(left)">
                                      <p:cBhvr>
                                        <p:cTn id="17" dur="500"/>
                                        <p:tgtEl>
                                          <p:spTgt spid="38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p:bldP spid="389125" grpId="0"/>
      <p:bldP spid="38912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2743200" y="1066800"/>
            <a:ext cx="18415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4800" b="1"/>
          </a:p>
        </p:txBody>
      </p:sp>
      <p:sp>
        <p:nvSpPr>
          <p:cNvPr id="64515" name="Text Box 5"/>
          <p:cNvSpPr txBox="1">
            <a:spLocks noChangeArrowheads="1"/>
          </p:cNvSpPr>
          <p:nvPr/>
        </p:nvSpPr>
        <p:spPr bwMode="auto">
          <a:xfrm>
            <a:off x="2362200" y="2438400"/>
            <a:ext cx="4730750"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A combination of:</a:t>
            </a:r>
          </a:p>
          <a:p>
            <a:pPr algn="ctr" eaLnBrk="1" hangingPunct="1">
              <a:spcBef>
                <a:spcPct val="0"/>
              </a:spcBef>
              <a:buFontTx/>
              <a:buNone/>
            </a:pPr>
            <a:r>
              <a:rPr lang="en-US" altLang="en-US" sz="3600" b="1" u="sng">
                <a:solidFill>
                  <a:srgbClr val="000066"/>
                </a:solidFill>
              </a:rPr>
              <a:t>stability and dryness</a:t>
            </a:r>
          </a:p>
        </p:txBody>
      </p:sp>
      <p:sp>
        <p:nvSpPr>
          <p:cNvPr id="432134" name="Text Box 6"/>
          <p:cNvSpPr txBox="1">
            <a:spLocks noChangeArrowheads="1"/>
          </p:cNvSpPr>
          <p:nvPr/>
        </p:nvSpPr>
        <p:spPr bwMode="auto">
          <a:xfrm>
            <a:off x="762000" y="3962400"/>
            <a:ext cx="80010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a:t>Indicates potential for large</a:t>
            </a:r>
          </a:p>
          <a:p>
            <a:pPr algn="ctr" eaLnBrk="1" hangingPunct="1">
              <a:lnSpc>
                <a:spcPct val="90000"/>
              </a:lnSpc>
              <a:spcBef>
                <a:spcPct val="0"/>
              </a:spcBef>
              <a:buFontTx/>
              <a:buNone/>
            </a:pPr>
            <a:r>
              <a:rPr lang="en-US" altLang="en-US" sz="3600"/>
              <a:t>plume-dominated fire growth.</a:t>
            </a:r>
          </a:p>
        </p:txBody>
      </p:sp>
      <p:sp>
        <p:nvSpPr>
          <p:cNvPr id="64517" name="Rectangle 8"/>
          <p:cNvSpPr>
            <a:spLocks noChangeArrowheads="1"/>
          </p:cNvSpPr>
          <p:nvPr/>
        </p:nvSpPr>
        <p:spPr bwMode="auto">
          <a:xfrm>
            <a:off x="3352800" y="1092200"/>
            <a:ext cx="301148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b="1">
                <a:solidFill>
                  <a:srgbClr val="000066"/>
                </a:solidFill>
                <a:latin typeface="Arial Narrow" pitchFamily="34" charset="0"/>
              </a:rPr>
              <a:t>Haines Index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32134"/>
                                        </p:tgtEl>
                                        <p:attrNameLst>
                                          <p:attrName>style.visibility</p:attrName>
                                        </p:attrNameLst>
                                      </p:cBhvr>
                                      <p:to>
                                        <p:strVal val="visible"/>
                                      </p:to>
                                    </p:set>
                                    <p:anim calcmode="lin" valueType="num">
                                      <p:cBhvr>
                                        <p:cTn id="7" dur="500" fill="hold"/>
                                        <p:tgtEl>
                                          <p:spTgt spid="432134"/>
                                        </p:tgtEl>
                                        <p:attrNameLst>
                                          <p:attrName>ppt_w</p:attrName>
                                        </p:attrNameLst>
                                      </p:cBhvr>
                                      <p:tavLst>
                                        <p:tav tm="0">
                                          <p:val>
                                            <p:fltVal val="0"/>
                                          </p:val>
                                        </p:tav>
                                        <p:tav tm="100000">
                                          <p:val>
                                            <p:strVal val="#ppt_w"/>
                                          </p:val>
                                        </p:tav>
                                      </p:tavLst>
                                    </p:anim>
                                    <p:anim calcmode="lin" valueType="num">
                                      <p:cBhvr>
                                        <p:cTn id="8" dur="500" fill="hold"/>
                                        <p:tgtEl>
                                          <p:spTgt spid="432134"/>
                                        </p:tgtEl>
                                        <p:attrNameLst>
                                          <p:attrName>ppt_h</p:attrName>
                                        </p:attrNameLst>
                                      </p:cBhvr>
                                      <p:tavLst>
                                        <p:tav tm="0">
                                          <p:val>
                                            <p:fltVal val="0"/>
                                          </p:val>
                                        </p:tav>
                                        <p:tav tm="100000">
                                          <p:val>
                                            <p:strVal val="#ppt_h"/>
                                          </p:val>
                                        </p:tav>
                                      </p:tavLst>
                                    </p:anim>
                                    <p:animEffect transition="in" filter="fade">
                                      <p:cBhvr>
                                        <p:cTn id="9" dur="500"/>
                                        <p:tgtEl>
                                          <p:spTgt spid="432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Haines Elev"/>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04800" y="838200"/>
            <a:ext cx="5105400" cy="4343400"/>
          </a:xfrm>
          <a:noFill/>
        </p:spPr>
      </p:pic>
      <p:sp>
        <p:nvSpPr>
          <p:cNvPr id="65539" name="Text Box 8"/>
          <p:cNvSpPr txBox="1">
            <a:spLocks noChangeArrowheads="1"/>
          </p:cNvSpPr>
          <p:nvPr/>
        </p:nvSpPr>
        <p:spPr bwMode="auto">
          <a:xfrm>
            <a:off x="304800" y="5426075"/>
            <a:ext cx="85344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b="1"/>
              <a:t>Due to large elevation differences, three atmospheric layers are used to determine the Haines Index.  </a:t>
            </a:r>
          </a:p>
        </p:txBody>
      </p:sp>
      <p:sp>
        <p:nvSpPr>
          <p:cNvPr id="65540" name="Text Box 11"/>
          <p:cNvSpPr txBox="1">
            <a:spLocks noChangeArrowheads="1"/>
          </p:cNvSpPr>
          <p:nvPr/>
        </p:nvSpPr>
        <p:spPr bwMode="auto">
          <a:xfrm>
            <a:off x="5553075" y="1014413"/>
            <a:ext cx="3429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000" b="1">
                <a:solidFill>
                  <a:srgbClr val="000066"/>
                </a:solidFill>
                <a:latin typeface="Arial Narrow" pitchFamily="34" charset="0"/>
              </a:rPr>
              <a:t>Haines Index</a:t>
            </a:r>
          </a:p>
        </p:txBody>
      </p:sp>
      <p:sp>
        <p:nvSpPr>
          <p:cNvPr id="65541" name="Text Box 12"/>
          <p:cNvSpPr txBox="1">
            <a:spLocks noChangeArrowheads="1"/>
          </p:cNvSpPr>
          <p:nvPr/>
        </p:nvSpPr>
        <p:spPr bwMode="auto">
          <a:xfrm>
            <a:off x="5410200" y="2393950"/>
            <a:ext cx="365760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latin typeface="Arial Narrow" pitchFamily="34" charset="0"/>
              </a:rPr>
              <a:t>Low: 2,000-5,000 ft </a:t>
            </a:r>
          </a:p>
          <a:p>
            <a:pPr algn="ctr" eaLnBrk="1" hangingPunct="1">
              <a:spcBef>
                <a:spcPct val="0"/>
              </a:spcBef>
              <a:buFontTx/>
              <a:buNone/>
            </a:pPr>
            <a:endParaRPr lang="en-US" altLang="en-US" sz="2400" b="1">
              <a:latin typeface="Arial Narrow" pitchFamily="34" charset="0"/>
            </a:endParaRPr>
          </a:p>
          <a:p>
            <a:pPr algn="ctr" eaLnBrk="1" hangingPunct="1">
              <a:spcBef>
                <a:spcPct val="0"/>
              </a:spcBef>
              <a:buFontTx/>
              <a:buNone/>
            </a:pPr>
            <a:r>
              <a:rPr lang="en-US" altLang="en-US" sz="2400" b="1">
                <a:latin typeface="Arial Narrow" pitchFamily="34" charset="0"/>
              </a:rPr>
              <a:t>Mid: 5,000-10,000 ft </a:t>
            </a:r>
          </a:p>
          <a:p>
            <a:pPr algn="ctr" eaLnBrk="1" hangingPunct="1">
              <a:spcBef>
                <a:spcPct val="0"/>
              </a:spcBef>
              <a:buFontTx/>
              <a:buNone/>
            </a:pPr>
            <a:endParaRPr lang="en-US" altLang="en-US" sz="2400" b="1">
              <a:latin typeface="Arial Narrow" pitchFamily="34" charset="0"/>
            </a:endParaRPr>
          </a:p>
          <a:p>
            <a:pPr algn="ctr" eaLnBrk="1" hangingPunct="1">
              <a:spcBef>
                <a:spcPct val="0"/>
              </a:spcBef>
              <a:buFontTx/>
              <a:buNone/>
            </a:pPr>
            <a:r>
              <a:rPr lang="en-US" altLang="en-US" sz="2400" b="1">
                <a:latin typeface="Arial Narrow" pitchFamily="34" charset="0"/>
              </a:rPr>
              <a:t>High: 10,000-18,000 ft</a:t>
            </a:r>
            <a:r>
              <a:rPr lang="en-US" altLang="en-US" sz="3600" b="1">
                <a:latin typeface="Arial Narrow" pitchFamily="34" charset="0"/>
              </a:rPr>
              <a:t>  </a:t>
            </a:r>
          </a:p>
          <a:p>
            <a:pPr eaLnBrk="1" hangingPunct="1">
              <a:spcBef>
                <a:spcPct val="50000"/>
              </a:spcBef>
              <a:buFontTx/>
              <a:buNone/>
            </a:pPr>
            <a:endParaRPr lang="en-US" altLang="en-US" sz="3600" b="1">
              <a:latin typeface="Arial Narrow"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1447800" y="609600"/>
            <a:ext cx="621188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b="1">
                <a:solidFill>
                  <a:srgbClr val="000066"/>
                </a:solidFill>
              </a:rPr>
              <a:t>Haines Index Numbers</a:t>
            </a:r>
          </a:p>
        </p:txBody>
      </p:sp>
      <p:sp>
        <p:nvSpPr>
          <p:cNvPr id="66563" name="Text Box 5"/>
          <p:cNvSpPr txBox="1">
            <a:spLocks noChangeArrowheads="1"/>
          </p:cNvSpPr>
          <p:nvPr/>
        </p:nvSpPr>
        <p:spPr bwMode="auto">
          <a:xfrm>
            <a:off x="1984375" y="1524000"/>
            <a:ext cx="5014913"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t>The Potential for Large Plume </a:t>
            </a:r>
          </a:p>
          <a:p>
            <a:pPr algn="ctr" eaLnBrk="1" hangingPunct="1">
              <a:spcBef>
                <a:spcPct val="0"/>
              </a:spcBef>
              <a:buFontTx/>
              <a:buNone/>
            </a:pPr>
            <a:r>
              <a:rPr lang="en-US" altLang="en-US" sz="2800"/>
              <a:t>Dominated Fire Growth</a:t>
            </a:r>
          </a:p>
        </p:txBody>
      </p:sp>
      <p:sp>
        <p:nvSpPr>
          <p:cNvPr id="66564" name="Line 6"/>
          <p:cNvSpPr>
            <a:spLocks noChangeShapeType="1"/>
          </p:cNvSpPr>
          <p:nvPr/>
        </p:nvSpPr>
        <p:spPr bwMode="auto">
          <a:xfrm>
            <a:off x="304800" y="2743200"/>
            <a:ext cx="8534400" cy="0"/>
          </a:xfrm>
          <a:prstGeom prst="line">
            <a:avLst/>
          </a:prstGeom>
          <a:noFill/>
          <a:ln w="6985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tx1"/>
                  </a:outerShdw>
                </a:effectLst>
              </a14:hiddenEffects>
            </a:ext>
          </a:extLst>
        </p:spPr>
        <p:txBody>
          <a:bodyPr/>
          <a:lstStyle/>
          <a:p>
            <a:endParaRPr lang="en-US"/>
          </a:p>
        </p:txBody>
      </p:sp>
      <p:sp>
        <p:nvSpPr>
          <p:cNvPr id="234503" name="Text Box 7"/>
          <p:cNvSpPr txBox="1">
            <a:spLocks noChangeArrowheads="1"/>
          </p:cNvSpPr>
          <p:nvPr/>
        </p:nvSpPr>
        <p:spPr bwMode="auto">
          <a:xfrm>
            <a:off x="990600" y="3090863"/>
            <a:ext cx="61722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t>2 or 3 … Very low potential</a:t>
            </a:r>
          </a:p>
        </p:txBody>
      </p:sp>
      <p:sp>
        <p:nvSpPr>
          <p:cNvPr id="234504" name="Text Box 8"/>
          <p:cNvSpPr txBox="1">
            <a:spLocks noChangeArrowheads="1"/>
          </p:cNvSpPr>
          <p:nvPr/>
        </p:nvSpPr>
        <p:spPr bwMode="auto">
          <a:xfrm>
            <a:off x="1905000" y="3863975"/>
            <a:ext cx="40957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t>4 … Low potential</a:t>
            </a:r>
          </a:p>
        </p:txBody>
      </p:sp>
      <p:sp>
        <p:nvSpPr>
          <p:cNvPr id="234505" name="Text Box 9"/>
          <p:cNvSpPr txBox="1">
            <a:spLocks noChangeArrowheads="1"/>
          </p:cNvSpPr>
          <p:nvPr/>
        </p:nvSpPr>
        <p:spPr bwMode="auto">
          <a:xfrm>
            <a:off x="1889125" y="4691063"/>
            <a:ext cx="53403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t>5 … Moderate potential </a:t>
            </a:r>
          </a:p>
        </p:txBody>
      </p:sp>
      <p:sp>
        <p:nvSpPr>
          <p:cNvPr id="234506" name="Text Box 10"/>
          <p:cNvSpPr txBox="1">
            <a:spLocks noChangeArrowheads="1"/>
          </p:cNvSpPr>
          <p:nvPr/>
        </p:nvSpPr>
        <p:spPr bwMode="auto">
          <a:xfrm>
            <a:off x="1905000" y="5486400"/>
            <a:ext cx="51816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t>6 … High potential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4503">
                                            <p:txEl>
                                              <p:pRg st="0" end="0"/>
                                            </p:txEl>
                                          </p:spTgt>
                                        </p:tgtEl>
                                        <p:attrNameLst>
                                          <p:attrName>style.visibility</p:attrName>
                                        </p:attrNameLst>
                                      </p:cBhvr>
                                      <p:to>
                                        <p:strVal val="visible"/>
                                      </p:to>
                                    </p:set>
                                    <p:animEffect transition="in" filter="wipe(left)">
                                      <p:cBhvr>
                                        <p:cTn id="7" dur="500"/>
                                        <p:tgtEl>
                                          <p:spTgt spid="2345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4504">
                                            <p:txEl>
                                              <p:pRg st="0" end="0"/>
                                            </p:txEl>
                                          </p:spTgt>
                                        </p:tgtEl>
                                        <p:attrNameLst>
                                          <p:attrName>style.visibility</p:attrName>
                                        </p:attrNameLst>
                                      </p:cBhvr>
                                      <p:to>
                                        <p:strVal val="visible"/>
                                      </p:to>
                                    </p:set>
                                    <p:animEffect transition="in" filter="wipe(left)">
                                      <p:cBhvr>
                                        <p:cTn id="12" dur="500"/>
                                        <p:tgtEl>
                                          <p:spTgt spid="2345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34505">
                                            <p:txEl>
                                              <p:pRg st="0" end="0"/>
                                            </p:txEl>
                                          </p:spTgt>
                                        </p:tgtEl>
                                        <p:attrNameLst>
                                          <p:attrName>style.visibility</p:attrName>
                                        </p:attrNameLst>
                                      </p:cBhvr>
                                      <p:to>
                                        <p:strVal val="visible"/>
                                      </p:to>
                                    </p:set>
                                    <p:animEffect transition="in" filter="wipe(left)">
                                      <p:cBhvr>
                                        <p:cTn id="17" dur="500"/>
                                        <p:tgtEl>
                                          <p:spTgt spid="23450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34506">
                                            <p:txEl>
                                              <p:pRg st="0" end="0"/>
                                            </p:txEl>
                                          </p:spTgt>
                                        </p:tgtEl>
                                        <p:attrNameLst>
                                          <p:attrName>style.visibility</p:attrName>
                                        </p:attrNameLst>
                                      </p:cBhvr>
                                      <p:to>
                                        <p:strVal val="visible"/>
                                      </p:to>
                                    </p:set>
                                    <p:animEffect transition="in" filter="wipe(left)">
                                      <p:cBhvr>
                                        <p:cTn id="22" dur="500"/>
                                        <p:tgtEl>
                                          <p:spTgt spid="2345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2971800" y="857250"/>
            <a:ext cx="3267075"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800" b="1">
                <a:solidFill>
                  <a:srgbClr val="000066"/>
                </a:solidFill>
                <a:latin typeface="Arial Narrow" pitchFamily="34" charset="0"/>
              </a:rPr>
              <a:t>Haines Index</a:t>
            </a:r>
          </a:p>
        </p:txBody>
      </p:sp>
      <p:sp>
        <p:nvSpPr>
          <p:cNvPr id="461829" name="Text Box 5"/>
          <p:cNvSpPr txBox="1">
            <a:spLocks noChangeArrowheads="1"/>
          </p:cNvSpPr>
          <p:nvPr/>
        </p:nvSpPr>
        <p:spPr bwMode="auto">
          <a:xfrm>
            <a:off x="538163" y="2971800"/>
            <a:ext cx="76962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The drier and more unstable the lower atmosphere, the HIGHER the Haines Index.</a:t>
            </a:r>
          </a:p>
        </p:txBody>
      </p:sp>
      <p:sp>
        <p:nvSpPr>
          <p:cNvPr id="67588" name="Text Box 6"/>
          <p:cNvSpPr txBox="1">
            <a:spLocks noChangeArrowheads="1"/>
          </p:cNvSpPr>
          <p:nvPr/>
        </p:nvSpPr>
        <p:spPr bwMode="auto">
          <a:xfrm>
            <a:off x="3276600" y="1981200"/>
            <a:ext cx="2744788"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Bottom Line…</a:t>
            </a:r>
          </a:p>
        </p:txBody>
      </p:sp>
      <p:sp>
        <p:nvSpPr>
          <p:cNvPr id="461831" name="Text Box 7"/>
          <p:cNvSpPr txBox="1">
            <a:spLocks noChangeArrowheads="1"/>
          </p:cNvSpPr>
          <p:nvPr/>
        </p:nvSpPr>
        <p:spPr bwMode="auto">
          <a:xfrm>
            <a:off x="533400" y="4419600"/>
            <a:ext cx="7853363"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latin typeface="Arial Narrow" pitchFamily="34" charset="0"/>
              </a:rPr>
              <a:t>The more humid and stable the lower atmosphere, the LOWER the Haines Index.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61829"/>
                                        </p:tgtEl>
                                        <p:attrNameLst>
                                          <p:attrName>style.visibility</p:attrName>
                                        </p:attrNameLst>
                                      </p:cBhvr>
                                      <p:to>
                                        <p:strVal val="visible"/>
                                      </p:to>
                                    </p:set>
                                    <p:anim calcmode="lin" valueType="num">
                                      <p:cBhvr>
                                        <p:cTn id="7" dur="500" fill="hold"/>
                                        <p:tgtEl>
                                          <p:spTgt spid="461829"/>
                                        </p:tgtEl>
                                        <p:attrNameLst>
                                          <p:attrName>ppt_w</p:attrName>
                                        </p:attrNameLst>
                                      </p:cBhvr>
                                      <p:tavLst>
                                        <p:tav tm="0">
                                          <p:val>
                                            <p:fltVal val="0"/>
                                          </p:val>
                                        </p:tav>
                                        <p:tav tm="100000">
                                          <p:val>
                                            <p:strVal val="#ppt_w"/>
                                          </p:val>
                                        </p:tav>
                                      </p:tavLst>
                                    </p:anim>
                                    <p:anim calcmode="lin" valueType="num">
                                      <p:cBhvr>
                                        <p:cTn id="8" dur="500" fill="hold"/>
                                        <p:tgtEl>
                                          <p:spTgt spid="461829"/>
                                        </p:tgtEl>
                                        <p:attrNameLst>
                                          <p:attrName>ppt_h</p:attrName>
                                        </p:attrNameLst>
                                      </p:cBhvr>
                                      <p:tavLst>
                                        <p:tav tm="0">
                                          <p:val>
                                            <p:fltVal val="0"/>
                                          </p:val>
                                        </p:tav>
                                        <p:tav tm="100000">
                                          <p:val>
                                            <p:strVal val="#ppt_h"/>
                                          </p:val>
                                        </p:tav>
                                      </p:tavLst>
                                    </p:anim>
                                    <p:animEffect transition="in" filter="fade">
                                      <p:cBhvr>
                                        <p:cTn id="9" dur="500"/>
                                        <p:tgtEl>
                                          <p:spTgt spid="46182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61831"/>
                                        </p:tgtEl>
                                        <p:attrNameLst>
                                          <p:attrName>style.visibility</p:attrName>
                                        </p:attrNameLst>
                                      </p:cBhvr>
                                      <p:to>
                                        <p:strVal val="visible"/>
                                      </p:to>
                                    </p:set>
                                    <p:anim calcmode="lin" valueType="num">
                                      <p:cBhvr>
                                        <p:cTn id="14" dur="500" fill="hold"/>
                                        <p:tgtEl>
                                          <p:spTgt spid="461831"/>
                                        </p:tgtEl>
                                        <p:attrNameLst>
                                          <p:attrName>ppt_w</p:attrName>
                                        </p:attrNameLst>
                                      </p:cBhvr>
                                      <p:tavLst>
                                        <p:tav tm="0">
                                          <p:val>
                                            <p:fltVal val="0"/>
                                          </p:val>
                                        </p:tav>
                                        <p:tav tm="100000">
                                          <p:val>
                                            <p:strVal val="#ppt_w"/>
                                          </p:val>
                                        </p:tav>
                                      </p:tavLst>
                                    </p:anim>
                                    <p:anim calcmode="lin" valueType="num">
                                      <p:cBhvr>
                                        <p:cTn id="15" dur="500" fill="hold"/>
                                        <p:tgtEl>
                                          <p:spTgt spid="461831"/>
                                        </p:tgtEl>
                                        <p:attrNameLst>
                                          <p:attrName>ppt_h</p:attrName>
                                        </p:attrNameLst>
                                      </p:cBhvr>
                                      <p:tavLst>
                                        <p:tav tm="0">
                                          <p:val>
                                            <p:fltVal val="0"/>
                                          </p:val>
                                        </p:tav>
                                        <p:tav tm="100000">
                                          <p:val>
                                            <p:strVal val="#ppt_h"/>
                                          </p:val>
                                        </p:tav>
                                      </p:tavLst>
                                    </p:anim>
                                    <p:animEffect transition="in" filter="fade">
                                      <p:cBhvr>
                                        <p:cTn id="16" dur="500"/>
                                        <p:tgtEl>
                                          <p:spTgt spid="4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9" grpId="0"/>
      <p:bldP spid="46183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425-Inversion  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8001000"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9635" name="Text Box 4"/>
          <p:cNvSpPr txBox="1">
            <a:spLocks noChangeArrowheads="1"/>
          </p:cNvSpPr>
          <p:nvPr/>
        </p:nvSpPr>
        <p:spPr bwMode="auto">
          <a:xfrm>
            <a:off x="5486400" y="1158875"/>
            <a:ext cx="3505200" cy="1735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b="1"/>
              <a:t>An </a:t>
            </a:r>
            <a:r>
              <a:rPr lang="en-US" altLang="en-US" sz="2400" b="1">
                <a:solidFill>
                  <a:srgbClr val="E40000"/>
                </a:solidFill>
              </a:rPr>
              <a:t>inversion</a:t>
            </a:r>
            <a:r>
              <a:rPr lang="en-US" altLang="en-US" sz="2400" b="1"/>
              <a:t> is a layer of very stable air where temperature  </a:t>
            </a:r>
            <a:r>
              <a:rPr lang="en-US" altLang="en-US" sz="2400" b="1" u="sng"/>
              <a:t>increases</a:t>
            </a:r>
            <a:r>
              <a:rPr lang="en-US" altLang="en-US" sz="2400" b="1"/>
              <a:t> with an increase in altitude.</a:t>
            </a:r>
          </a:p>
        </p:txBody>
      </p:sp>
      <p:sp>
        <p:nvSpPr>
          <p:cNvPr id="69636" name="Text Box 5"/>
          <p:cNvSpPr txBox="1">
            <a:spLocks noChangeArrowheads="1"/>
          </p:cNvSpPr>
          <p:nvPr/>
        </p:nvSpPr>
        <p:spPr bwMode="auto">
          <a:xfrm>
            <a:off x="974725" y="3405188"/>
            <a:ext cx="25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chemeClr val="bg1"/>
                </a:solidFill>
                <a:latin typeface="Arial Narrow" pitchFamily="34" charset="0"/>
              </a:rPr>
              <a:t> </a:t>
            </a:r>
          </a:p>
        </p:txBody>
      </p:sp>
      <p:sp>
        <p:nvSpPr>
          <p:cNvPr id="176134" name="Text Box 6"/>
          <p:cNvSpPr txBox="1">
            <a:spLocks noChangeArrowheads="1"/>
          </p:cNvSpPr>
          <p:nvPr/>
        </p:nvSpPr>
        <p:spPr bwMode="auto">
          <a:xfrm>
            <a:off x="5486400" y="3292475"/>
            <a:ext cx="3505200" cy="14065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b="1"/>
              <a:t>An</a:t>
            </a:r>
            <a:r>
              <a:rPr lang="en-US" altLang="en-US" sz="2400" b="1">
                <a:solidFill>
                  <a:srgbClr val="E40000"/>
                </a:solidFill>
              </a:rPr>
              <a:t> inversion</a:t>
            </a:r>
            <a:r>
              <a:rPr lang="en-US" altLang="en-US" sz="2400" b="1"/>
              <a:t> acts like a cap or lid to severely limit the upward movement of air. </a:t>
            </a:r>
          </a:p>
        </p:txBody>
      </p:sp>
      <p:sp>
        <p:nvSpPr>
          <p:cNvPr id="176135" name="Text Box 7"/>
          <p:cNvSpPr txBox="1">
            <a:spLocks noChangeArrowheads="1"/>
          </p:cNvSpPr>
          <p:nvPr/>
        </p:nvSpPr>
        <p:spPr bwMode="auto">
          <a:xfrm>
            <a:off x="5486400" y="5121275"/>
            <a:ext cx="3505200"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b="1">
                <a:solidFill>
                  <a:srgbClr val="E40000"/>
                </a:solidFill>
              </a:rPr>
              <a:t>Inversions</a:t>
            </a:r>
            <a:r>
              <a:rPr lang="en-US" altLang="en-US" sz="2400" b="1"/>
              <a:t> often exist </a:t>
            </a:r>
          </a:p>
          <a:p>
            <a:pPr algn="ctr" eaLnBrk="1" hangingPunct="1">
              <a:lnSpc>
                <a:spcPct val="90000"/>
              </a:lnSpc>
              <a:spcBef>
                <a:spcPct val="0"/>
              </a:spcBef>
              <a:buFontTx/>
              <a:buNone/>
            </a:pPr>
            <a:r>
              <a:rPr lang="en-US" altLang="en-US" sz="2400" b="1"/>
              <a:t>at many levels of the troposphere.</a:t>
            </a:r>
          </a:p>
        </p:txBody>
      </p:sp>
      <p:sp>
        <p:nvSpPr>
          <p:cNvPr id="69639" name="Text Box 8"/>
          <p:cNvSpPr txBox="1">
            <a:spLocks noChangeArrowheads="1"/>
          </p:cNvSpPr>
          <p:nvPr/>
        </p:nvSpPr>
        <p:spPr bwMode="auto">
          <a:xfrm>
            <a:off x="723900" y="168275"/>
            <a:ext cx="7778750"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solidFill>
                  <a:srgbClr val="FFFF00"/>
                </a:solidFill>
              </a:rPr>
              <a:t>What is a Temperatures Inversion?</a:t>
            </a:r>
          </a:p>
        </p:txBody>
      </p:sp>
      <p:pic>
        <p:nvPicPr>
          <p:cNvPr id="69640" name="Picture 25" descr="Inversions Through Troposphere"/>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930275"/>
            <a:ext cx="5105400" cy="5622925"/>
          </a:xfrm>
          <a:noFill/>
        </p:spPr>
      </p:pic>
      <p:sp>
        <p:nvSpPr>
          <p:cNvPr id="69641" name="AutoShape 27"/>
          <p:cNvSpPr>
            <a:spLocks noChangeArrowheads="1"/>
          </p:cNvSpPr>
          <p:nvPr/>
        </p:nvSpPr>
        <p:spPr bwMode="auto">
          <a:xfrm>
            <a:off x="381000" y="5883275"/>
            <a:ext cx="1905000" cy="381000"/>
          </a:xfrm>
          <a:prstGeom prst="rightArrow">
            <a:avLst>
              <a:gd name="adj1" fmla="val 50000"/>
              <a:gd name="adj2" fmla="val 125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69642" name="Text Box 29"/>
          <p:cNvSpPr txBox="1">
            <a:spLocks noChangeArrowheads="1"/>
          </p:cNvSpPr>
          <p:nvPr/>
        </p:nvSpPr>
        <p:spPr bwMode="auto">
          <a:xfrm>
            <a:off x="457200" y="5502275"/>
            <a:ext cx="23622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Arial Narrow" pitchFamily="34" charset="0"/>
              </a:rPr>
              <a:t>Warmer</a:t>
            </a:r>
          </a:p>
          <a:p>
            <a:pPr eaLnBrk="1" hangingPunct="1">
              <a:spcBef>
                <a:spcPct val="50000"/>
              </a:spcBef>
              <a:buFontTx/>
              <a:buNone/>
            </a:pPr>
            <a:endParaRPr lang="en-US" altLang="en-US" sz="2400" b="1">
              <a:latin typeface="Arial Narrow" pitchFamily="34" charset="0"/>
            </a:endParaRPr>
          </a:p>
        </p:txBody>
      </p:sp>
      <p:sp>
        <p:nvSpPr>
          <p:cNvPr id="69643"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059FE900-FFB2-4980-BB29-F792291DB464}" type="slidenum">
              <a:rPr lang="en-US" altLang="en-US" sz="1000">
                <a:solidFill>
                  <a:srgbClr val="DDDDDD"/>
                </a:solidFill>
              </a:rPr>
              <a:pPr algn="r" eaLnBrk="1" hangingPunct="1">
                <a:spcBef>
                  <a:spcPct val="0"/>
                </a:spcBef>
                <a:buFontTx/>
                <a:buNone/>
              </a:pPr>
              <a:t>67</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134"/>
                                        </p:tgtEl>
                                        <p:attrNameLst>
                                          <p:attrName>style.visibility</p:attrName>
                                        </p:attrNameLst>
                                      </p:cBhvr>
                                      <p:to>
                                        <p:strVal val="visible"/>
                                      </p:to>
                                    </p:set>
                                    <p:animEffect transition="in" filter="wipe(left)">
                                      <p:cBhvr>
                                        <p:cTn id="7" dur="500"/>
                                        <p:tgtEl>
                                          <p:spTgt spid="176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6135"/>
                                        </p:tgtEl>
                                        <p:attrNameLst>
                                          <p:attrName>style.visibility</p:attrName>
                                        </p:attrNameLst>
                                      </p:cBhvr>
                                      <p:to>
                                        <p:strVal val="visible"/>
                                      </p:to>
                                    </p:set>
                                    <p:animEffect transition="in" filter="wipe(left)">
                                      <p:cBhvr>
                                        <p:cTn id="12" dur="500"/>
                                        <p:tgtEl>
                                          <p:spTgt spid="176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P spid="17613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4"/>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70659" name="Picture 2" descr="4 Types of Invers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15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3"/>
          <p:cNvSpPr txBox="1">
            <a:spLocks noChangeArrowheads="1"/>
          </p:cNvSpPr>
          <p:nvPr/>
        </p:nvSpPr>
        <p:spPr bwMode="auto">
          <a:xfrm>
            <a:off x="2133600" y="152400"/>
            <a:ext cx="5006975" cy="5794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solidFill>
                  <a:srgbClr val="FFFF00"/>
                </a:solidFill>
              </a:rPr>
              <a:t>Four Types of Inversions</a:t>
            </a:r>
          </a:p>
        </p:txBody>
      </p:sp>
      <p:sp>
        <p:nvSpPr>
          <p:cNvPr id="395268" name="Line 4"/>
          <p:cNvSpPr>
            <a:spLocks noChangeShapeType="1"/>
          </p:cNvSpPr>
          <p:nvPr/>
        </p:nvSpPr>
        <p:spPr bwMode="auto">
          <a:xfrm>
            <a:off x="1905000" y="2057400"/>
            <a:ext cx="457200" cy="685800"/>
          </a:xfrm>
          <a:prstGeom prst="line">
            <a:avLst/>
          </a:prstGeom>
          <a:noFill/>
          <a:ln w="101600">
            <a:solidFill>
              <a:srgbClr val="FFFF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95269" name="Line 5"/>
          <p:cNvSpPr>
            <a:spLocks noChangeShapeType="1"/>
          </p:cNvSpPr>
          <p:nvPr/>
        </p:nvSpPr>
        <p:spPr bwMode="auto">
          <a:xfrm flipH="1">
            <a:off x="5486400" y="1600200"/>
            <a:ext cx="381000" cy="685800"/>
          </a:xfrm>
          <a:prstGeom prst="line">
            <a:avLst/>
          </a:prstGeom>
          <a:noFill/>
          <a:ln w="101600">
            <a:solidFill>
              <a:srgbClr val="0000CC"/>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95270" name="Line 6"/>
          <p:cNvSpPr>
            <a:spLocks noChangeShapeType="1"/>
          </p:cNvSpPr>
          <p:nvPr/>
        </p:nvSpPr>
        <p:spPr bwMode="auto">
          <a:xfrm>
            <a:off x="3048000" y="4191000"/>
            <a:ext cx="381000" cy="609600"/>
          </a:xfrm>
          <a:prstGeom prst="line">
            <a:avLst/>
          </a:prstGeom>
          <a:noFill/>
          <a:ln w="101600">
            <a:solidFill>
              <a:srgbClr val="FF00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95271" name="Line 7"/>
          <p:cNvSpPr>
            <a:spLocks noChangeShapeType="1"/>
          </p:cNvSpPr>
          <p:nvPr/>
        </p:nvSpPr>
        <p:spPr bwMode="auto">
          <a:xfrm flipH="1">
            <a:off x="7696200" y="4343400"/>
            <a:ext cx="381000" cy="685800"/>
          </a:xfrm>
          <a:prstGeom prst="line">
            <a:avLst/>
          </a:prstGeom>
          <a:noFill/>
          <a:ln w="101600">
            <a:solidFill>
              <a:srgbClr val="FF66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95272" name="Line 8"/>
          <p:cNvSpPr>
            <a:spLocks noChangeShapeType="1"/>
          </p:cNvSpPr>
          <p:nvPr/>
        </p:nvSpPr>
        <p:spPr bwMode="auto">
          <a:xfrm flipH="1">
            <a:off x="4038600" y="2209800"/>
            <a:ext cx="304800" cy="609600"/>
          </a:xfrm>
          <a:prstGeom prst="line">
            <a:avLst/>
          </a:prstGeom>
          <a:noFill/>
          <a:ln w="101600">
            <a:solidFill>
              <a:srgbClr val="FFFF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95273" name="Line 9"/>
          <p:cNvSpPr>
            <a:spLocks noChangeShapeType="1"/>
          </p:cNvSpPr>
          <p:nvPr/>
        </p:nvSpPr>
        <p:spPr bwMode="auto">
          <a:xfrm flipH="1">
            <a:off x="1752600" y="4191000"/>
            <a:ext cx="304800" cy="609600"/>
          </a:xfrm>
          <a:prstGeom prst="line">
            <a:avLst/>
          </a:prstGeom>
          <a:noFill/>
          <a:ln w="101600">
            <a:solidFill>
              <a:srgbClr val="FF00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395274" name="Line 10"/>
          <p:cNvSpPr>
            <a:spLocks noChangeShapeType="1"/>
          </p:cNvSpPr>
          <p:nvPr/>
        </p:nvSpPr>
        <p:spPr bwMode="auto">
          <a:xfrm>
            <a:off x="5257800" y="4419600"/>
            <a:ext cx="228600" cy="685800"/>
          </a:xfrm>
          <a:prstGeom prst="line">
            <a:avLst/>
          </a:prstGeom>
          <a:noFill/>
          <a:ln w="101600">
            <a:solidFill>
              <a:srgbClr val="FF6600"/>
            </a:solidFill>
            <a:round/>
            <a:headEnd/>
            <a:tailEnd type="triangle" w="med" len="med"/>
          </a:ln>
          <a:effectLst>
            <a:outerShdw dist="80322" dir="4293903" algn="ctr" rotWithShape="0">
              <a:schemeClr val="tx1"/>
            </a:outerShdw>
          </a:effectLst>
          <a:extLst>
            <a:ext uri="{909E8E84-426E-40DD-AFC4-6F175D3DCCD1}">
              <a14:hiddenFill xmlns:a14="http://schemas.microsoft.com/office/drawing/2010/main">
                <a:noFill/>
              </a14:hiddenFill>
            </a:ext>
          </a:extLst>
        </p:spPr>
        <p:txBody>
          <a:bodyPr/>
          <a:lstStyle/>
          <a:p>
            <a:endParaRPr lang="en-US"/>
          </a:p>
        </p:txBody>
      </p:sp>
      <p:sp>
        <p:nvSpPr>
          <p:cNvPr id="70668"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D11865E3-CFF1-491D-8C03-2CEC91B4BF9E}" type="slidenum">
              <a:rPr lang="en-US" altLang="en-US" sz="1000">
                <a:solidFill>
                  <a:srgbClr val="DDDDDD"/>
                </a:solidFill>
              </a:rPr>
              <a:pPr algn="r" eaLnBrk="1" hangingPunct="1">
                <a:spcBef>
                  <a:spcPct val="0"/>
                </a:spcBef>
                <a:buFontTx/>
                <a:buNone/>
              </a:pPr>
              <a:t>68</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5268"/>
                                        </p:tgtEl>
                                        <p:attrNameLst>
                                          <p:attrName>style.visibility</p:attrName>
                                        </p:attrNameLst>
                                      </p:cBhvr>
                                      <p:to>
                                        <p:strVal val="visible"/>
                                      </p:to>
                                    </p:set>
                                    <p:animEffect transition="in" filter="wipe(up)">
                                      <p:cBhvr>
                                        <p:cTn id="7" dur="1000"/>
                                        <p:tgtEl>
                                          <p:spTgt spid="39526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5272"/>
                                        </p:tgtEl>
                                        <p:attrNameLst>
                                          <p:attrName>style.visibility</p:attrName>
                                        </p:attrNameLst>
                                      </p:cBhvr>
                                      <p:to>
                                        <p:strVal val="visible"/>
                                      </p:to>
                                    </p:set>
                                    <p:animEffect transition="in" filter="wipe(up)">
                                      <p:cBhvr>
                                        <p:cTn id="10" dur="1000"/>
                                        <p:tgtEl>
                                          <p:spTgt spid="39527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95269"/>
                                        </p:tgtEl>
                                        <p:attrNameLst>
                                          <p:attrName>style.visibility</p:attrName>
                                        </p:attrNameLst>
                                      </p:cBhvr>
                                      <p:to>
                                        <p:strVal val="visible"/>
                                      </p:to>
                                    </p:set>
                                    <p:animEffect transition="in" filter="wipe(up)">
                                      <p:cBhvr>
                                        <p:cTn id="15" dur="1000"/>
                                        <p:tgtEl>
                                          <p:spTgt spid="3952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95273"/>
                                        </p:tgtEl>
                                        <p:attrNameLst>
                                          <p:attrName>style.visibility</p:attrName>
                                        </p:attrNameLst>
                                      </p:cBhvr>
                                      <p:to>
                                        <p:strVal val="visible"/>
                                      </p:to>
                                    </p:set>
                                    <p:animEffect transition="in" filter="wipe(up)">
                                      <p:cBhvr>
                                        <p:cTn id="20" dur="1000"/>
                                        <p:tgtEl>
                                          <p:spTgt spid="39527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95270"/>
                                        </p:tgtEl>
                                        <p:attrNameLst>
                                          <p:attrName>style.visibility</p:attrName>
                                        </p:attrNameLst>
                                      </p:cBhvr>
                                      <p:to>
                                        <p:strVal val="visible"/>
                                      </p:to>
                                    </p:set>
                                    <p:animEffect transition="in" filter="wipe(up)">
                                      <p:cBhvr>
                                        <p:cTn id="23" dur="1000"/>
                                        <p:tgtEl>
                                          <p:spTgt spid="39527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95274"/>
                                        </p:tgtEl>
                                        <p:attrNameLst>
                                          <p:attrName>style.visibility</p:attrName>
                                        </p:attrNameLst>
                                      </p:cBhvr>
                                      <p:to>
                                        <p:strVal val="visible"/>
                                      </p:to>
                                    </p:set>
                                    <p:animEffect transition="in" filter="wipe(up)">
                                      <p:cBhvr>
                                        <p:cTn id="28" dur="1000"/>
                                        <p:tgtEl>
                                          <p:spTgt spid="39527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95271"/>
                                        </p:tgtEl>
                                        <p:attrNameLst>
                                          <p:attrName>style.visibility</p:attrName>
                                        </p:attrNameLst>
                                      </p:cBhvr>
                                      <p:to>
                                        <p:strVal val="visible"/>
                                      </p:to>
                                    </p:set>
                                    <p:animEffect transition="in" filter="wipe(up)">
                                      <p:cBhvr>
                                        <p:cTn id="31" dur="1000"/>
                                        <p:tgtEl>
                                          <p:spTgt spid="395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8" grpId="0" animBg="1"/>
      <p:bldP spid="395269" grpId="0" animBg="1"/>
      <p:bldP spid="395270" grpId="0" animBg="1"/>
      <p:bldP spid="395271" grpId="0" animBg="1"/>
      <p:bldP spid="395272" grpId="0" animBg="1"/>
      <p:bldP spid="395273" grpId="0" animBg="1"/>
      <p:bldP spid="39527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71682" name="Rectangle 24"/>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71683" name="Picture 2" descr="Nite Time Valley Inversion - 3 panel"/>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8125" y="819150"/>
            <a:ext cx="8763000" cy="3503613"/>
          </a:xfrm>
          <a:noFill/>
        </p:spPr>
      </p:pic>
      <p:sp>
        <p:nvSpPr>
          <p:cNvPr id="71684" name="Text Box 3"/>
          <p:cNvSpPr txBox="1">
            <a:spLocks noChangeArrowheads="1"/>
          </p:cNvSpPr>
          <p:nvPr/>
        </p:nvSpPr>
        <p:spPr bwMode="auto">
          <a:xfrm>
            <a:off x="1295400" y="152400"/>
            <a:ext cx="6451600" cy="5794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200" b="1">
                <a:solidFill>
                  <a:srgbClr val="F8FE06"/>
                </a:solidFill>
              </a:rPr>
              <a:t>Nighttime or Radiation Inversion</a:t>
            </a:r>
          </a:p>
        </p:txBody>
      </p:sp>
      <p:sp>
        <p:nvSpPr>
          <p:cNvPr id="71685" name="Text Box 4"/>
          <p:cNvSpPr txBox="1">
            <a:spLocks noChangeArrowheads="1"/>
          </p:cNvSpPr>
          <p:nvPr/>
        </p:nvSpPr>
        <p:spPr bwMode="auto">
          <a:xfrm>
            <a:off x="1905000" y="1352550"/>
            <a:ext cx="1200150" cy="4572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Sunset</a:t>
            </a:r>
          </a:p>
        </p:txBody>
      </p:sp>
      <p:sp>
        <p:nvSpPr>
          <p:cNvPr id="71686" name="Text Box 5"/>
          <p:cNvSpPr txBox="1">
            <a:spLocks noChangeArrowheads="1"/>
          </p:cNvSpPr>
          <p:nvPr/>
        </p:nvSpPr>
        <p:spPr bwMode="auto">
          <a:xfrm>
            <a:off x="3962400" y="1352550"/>
            <a:ext cx="1450975" cy="4572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Midnight</a:t>
            </a:r>
          </a:p>
        </p:txBody>
      </p:sp>
      <p:sp>
        <p:nvSpPr>
          <p:cNvPr id="71687" name="Text Box 6"/>
          <p:cNvSpPr txBox="1">
            <a:spLocks noChangeArrowheads="1"/>
          </p:cNvSpPr>
          <p:nvPr/>
        </p:nvSpPr>
        <p:spPr bwMode="auto">
          <a:xfrm>
            <a:off x="6096000" y="1352550"/>
            <a:ext cx="1301750" cy="457200"/>
          </a:xfrm>
          <a:prstGeom prst="rect">
            <a:avLst/>
          </a:prstGeom>
          <a:noFill/>
          <a:ln>
            <a:noFill/>
          </a:ln>
          <a:effectLst>
            <a:outerShdw dist="45791" dir="3378596"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chemeClr val="bg1"/>
                </a:solidFill>
              </a:rPr>
              <a:t>Sunrise</a:t>
            </a:r>
          </a:p>
        </p:txBody>
      </p:sp>
      <p:sp>
        <p:nvSpPr>
          <p:cNvPr id="71688" name="Text Box 7"/>
          <p:cNvSpPr txBox="1">
            <a:spLocks noChangeArrowheads="1"/>
          </p:cNvSpPr>
          <p:nvPr/>
        </p:nvSpPr>
        <p:spPr bwMode="auto">
          <a:xfrm>
            <a:off x="152400" y="4400550"/>
            <a:ext cx="8991600" cy="1878013"/>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600">
                <a:solidFill>
                  <a:schemeClr val="bg1"/>
                </a:solidFill>
                <a:latin typeface="Arial Narrow" pitchFamily="34" charset="0"/>
              </a:rPr>
              <a:t>During the evening hours, this surface based inversion is weak and shallow, usually no more than a few hundred feet deep. As cold air drainage and radiational cooling continues overnight, this inversion strengthens and eventually reaches its maximum depth around sunrise when surface temperatures are at their lowest.</a:t>
            </a:r>
            <a:r>
              <a:rPr lang="en-US" altLang="en-US" sz="2600" b="1">
                <a:solidFill>
                  <a:schemeClr val="bg1"/>
                </a:solidFill>
                <a:latin typeface="Arial Narrow" pitchFamily="34" charset="0"/>
              </a:rPr>
              <a:t> </a:t>
            </a:r>
          </a:p>
        </p:txBody>
      </p:sp>
      <p:sp>
        <p:nvSpPr>
          <p:cNvPr id="393224" name="AutoShape 8"/>
          <p:cNvSpPr>
            <a:spLocks noChangeArrowheads="1"/>
          </p:cNvSpPr>
          <p:nvPr/>
        </p:nvSpPr>
        <p:spPr bwMode="auto">
          <a:xfrm rot="3004266">
            <a:off x="802481" y="2478882"/>
            <a:ext cx="896937" cy="228600"/>
          </a:xfrm>
          <a:custGeom>
            <a:avLst/>
            <a:gdLst>
              <a:gd name="T0" fmla="*/ 27933899 w 21600"/>
              <a:gd name="T1" fmla="*/ 0 h 21600"/>
              <a:gd name="T2" fmla="*/ 0 w 21600"/>
              <a:gd name="T3" fmla="*/ 1209675 h 21600"/>
              <a:gd name="T4" fmla="*/ 27933899 w 21600"/>
              <a:gd name="T5" fmla="*/ 2419350 h 21600"/>
              <a:gd name="T6" fmla="*/ 37245184 w 21600"/>
              <a:gd name="T7" fmla="*/ 12096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outerShdw dist="45791" dir="3378596" algn="ctr" rotWithShape="0">
              <a:schemeClr val="tx1"/>
            </a:outerShdw>
          </a:effectLst>
        </p:spPr>
        <p:txBody>
          <a:bodyPr rot="10800000" vert="eaVert" wrap="none" anchor="ctr"/>
          <a:lstStyle/>
          <a:p>
            <a:endParaRPr lang="en-US"/>
          </a:p>
        </p:txBody>
      </p:sp>
      <p:sp>
        <p:nvSpPr>
          <p:cNvPr id="393225" name="AutoShape 9"/>
          <p:cNvSpPr>
            <a:spLocks noChangeArrowheads="1"/>
          </p:cNvSpPr>
          <p:nvPr/>
        </p:nvSpPr>
        <p:spPr bwMode="auto">
          <a:xfrm rot="6801517">
            <a:off x="2362200" y="2419350"/>
            <a:ext cx="838200" cy="228600"/>
          </a:xfrm>
          <a:custGeom>
            <a:avLst/>
            <a:gdLst>
              <a:gd name="T0" fmla="*/ 24395113 w 21600"/>
              <a:gd name="T1" fmla="*/ 0 h 21600"/>
              <a:gd name="T2" fmla="*/ 0 w 21600"/>
              <a:gd name="T3" fmla="*/ 1209675 h 21600"/>
              <a:gd name="T4" fmla="*/ 24395113 w 21600"/>
              <a:gd name="T5" fmla="*/ 2419350 h 21600"/>
              <a:gd name="T6" fmla="*/ 32526817 w 21600"/>
              <a:gd name="T7" fmla="*/ 12096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outerShdw dist="53882" dir="2700000" algn="ctr" rotWithShape="0">
              <a:schemeClr val="tx1"/>
            </a:outerShdw>
          </a:effectLst>
        </p:spPr>
        <p:txBody>
          <a:bodyPr rot="10800000" vert="eaVert" wrap="none" anchor="ctr"/>
          <a:lstStyle/>
          <a:p>
            <a:endParaRPr lang="en-US"/>
          </a:p>
        </p:txBody>
      </p:sp>
      <p:sp>
        <p:nvSpPr>
          <p:cNvPr id="71691" name="Text Box 10"/>
          <p:cNvSpPr txBox="1">
            <a:spLocks noChangeArrowheads="1"/>
          </p:cNvSpPr>
          <p:nvPr/>
        </p:nvSpPr>
        <p:spPr bwMode="auto">
          <a:xfrm>
            <a:off x="990600" y="203835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Strong cold </a:t>
            </a:r>
          </a:p>
          <a:p>
            <a:pPr eaLnBrk="1" hangingPunct="1">
              <a:spcBef>
                <a:spcPct val="0"/>
              </a:spcBef>
              <a:buFontTx/>
              <a:buNone/>
            </a:pPr>
            <a:r>
              <a:rPr lang="en-US" altLang="en-US" sz="1200" b="1"/>
              <a:t>    air drainage</a:t>
            </a:r>
          </a:p>
        </p:txBody>
      </p:sp>
      <p:sp>
        <p:nvSpPr>
          <p:cNvPr id="393227" name="AutoShape 11"/>
          <p:cNvSpPr>
            <a:spLocks noChangeArrowheads="1"/>
          </p:cNvSpPr>
          <p:nvPr/>
        </p:nvSpPr>
        <p:spPr bwMode="auto">
          <a:xfrm rot="3004266">
            <a:off x="3733006" y="2493170"/>
            <a:ext cx="530225" cy="214312"/>
          </a:xfrm>
          <a:custGeom>
            <a:avLst/>
            <a:gdLst>
              <a:gd name="T0" fmla="*/ 9761761 w 21600"/>
              <a:gd name="T1" fmla="*/ 0 h 21600"/>
              <a:gd name="T2" fmla="*/ 0 w 21600"/>
              <a:gd name="T3" fmla="*/ 1063186 h 21600"/>
              <a:gd name="T4" fmla="*/ 9761761 w 21600"/>
              <a:gd name="T5" fmla="*/ 2126372 h 21600"/>
              <a:gd name="T6" fmla="*/ 13015674 w 21600"/>
              <a:gd name="T7" fmla="*/ 10631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outerShdw dist="40161" dir="4293903" algn="ctr" rotWithShape="0">
              <a:schemeClr val="tx1"/>
            </a:outerShdw>
          </a:effectLst>
        </p:spPr>
        <p:txBody>
          <a:bodyPr rot="10800000" vert="eaVert" wrap="none" anchor="ctr"/>
          <a:lstStyle/>
          <a:p>
            <a:endParaRPr lang="en-US"/>
          </a:p>
        </p:txBody>
      </p:sp>
      <p:sp>
        <p:nvSpPr>
          <p:cNvPr id="393228" name="AutoShape 12"/>
          <p:cNvSpPr>
            <a:spLocks noChangeArrowheads="1"/>
          </p:cNvSpPr>
          <p:nvPr/>
        </p:nvSpPr>
        <p:spPr bwMode="auto">
          <a:xfrm rot="6802000">
            <a:off x="5445125" y="2471738"/>
            <a:ext cx="533400" cy="152400"/>
          </a:xfrm>
          <a:custGeom>
            <a:avLst/>
            <a:gdLst>
              <a:gd name="T0" fmla="*/ 9879013 w 21600"/>
              <a:gd name="T1" fmla="*/ 0 h 21600"/>
              <a:gd name="T2" fmla="*/ 0 w 21600"/>
              <a:gd name="T3" fmla="*/ 537633 h 21600"/>
              <a:gd name="T4" fmla="*/ 9879013 w 21600"/>
              <a:gd name="T5" fmla="*/ 1075267 h 21600"/>
              <a:gd name="T6" fmla="*/ 13172017 w 21600"/>
              <a:gd name="T7" fmla="*/ 53763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outerShdw dist="53882" dir="2700000" algn="ctr" rotWithShape="0">
              <a:schemeClr val="tx1"/>
            </a:outerShdw>
          </a:effectLst>
        </p:spPr>
        <p:txBody>
          <a:bodyPr rot="10800000" vert="eaVert" wrap="none" anchor="ctr"/>
          <a:lstStyle/>
          <a:p>
            <a:endParaRPr lang="en-US"/>
          </a:p>
        </p:txBody>
      </p:sp>
      <p:sp>
        <p:nvSpPr>
          <p:cNvPr id="71694" name="Text Box 13"/>
          <p:cNvSpPr txBox="1">
            <a:spLocks noChangeArrowheads="1"/>
          </p:cNvSpPr>
          <p:nvPr/>
        </p:nvSpPr>
        <p:spPr bwMode="auto">
          <a:xfrm>
            <a:off x="3352800" y="1962150"/>
            <a:ext cx="1176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chemeClr val="bg1"/>
                </a:solidFill>
              </a:rPr>
              <a:t>Weak cold</a:t>
            </a:r>
          </a:p>
          <a:p>
            <a:pPr eaLnBrk="1" hangingPunct="1">
              <a:spcBef>
                <a:spcPct val="0"/>
              </a:spcBef>
              <a:buFontTx/>
              <a:buNone/>
            </a:pPr>
            <a:r>
              <a:rPr lang="en-US" altLang="en-US" sz="1200" b="1">
                <a:solidFill>
                  <a:schemeClr val="bg1"/>
                </a:solidFill>
              </a:rPr>
              <a:t>   air drainage</a:t>
            </a:r>
          </a:p>
        </p:txBody>
      </p:sp>
      <p:sp>
        <p:nvSpPr>
          <p:cNvPr id="393230" name="Text Box 14"/>
          <p:cNvSpPr txBox="1">
            <a:spLocks noChangeArrowheads="1"/>
          </p:cNvSpPr>
          <p:nvPr/>
        </p:nvSpPr>
        <p:spPr bwMode="auto">
          <a:xfrm>
            <a:off x="6324600" y="2266950"/>
            <a:ext cx="116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solidFill>
                  <a:schemeClr val="bg1"/>
                </a:solidFill>
              </a:rPr>
              <a:t>Little or no </a:t>
            </a:r>
          </a:p>
          <a:p>
            <a:pPr eaLnBrk="1" hangingPunct="1">
              <a:spcBef>
                <a:spcPct val="0"/>
              </a:spcBef>
              <a:buFontTx/>
              <a:buNone/>
            </a:pPr>
            <a:r>
              <a:rPr lang="en-US" altLang="en-US" sz="1200" b="1">
                <a:solidFill>
                  <a:schemeClr val="bg1"/>
                </a:solidFill>
              </a:rPr>
              <a:t>drainage flow</a:t>
            </a:r>
          </a:p>
        </p:txBody>
      </p:sp>
      <p:sp>
        <p:nvSpPr>
          <p:cNvPr id="393231" name="Text Box 15"/>
          <p:cNvSpPr txBox="1">
            <a:spLocks noChangeArrowheads="1"/>
          </p:cNvSpPr>
          <p:nvPr/>
        </p:nvSpPr>
        <p:spPr bwMode="auto">
          <a:xfrm>
            <a:off x="381000" y="2876550"/>
            <a:ext cx="1087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rPr>
              <a:t>Weak</a:t>
            </a:r>
          </a:p>
          <a:p>
            <a:pPr eaLnBrk="1" hangingPunct="1">
              <a:spcBef>
                <a:spcPct val="0"/>
              </a:spcBef>
              <a:buFontTx/>
              <a:buNone/>
            </a:pPr>
            <a:r>
              <a:rPr lang="en-US" altLang="en-US" sz="1600" b="1">
                <a:solidFill>
                  <a:schemeClr val="bg1"/>
                </a:solidFill>
              </a:rPr>
              <a:t>inversion</a:t>
            </a:r>
          </a:p>
        </p:txBody>
      </p:sp>
      <p:sp>
        <p:nvSpPr>
          <p:cNvPr id="393232" name="Text Box 16"/>
          <p:cNvSpPr txBox="1">
            <a:spLocks noChangeArrowheads="1"/>
          </p:cNvSpPr>
          <p:nvPr/>
        </p:nvSpPr>
        <p:spPr bwMode="auto">
          <a:xfrm>
            <a:off x="3276600" y="3028950"/>
            <a:ext cx="1087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rPr>
              <a:t>Moderate</a:t>
            </a:r>
          </a:p>
          <a:p>
            <a:pPr eaLnBrk="1" hangingPunct="1">
              <a:spcBef>
                <a:spcPct val="0"/>
              </a:spcBef>
              <a:buFontTx/>
              <a:buNone/>
            </a:pPr>
            <a:r>
              <a:rPr lang="en-US" altLang="en-US" sz="1600" b="1">
                <a:solidFill>
                  <a:schemeClr val="bg1"/>
                </a:solidFill>
              </a:rPr>
              <a:t>Inversion</a:t>
            </a:r>
          </a:p>
        </p:txBody>
      </p:sp>
      <p:sp>
        <p:nvSpPr>
          <p:cNvPr id="393233" name="Text Box 17"/>
          <p:cNvSpPr txBox="1">
            <a:spLocks noChangeArrowheads="1"/>
          </p:cNvSpPr>
          <p:nvPr/>
        </p:nvSpPr>
        <p:spPr bwMode="auto">
          <a:xfrm>
            <a:off x="6324600" y="2876550"/>
            <a:ext cx="1087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rPr>
              <a:t>Strong</a:t>
            </a:r>
          </a:p>
          <a:p>
            <a:pPr eaLnBrk="1" hangingPunct="1">
              <a:spcBef>
                <a:spcPct val="0"/>
              </a:spcBef>
              <a:buFontTx/>
              <a:buNone/>
            </a:pPr>
            <a:r>
              <a:rPr lang="en-US" altLang="en-US" sz="1600" b="1">
                <a:solidFill>
                  <a:schemeClr val="bg1"/>
                </a:solidFill>
              </a:rPr>
              <a:t>Inversion</a:t>
            </a:r>
          </a:p>
        </p:txBody>
      </p:sp>
      <p:sp>
        <p:nvSpPr>
          <p:cNvPr id="393234" name="Line 18"/>
          <p:cNvSpPr>
            <a:spLocks noChangeShapeType="1"/>
          </p:cNvSpPr>
          <p:nvPr/>
        </p:nvSpPr>
        <p:spPr bwMode="auto">
          <a:xfrm>
            <a:off x="1524000" y="2952750"/>
            <a:ext cx="1219200" cy="0"/>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3235" name="Line 19"/>
          <p:cNvSpPr>
            <a:spLocks noChangeShapeType="1"/>
          </p:cNvSpPr>
          <p:nvPr/>
        </p:nvSpPr>
        <p:spPr bwMode="auto">
          <a:xfrm>
            <a:off x="4267200" y="2876550"/>
            <a:ext cx="1371600" cy="0"/>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3236" name="Line 20"/>
          <p:cNvSpPr>
            <a:spLocks noChangeShapeType="1"/>
          </p:cNvSpPr>
          <p:nvPr/>
        </p:nvSpPr>
        <p:spPr bwMode="auto">
          <a:xfrm>
            <a:off x="7086600" y="2800350"/>
            <a:ext cx="1600200" cy="0"/>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2"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B0875F0D-B641-4D7C-BCF8-BA422ADFB826}" type="slidenum">
              <a:rPr lang="en-US" altLang="en-US" sz="1000">
                <a:solidFill>
                  <a:srgbClr val="DDDDDD"/>
                </a:solidFill>
              </a:rPr>
              <a:pPr algn="r" eaLnBrk="1" hangingPunct="1">
                <a:spcBef>
                  <a:spcPct val="0"/>
                </a:spcBef>
                <a:buFontTx/>
                <a:buNone/>
              </a:pPr>
              <a:t>69</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93224"/>
                                        </p:tgtEl>
                                        <p:attrNameLst>
                                          <p:attrName>style.visibility</p:attrName>
                                        </p:attrNameLst>
                                      </p:cBhvr>
                                      <p:to>
                                        <p:strVal val="visible"/>
                                      </p:to>
                                    </p:set>
                                    <p:animEffect transition="in" filter="wipe(up)">
                                      <p:cBhvr>
                                        <p:cTn id="7" dur="1000"/>
                                        <p:tgtEl>
                                          <p:spTgt spid="3932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93225"/>
                                        </p:tgtEl>
                                        <p:attrNameLst>
                                          <p:attrName>style.visibility</p:attrName>
                                        </p:attrNameLst>
                                      </p:cBhvr>
                                      <p:to>
                                        <p:strVal val="visible"/>
                                      </p:to>
                                    </p:set>
                                    <p:animEffect transition="in" filter="wipe(up)">
                                      <p:cBhvr>
                                        <p:cTn id="10" dur="1000"/>
                                        <p:tgtEl>
                                          <p:spTgt spid="3932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93231"/>
                                        </p:tgtEl>
                                        <p:attrNameLst>
                                          <p:attrName>style.visibility</p:attrName>
                                        </p:attrNameLst>
                                      </p:cBhvr>
                                      <p:to>
                                        <p:strVal val="visible"/>
                                      </p:to>
                                    </p:set>
                                    <p:animEffect transition="in" filter="dissolve">
                                      <p:cBhvr>
                                        <p:cTn id="15" dur="500"/>
                                        <p:tgtEl>
                                          <p:spTgt spid="39323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93234"/>
                                        </p:tgtEl>
                                        <p:attrNameLst>
                                          <p:attrName>style.visibility</p:attrName>
                                        </p:attrNameLst>
                                      </p:cBhvr>
                                      <p:to>
                                        <p:strVal val="visible"/>
                                      </p:to>
                                    </p:set>
                                    <p:animEffect transition="in" filter="dissolve">
                                      <p:cBhvr>
                                        <p:cTn id="18" dur="500"/>
                                        <p:tgtEl>
                                          <p:spTgt spid="39323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93227"/>
                                        </p:tgtEl>
                                        <p:attrNameLst>
                                          <p:attrName>style.visibility</p:attrName>
                                        </p:attrNameLst>
                                      </p:cBhvr>
                                      <p:to>
                                        <p:strVal val="visible"/>
                                      </p:to>
                                    </p:set>
                                    <p:animEffect transition="in" filter="wipe(up)">
                                      <p:cBhvr>
                                        <p:cTn id="23" dur="1000"/>
                                        <p:tgtEl>
                                          <p:spTgt spid="39322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93228"/>
                                        </p:tgtEl>
                                        <p:attrNameLst>
                                          <p:attrName>style.visibility</p:attrName>
                                        </p:attrNameLst>
                                      </p:cBhvr>
                                      <p:to>
                                        <p:strVal val="visible"/>
                                      </p:to>
                                    </p:set>
                                    <p:animEffect transition="in" filter="wipe(up)">
                                      <p:cBhvr>
                                        <p:cTn id="26" dur="1000"/>
                                        <p:tgtEl>
                                          <p:spTgt spid="39322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93232"/>
                                        </p:tgtEl>
                                        <p:attrNameLst>
                                          <p:attrName>style.visibility</p:attrName>
                                        </p:attrNameLst>
                                      </p:cBhvr>
                                      <p:to>
                                        <p:strVal val="visible"/>
                                      </p:to>
                                    </p:set>
                                    <p:animEffect transition="in" filter="dissolve">
                                      <p:cBhvr>
                                        <p:cTn id="31" dur="500"/>
                                        <p:tgtEl>
                                          <p:spTgt spid="39323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93235"/>
                                        </p:tgtEl>
                                        <p:attrNameLst>
                                          <p:attrName>style.visibility</p:attrName>
                                        </p:attrNameLst>
                                      </p:cBhvr>
                                      <p:to>
                                        <p:strVal val="visible"/>
                                      </p:to>
                                    </p:set>
                                    <p:animEffect transition="in" filter="dissolve">
                                      <p:cBhvr>
                                        <p:cTn id="34" dur="500"/>
                                        <p:tgtEl>
                                          <p:spTgt spid="39323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393230"/>
                                        </p:tgtEl>
                                        <p:attrNameLst>
                                          <p:attrName>style.visibility</p:attrName>
                                        </p:attrNameLst>
                                      </p:cBhvr>
                                      <p:to>
                                        <p:strVal val="visible"/>
                                      </p:to>
                                    </p:set>
                                    <p:animEffect transition="in" filter="wipe(up)">
                                      <p:cBhvr>
                                        <p:cTn id="39" dur="500"/>
                                        <p:tgtEl>
                                          <p:spTgt spid="39323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93233"/>
                                        </p:tgtEl>
                                        <p:attrNameLst>
                                          <p:attrName>style.visibility</p:attrName>
                                        </p:attrNameLst>
                                      </p:cBhvr>
                                      <p:to>
                                        <p:strVal val="visible"/>
                                      </p:to>
                                    </p:set>
                                    <p:animEffect transition="in" filter="dissolve">
                                      <p:cBhvr>
                                        <p:cTn id="44" dur="500"/>
                                        <p:tgtEl>
                                          <p:spTgt spid="39323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93236"/>
                                        </p:tgtEl>
                                        <p:attrNameLst>
                                          <p:attrName>style.visibility</p:attrName>
                                        </p:attrNameLst>
                                      </p:cBhvr>
                                      <p:to>
                                        <p:strVal val="visible"/>
                                      </p:to>
                                    </p:set>
                                    <p:animEffect transition="in" filter="dissolve">
                                      <p:cBhvr>
                                        <p:cTn id="47" dur="500"/>
                                        <p:tgtEl>
                                          <p:spTgt spid="393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4" grpId="0" animBg="1"/>
      <p:bldP spid="393225" grpId="0" animBg="1"/>
      <p:bldP spid="393227" grpId="0" animBg="1"/>
      <p:bldP spid="393228" grpId="0" animBg="1"/>
      <p:bldP spid="393230" grpId="0"/>
      <p:bldP spid="393231" grpId="0"/>
      <p:bldP spid="393232" grpId="0"/>
      <p:bldP spid="393233" grpId="0"/>
      <p:bldP spid="393234" grpId="0" animBg="1"/>
      <p:bldP spid="393235" grpId="0" animBg="1"/>
      <p:bldP spid="3932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2" name="Text Box 4"/>
          <p:cNvSpPr txBox="1">
            <a:spLocks noChangeArrowheads="1"/>
          </p:cNvSpPr>
          <p:nvPr/>
        </p:nvSpPr>
        <p:spPr bwMode="auto">
          <a:xfrm>
            <a:off x="0" y="1660525"/>
            <a:ext cx="91440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Nearly all gases in the atmosphere </a:t>
            </a:r>
          </a:p>
          <a:p>
            <a:pPr algn="ctr" eaLnBrk="1" hangingPunct="1">
              <a:spcBef>
                <a:spcPct val="0"/>
              </a:spcBef>
              <a:buFontTx/>
              <a:buNone/>
            </a:pPr>
            <a:r>
              <a:rPr lang="en-US" altLang="en-US" sz="3600" b="1">
                <a:latin typeface="Arial Narrow" pitchFamily="34" charset="0"/>
              </a:rPr>
              <a:t>respond uniformly to changes in </a:t>
            </a:r>
          </a:p>
          <a:p>
            <a:pPr algn="ctr" eaLnBrk="1" hangingPunct="1">
              <a:spcBef>
                <a:spcPct val="0"/>
              </a:spcBef>
              <a:buFontTx/>
              <a:buNone/>
            </a:pPr>
            <a:r>
              <a:rPr lang="en-US" altLang="en-US" sz="3600" b="1" u="sng">
                <a:latin typeface="Arial Narrow" pitchFamily="34" charset="0"/>
              </a:rPr>
              <a:t>temperature</a:t>
            </a:r>
            <a:r>
              <a:rPr lang="en-US" altLang="en-US" sz="3600" b="1">
                <a:latin typeface="Arial Narrow" pitchFamily="34" charset="0"/>
              </a:rPr>
              <a:t> and </a:t>
            </a:r>
            <a:r>
              <a:rPr lang="en-US" altLang="en-US" sz="3600" b="1" u="sng">
                <a:latin typeface="Arial Narrow" pitchFamily="34" charset="0"/>
              </a:rPr>
              <a:t>pressure</a:t>
            </a:r>
            <a:r>
              <a:rPr lang="en-US" altLang="en-US" sz="3600" b="1">
                <a:latin typeface="Arial Narrow" pitchFamily="34" charset="0"/>
              </a:rPr>
              <a:t>.  </a:t>
            </a:r>
          </a:p>
        </p:txBody>
      </p:sp>
      <p:sp>
        <p:nvSpPr>
          <p:cNvPr id="8195" name="Text Box 6"/>
          <p:cNvSpPr txBox="1">
            <a:spLocks noChangeArrowheads="1"/>
          </p:cNvSpPr>
          <p:nvPr/>
        </p:nvSpPr>
        <p:spPr bwMode="auto">
          <a:xfrm>
            <a:off x="0" y="684213"/>
            <a:ext cx="9144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solidFill>
                  <a:schemeClr val="accent2"/>
                </a:solidFill>
                <a:latin typeface="Arial Narrow" pitchFamily="34" charset="0"/>
              </a:rPr>
              <a:t>Behavior of Gases</a:t>
            </a:r>
          </a:p>
        </p:txBody>
      </p:sp>
      <p:sp>
        <p:nvSpPr>
          <p:cNvPr id="503815" name="Text Box 7"/>
          <p:cNvSpPr txBox="1">
            <a:spLocks noChangeArrowheads="1"/>
          </p:cNvSpPr>
          <p:nvPr/>
        </p:nvSpPr>
        <p:spPr bwMode="auto">
          <a:xfrm>
            <a:off x="-228600" y="3641725"/>
            <a:ext cx="9372600" cy="249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For that reason, we can use the </a:t>
            </a:r>
          </a:p>
          <a:p>
            <a:pPr algn="ctr" eaLnBrk="1" hangingPunct="1">
              <a:lnSpc>
                <a:spcPct val="90000"/>
              </a:lnSpc>
              <a:spcBef>
                <a:spcPct val="0"/>
              </a:spcBef>
              <a:buFontTx/>
              <a:buNone/>
            </a:pPr>
            <a:r>
              <a:rPr lang="en-US" altLang="en-US" sz="3600" b="1">
                <a:solidFill>
                  <a:schemeClr val="accent2"/>
                </a:solidFill>
                <a:latin typeface="Arial Narrow" pitchFamily="34" charset="0"/>
              </a:rPr>
              <a:t>Ideal Gas Law  (Equation of State)</a:t>
            </a:r>
          </a:p>
          <a:p>
            <a:pPr algn="ctr" eaLnBrk="1" hangingPunct="1">
              <a:lnSpc>
                <a:spcPct val="90000"/>
              </a:lnSpc>
              <a:spcBef>
                <a:spcPct val="0"/>
              </a:spcBef>
              <a:buFontTx/>
              <a:buNone/>
            </a:pPr>
            <a:r>
              <a:rPr lang="en-US" altLang="en-US" sz="3600" b="1">
                <a:latin typeface="Arial Narrow" pitchFamily="34" charset="0"/>
              </a:rPr>
              <a:t>which is based on a set of gas behavior laws, </a:t>
            </a:r>
          </a:p>
          <a:p>
            <a:pPr algn="ctr" eaLnBrk="1" hangingPunct="1">
              <a:lnSpc>
                <a:spcPct val="90000"/>
              </a:lnSpc>
              <a:spcBef>
                <a:spcPct val="0"/>
              </a:spcBef>
              <a:buFontTx/>
              <a:buNone/>
            </a:pPr>
            <a:r>
              <a:rPr lang="en-US" altLang="en-US" sz="3600" b="1">
                <a:latin typeface="Arial Narrow" pitchFamily="34" charset="0"/>
              </a:rPr>
              <a:t>to describe their behavior.</a:t>
            </a:r>
          </a:p>
          <a:p>
            <a:pPr algn="ctr" eaLnBrk="1" hangingPunct="1">
              <a:spcBef>
                <a:spcPct val="0"/>
              </a:spcBef>
              <a:buFontTx/>
              <a:buNone/>
            </a:pPr>
            <a:endParaRPr lang="en-US" altLang="en-US" sz="1400" b="1">
              <a:latin typeface="Arial Narrow" pitchFamily="34" charset="0"/>
            </a:endParaRPr>
          </a:p>
          <a:p>
            <a:pPr algn="ctr" eaLnBrk="1" hangingPunct="1">
              <a:spcBef>
                <a:spcPct val="0"/>
              </a:spcBef>
              <a:buFontTx/>
              <a:buNone/>
            </a:pPr>
            <a:endParaRPr lang="en-US" altLang="en-US" sz="1400" b="1">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03812"/>
                                        </p:tgtEl>
                                        <p:attrNameLst>
                                          <p:attrName>style.visibility</p:attrName>
                                        </p:attrNameLst>
                                      </p:cBhvr>
                                      <p:to>
                                        <p:strVal val="visible"/>
                                      </p:to>
                                    </p:set>
                                    <p:animEffect transition="in" filter="dissolve">
                                      <p:cBhvr>
                                        <p:cTn id="7" dur="500"/>
                                        <p:tgtEl>
                                          <p:spTgt spid="503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3815"/>
                                        </p:tgtEl>
                                        <p:attrNameLst>
                                          <p:attrName>style.visibility</p:attrName>
                                        </p:attrNameLst>
                                      </p:cBhvr>
                                      <p:to>
                                        <p:strVal val="visible"/>
                                      </p:to>
                                    </p:set>
                                    <p:animEffect transition="in" filter="dissolve">
                                      <p:cBhvr>
                                        <p:cTn id="12" dur="500"/>
                                        <p:tgtEl>
                                          <p:spTgt spid="503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2" grpId="0"/>
      <p:bldP spid="5038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ChangeArrowheads="1"/>
          </p:cNvSpPr>
          <p:nvPr/>
        </p:nvSpPr>
        <p:spPr bwMode="auto">
          <a:xfrm>
            <a:off x="457200" y="1471613"/>
            <a:ext cx="8305800" cy="382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sz="3600" b="1">
                <a:latin typeface="Arial Narrow" pitchFamily="34" charset="0"/>
              </a:rPr>
              <a:t>The depth or strength of the nighttime or radiation inversion can range from several hundred feet to several thousand feet depending on: </a:t>
            </a:r>
          </a:p>
          <a:p>
            <a:pPr algn="ctr" eaLnBrk="1" hangingPunct="1">
              <a:lnSpc>
                <a:spcPct val="50000"/>
              </a:lnSpc>
              <a:spcBef>
                <a:spcPct val="0"/>
              </a:spcBef>
              <a:buFontTx/>
              <a:buNone/>
            </a:pPr>
            <a:endParaRPr lang="en-US" altLang="en-US" sz="3600" b="1">
              <a:latin typeface="Arial Narrow" pitchFamily="34" charset="0"/>
            </a:endParaRPr>
          </a:p>
          <a:p>
            <a:pPr eaLnBrk="1" hangingPunct="1">
              <a:lnSpc>
                <a:spcPct val="90000"/>
              </a:lnSpc>
              <a:spcBef>
                <a:spcPct val="0"/>
              </a:spcBef>
              <a:buFontTx/>
              <a:buNone/>
            </a:pPr>
            <a:r>
              <a:rPr lang="en-US" altLang="en-US" sz="3600" b="1">
                <a:solidFill>
                  <a:srgbClr val="000066"/>
                </a:solidFill>
                <a:latin typeface="Arial Narrow" pitchFamily="34" charset="0"/>
              </a:rPr>
              <a:t>	cloud cover, wind, precipitation, snow 	cover, valley or canyon width and 	depth, and time of year </a:t>
            </a:r>
            <a:endParaRPr lang="en-US" altLang="en-US" sz="3600" b="1">
              <a:latin typeface="Arial Narrow" pitchFamily="34"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914400" y="1066800"/>
            <a:ext cx="3124200" cy="1143000"/>
          </a:xfrm>
          <a:prstGeom prst="rect">
            <a:avLst/>
          </a:prstGeom>
          <a:gradFill rotWithShape="1">
            <a:gsLst>
              <a:gs pos="0">
                <a:srgbClr val="000066"/>
              </a:gs>
              <a:gs pos="100000">
                <a:srgbClr val="FFF30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b="1">
              <a:solidFill>
                <a:schemeClr val="bg1"/>
              </a:solidFill>
              <a:latin typeface="Arial Rounded MT Bold" pitchFamily="34" charset="0"/>
            </a:endParaRPr>
          </a:p>
        </p:txBody>
      </p:sp>
      <p:sp>
        <p:nvSpPr>
          <p:cNvPr id="73731" name="Rectangle 3"/>
          <p:cNvSpPr>
            <a:spLocks noChangeArrowheads="1"/>
          </p:cNvSpPr>
          <p:nvPr/>
        </p:nvSpPr>
        <p:spPr bwMode="auto">
          <a:xfrm rot="10800000">
            <a:off x="5029200" y="3429000"/>
            <a:ext cx="3124200" cy="1143000"/>
          </a:xfrm>
          <a:prstGeom prst="rect">
            <a:avLst/>
          </a:prstGeom>
          <a:gradFill rotWithShape="1">
            <a:gsLst>
              <a:gs pos="0">
                <a:schemeClr val="accent2"/>
              </a:gs>
              <a:gs pos="100000">
                <a:srgbClr val="FFF30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b="1">
              <a:solidFill>
                <a:schemeClr val="bg1"/>
              </a:solidFill>
              <a:latin typeface="Arial Rounded MT Bold" pitchFamily="34" charset="0"/>
            </a:endParaRPr>
          </a:p>
        </p:txBody>
      </p:sp>
      <p:sp>
        <p:nvSpPr>
          <p:cNvPr id="73732" name="Rectangle 4"/>
          <p:cNvSpPr>
            <a:spLocks noChangeArrowheads="1"/>
          </p:cNvSpPr>
          <p:nvPr/>
        </p:nvSpPr>
        <p:spPr bwMode="auto">
          <a:xfrm>
            <a:off x="5029200" y="1066800"/>
            <a:ext cx="3124200" cy="2362200"/>
          </a:xfrm>
          <a:prstGeom prst="rect">
            <a:avLst/>
          </a:prstGeom>
          <a:gradFill rotWithShape="1">
            <a:gsLst>
              <a:gs pos="0">
                <a:srgbClr val="000066"/>
              </a:gs>
              <a:gs pos="100000">
                <a:srgbClr val="FFF30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73733" name="Rectangle 5"/>
          <p:cNvSpPr>
            <a:spLocks noChangeArrowheads="1"/>
          </p:cNvSpPr>
          <p:nvPr/>
        </p:nvSpPr>
        <p:spPr bwMode="auto">
          <a:xfrm rot="10800000">
            <a:off x="914400" y="2209800"/>
            <a:ext cx="3124200" cy="2362200"/>
          </a:xfrm>
          <a:prstGeom prst="rect">
            <a:avLst/>
          </a:prstGeom>
          <a:gradFill rotWithShape="1">
            <a:gsLst>
              <a:gs pos="0">
                <a:schemeClr val="accent2"/>
              </a:gs>
              <a:gs pos="100000">
                <a:srgbClr val="FFF30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b="1">
              <a:solidFill>
                <a:schemeClr val="bg1"/>
              </a:solidFill>
              <a:latin typeface="Arial Rounded MT Bold" pitchFamily="34" charset="0"/>
            </a:endParaRPr>
          </a:p>
        </p:txBody>
      </p:sp>
      <p:sp>
        <p:nvSpPr>
          <p:cNvPr id="73734" name="Line 6"/>
          <p:cNvSpPr>
            <a:spLocks noChangeShapeType="1"/>
          </p:cNvSpPr>
          <p:nvPr/>
        </p:nvSpPr>
        <p:spPr bwMode="auto">
          <a:xfrm>
            <a:off x="914400" y="2209800"/>
            <a:ext cx="3124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735" name="Line 7"/>
          <p:cNvSpPr>
            <a:spLocks noChangeShapeType="1"/>
          </p:cNvSpPr>
          <p:nvPr/>
        </p:nvSpPr>
        <p:spPr bwMode="auto">
          <a:xfrm>
            <a:off x="5029200" y="3124200"/>
            <a:ext cx="3124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4248" name="Freeform 8"/>
          <p:cNvSpPr>
            <a:spLocks/>
          </p:cNvSpPr>
          <p:nvPr/>
        </p:nvSpPr>
        <p:spPr bwMode="auto">
          <a:xfrm>
            <a:off x="6248400" y="1295400"/>
            <a:ext cx="1863725" cy="623888"/>
          </a:xfrm>
          <a:custGeom>
            <a:avLst/>
            <a:gdLst/>
            <a:ahLst/>
            <a:cxnLst>
              <a:cxn ang="0">
                <a:pos x="1171" y="306"/>
              </a:cxn>
              <a:cxn ang="0">
                <a:pos x="1101" y="315"/>
              </a:cxn>
              <a:cxn ang="0">
                <a:pos x="1075" y="332"/>
              </a:cxn>
              <a:cxn ang="0">
                <a:pos x="1014" y="341"/>
              </a:cxn>
              <a:cxn ang="0">
                <a:pos x="997" y="367"/>
              </a:cxn>
              <a:cxn ang="0">
                <a:pos x="944" y="393"/>
              </a:cxn>
              <a:cxn ang="0">
                <a:pos x="883" y="376"/>
              </a:cxn>
              <a:cxn ang="0">
                <a:pos x="848" y="341"/>
              </a:cxn>
              <a:cxn ang="0">
                <a:pos x="761" y="323"/>
              </a:cxn>
              <a:cxn ang="0">
                <a:pos x="648" y="358"/>
              </a:cxn>
              <a:cxn ang="0">
                <a:pos x="560" y="341"/>
              </a:cxn>
              <a:cxn ang="0">
                <a:pos x="543" y="323"/>
              </a:cxn>
              <a:cxn ang="0">
                <a:pos x="447" y="315"/>
              </a:cxn>
              <a:cxn ang="0">
                <a:pos x="438" y="376"/>
              </a:cxn>
              <a:cxn ang="0">
                <a:pos x="386" y="349"/>
              </a:cxn>
              <a:cxn ang="0">
                <a:pos x="342" y="341"/>
              </a:cxn>
              <a:cxn ang="0">
                <a:pos x="124" y="332"/>
              </a:cxn>
              <a:cxn ang="0">
                <a:pos x="10" y="306"/>
              </a:cxn>
              <a:cxn ang="0">
                <a:pos x="2" y="280"/>
              </a:cxn>
              <a:cxn ang="0">
                <a:pos x="54" y="227"/>
              </a:cxn>
              <a:cxn ang="0">
                <a:pos x="133" y="236"/>
              </a:cxn>
              <a:cxn ang="0">
                <a:pos x="159" y="253"/>
              </a:cxn>
              <a:cxn ang="0">
                <a:pos x="185" y="236"/>
              </a:cxn>
              <a:cxn ang="0">
                <a:pos x="255" y="245"/>
              </a:cxn>
              <a:cxn ang="0">
                <a:pos x="281" y="184"/>
              </a:cxn>
              <a:cxn ang="0">
                <a:pos x="333" y="131"/>
              </a:cxn>
              <a:cxn ang="0">
                <a:pos x="377" y="166"/>
              </a:cxn>
              <a:cxn ang="0">
                <a:pos x="473" y="105"/>
              </a:cxn>
              <a:cxn ang="0">
                <a:pos x="525" y="61"/>
              </a:cxn>
              <a:cxn ang="0">
                <a:pos x="604" y="61"/>
              </a:cxn>
              <a:cxn ang="0">
                <a:pos x="639" y="27"/>
              </a:cxn>
              <a:cxn ang="0">
                <a:pos x="709" y="70"/>
              </a:cxn>
              <a:cxn ang="0">
                <a:pos x="717" y="44"/>
              </a:cxn>
              <a:cxn ang="0">
                <a:pos x="744" y="53"/>
              </a:cxn>
              <a:cxn ang="0">
                <a:pos x="778" y="9"/>
              </a:cxn>
              <a:cxn ang="0">
                <a:pos x="805" y="0"/>
              </a:cxn>
              <a:cxn ang="0">
                <a:pos x="883" y="44"/>
              </a:cxn>
              <a:cxn ang="0">
                <a:pos x="953" y="105"/>
              </a:cxn>
              <a:cxn ang="0">
                <a:pos x="1023" y="123"/>
              </a:cxn>
              <a:cxn ang="0">
                <a:pos x="1084" y="166"/>
              </a:cxn>
              <a:cxn ang="0">
                <a:pos x="1119" y="245"/>
              </a:cxn>
              <a:cxn ang="0">
                <a:pos x="1145" y="253"/>
              </a:cxn>
              <a:cxn ang="0">
                <a:pos x="1162" y="323"/>
              </a:cxn>
              <a:cxn ang="0">
                <a:pos x="1171" y="306"/>
              </a:cxn>
            </a:cxnLst>
            <a:rect l="0" t="0" r="r" b="b"/>
            <a:pathLst>
              <a:path w="1174" h="393">
                <a:moveTo>
                  <a:pt x="1171" y="306"/>
                </a:moveTo>
                <a:cubicBezTo>
                  <a:pt x="1143" y="348"/>
                  <a:pt x="1145" y="328"/>
                  <a:pt x="1101" y="315"/>
                </a:cubicBezTo>
                <a:cubicBezTo>
                  <a:pt x="1092" y="321"/>
                  <a:pt x="1085" y="329"/>
                  <a:pt x="1075" y="332"/>
                </a:cubicBezTo>
                <a:cubicBezTo>
                  <a:pt x="1055" y="338"/>
                  <a:pt x="1033" y="333"/>
                  <a:pt x="1014" y="341"/>
                </a:cubicBezTo>
                <a:cubicBezTo>
                  <a:pt x="1005" y="345"/>
                  <a:pt x="1004" y="360"/>
                  <a:pt x="997" y="367"/>
                </a:cubicBezTo>
                <a:cubicBezTo>
                  <a:pt x="981" y="382"/>
                  <a:pt x="964" y="386"/>
                  <a:pt x="944" y="393"/>
                </a:cubicBezTo>
                <a:cubicBezTo>
                  <a:pt x="924" y="386"/>
                  <a:pt x="902" y="385"/>
                  <a:pt x="883" y="376"/>
                </a:cubicBezTo>
                <a:cubicBezTo>
                  <a:pt x="868" y="369"/>
                  <a:pt x="860" y="352"/>
                  <a:pt x="848" y="341"/>
                </a:cubicBezTo>
                <a:cubicBezTo>
                  <a:pt x="808" y="353"/>
                  <a:pt x="799" y="336"/>
                  <a:pt x="761" y="323"/>
                </a:cubicBezTo>
                <a:cubicBezTo>
                  <a:pt x="723" y="336"/>
                  <a:pt x="685" y="345"/>
                  <a:pt x="648" y="358"/>
                </a:cubicBezTo>
                <a:cubicBezTo>
                  <a:pt x="648" y="358"/>
                  <a:pt x="569" y="346"/>
                  <a:pt x="560" y="341"/>
                </a:cubicBezTo>
                <a:cubicBezTo>
                  <a:pt x="553" y="337"/>
                  <a:pt x="551" y="325"/>
                  <a:pt x="543" y="323"/>
                </a:cubicBezTo>
                <a:cubicBezTo>
                  <a:pt x="512" y="316"/>
                  <a:pt x="479" y="318"/>
                  <a:pt x="447" y="315"/>
                </a:cubicBezTo>
                <a:cubicBezTo>
                  <a:pt x="444" y="335"/>
                  <a:pt x="449" y="359"/>
                  <a:pt x="438" y="376"/>
                </a:cubicBezTo>
                <a:cubicBezTo>
                  <a:pt x="428" y="390"/>
                  <a:pt x="408" y="357"/>
                  <a:pt x="386" y="349"/>
                </a:cubicBezTo>
                <a:cubicBezTo>
                  <a:pt x="372" y="344"/>
                  <a:pt x="357" y="344"/>
                  <a:pt x="342" y="341"/>
                </a:cubicBezTo>
                <a:cubicBezTo>
                  <a:pt x="267" y="351"/>
                  <a:pt x="198" y="343"/>
                  <a:pt x="124" y="332"/>
                </a:cubicBezTo>
                <a:cubicBezTo>
                  <a:pt x="86" y="319"/>
                  <a:pt x="49" y="313"/>
                  <a:pt x="10" y="306"/>
                </a:cubicBezTo>
                <a:cubicBezTo>
                  <a:pt x="7" y="297"/>
                  <a:pt x="0" y="289"/>
                  <a:pt x="2" y="280"/>
                </a:cubicBezTo>
                <a:cubicBezTo>
                  <a:pt x="5" y="266"/>
                  <a:pt x="44" y="238"/>
                  <a:pt x="54" y="227"/>
                </a:cubicBezTo>
                <a:cubicBezTo>
                  <a:pt x="80" y="230"/>
                  <a:pt x="107" y="230"/>
                  <a:pt x="133" y="236"/>
                </a:cubicBezTo>
                <a:cubicBezTo>
                  <a:pt x="143" y="238"/>
                  <a:pt x="149" y="253"/>
                  <a:pt x="159" y="253"/>
                </a:cubicBezTo>
                <a:cubicBezTo>
                  <a:pt x="169" y="253"/>
                  <a:pt x="176" y="242"/>
                  <a:pt x="185" y="236"/>
                </a:cubicBezTo>
                <a:cubicBezTo>
                  <a:pt x="208" y="239"/>
                  <a:pt x="232" y="247"/>
                  <a:pt x="255" y="245"/>
                </a:cubicBezTo>
                <a:cubicBezTo>
                  <a:pt x="277" y="243"/>
                  <a:pt x="279" y="188"/>
                  <a:pt x="281" y="184"/>
                </a:cubicBezTo>
                <a:cubicBezTo>
                  <a:pt x="289" y="166"/>
                  <a:pt x="320" y="145"/>
                  <a:pt x="333" y="131"/>
                </a:cubicBezTo>
                <a:cubicBezTo>
                  <a:pt x="339" y="137"/>
                  <a:pt x="368" y="168"/>
                  <a:pt x="377" y="166"/>
                </a:cubicBezTo>
                <a:cubicBezTo>
                  <a:pt x="411" y="158"/>
                  <a:pt x="439" y="117"/>
                  <a:pt x="473" y="105"/>
                </a:cubicBezTo>
                <a:cubicBezTo>
                  <a:pt x="529" y="119"/>
                  <a:pt x="510" y="110"/>
                  <a:pt x="525" y="61"/>
                </a:cubicBezTo>
                <a:cubicBezTo>
                  <a:pt x="548" y="66"/>
                  <a:pt x="581" y="79"/>
                  <a:pt x="604" y="61"/>
                </a:cubicBezTo>
                <a:cubicBezTo>
                  <a:pt x="667" y="11"/>
                  <a:pt x="553" y="53"/>
                  <a:pt x="639" y="27"/>
                </a:cubicBezTo>
                <a:cubicBezTo>
                  <a:pt x="678" y="36"/>
                  <a:pt x="682" y="44"/>
                  <a:pt x="709" y="70"/>
                </a:cubicBezTo>
                <a:cubicBezTo>
                  <a:pt x="712" y="61"/>
                  <a:pt x="709" y="48"/>
                  <a:pt x="717" y="44"/>
                </a:cubicBezTo>
                <a:cubicBezTo>
                  <a:pt x="726" y="40"/>
                  <a:pt x="735" y="55"/>
                  <a:pt x="744" y="53"/>
                </a:cubicBezTo>
                <a:cubicBezTo>
                  <a:pt x="755" y="51"/>
                  <a:pt x="773" y="13"/>
                  <a:pt x="778" y="9"/>
                </a:cubicBezTo>
                <a:cubicBezTo>
                  <a:pt x="785" y="3"/>
                  <a:pt x="796" y="3"/>
                  <a:pt x="805" y="0"/>
                </a:cubicBezTo>
                <a:cubicBezTo>
                  <a:pt x="869" y="22"/>
                  <a:pt x="844" y="5"/>
                  <a:pt x="883" y="44"/>
                </a:cubicBezTo>
                <a:cubicBezTo>
                  <a:pt x="907" y="113"/>
                  <a:pt x="883" y="93"/>
                  <a:pt x="953" y="105"/>
                </a:cubicBezTo>
                <a:cubicBezTo>
                  <a:pt x="1012" y="145"/>
                  <a:pt x="990" y="154"/>
                  <a:pt x="1023" y="123"/>
                </a:cubicBezTo>
                <a:cubicBezTo>
                  <a:pt x="1053" y="132"/>
                  <a:pt x="1062" y="145"/>
                  <a:pt x="1084" y="166"/>
                </a:cubicBezTo>
                <a:cubicBezTo>
                  <a:pt x="1088" y="178"/>
                  <a:pt x="1112" y="238"/>
                  <a:pt x="1119" y="245"/>
                </a:cubicBezTo>
                <a:cubicBezTo>
                  <a:pt x="1126" y="251"/>
                  <a:pt x="1136" y="250"/>
                  <a:pt x="1145" y="253"/>
                </a:cubicBezTo>
                <a:cubicBezTo>
                  <a:pt x="1169" y="279"/>
                  <a:pt x="1174" y="289"/>
                  <a:pt x="1162" y="323"/>
                </a:cubicBezTo>
                <a:cubicBezTo>
                  <a:pt x="1124" y="311"/>
                  <a:pt x="1127" y="317"/>
                  <a:pt x="1171" y="306"/>
                </a:cubicBezTo>
                <a:close/>
              </a:path>
            </a:pathLst>
          </a:cu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lstStyle/>
          <a:p>
            <a:pPr>
              <a:defRPr/>
            </a:pPr>
            <a:endParaRPr lang="en-US" sz="3600" b="1">
              <a:solidFill>
                <a:schemeClr val="bg1"/>
              </a:solidFill>
              <a:latin typeface="Arial Narrow" pitchFamily="34" charset="0"/>
            </a:endParaRPr>
          </a:p>
        </p:txBody>
      </p:sp>
      <p:sp>
        <p:nvSpPr>
          <p:cNvPr id="394249" name="Text Box 9"/>
          <p:cNvSpPr txBox="1">
            <a:spLocks noChangeArrowheads="1"/>
          </p:cNvSpPr>
          <p:nvPr/>
        </p:nvSpPr>
        <p:spPr bwMode="auto">
          <a:xfrm>
            <a:off x="5257800" y="3200400"/>
            <a:ext cx="2552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t>Weak, Shallow </a:t>
            </a:r>
          </a:p>
          <a:p>
            <a:pPr algn="ctr" eaLnBrk="1" hangingPunct="1">
              <a:spcBef>
                <a:spcPct val="0"/>
              </a:spcBef>
              <a:buFontTx/>
              <a:buNone/>
            </a:pPr>
            <a:r>
              <a:rPr lang="en-US" altLang="en-US" sz="2000" b="1"/>
              <a:t>Nighttime Inversion</a:t>
            </a:r>
          </a:p>
        </p:txBody>
      </p:sp>
      <p:sp>
        <p:nvSpPr>
          <p:cNvPr id="73738" name="Freeform 10"/>
          <p:cNvSpPr>
            <a:spLocks/>
          </p:cNvSpPr>
          <p:nvPr/>
        </p:nvSpPr>
        <p:spPr bwMode="auto">
          <a:xfrm>
            <a:off x="838200" y="3962400"/>
            <a:ext cx="3224213" cy="696913"/>
          </a:xfrm>
          <a:custGeom>
            <a:avLst/>
            <a:gdLst>
              <a:gd name="T0" fmla="*/ 71541 w 1983"/>
              <a:gd name="T1" fmla="*/ 173038 h 439"/>
              <a:gd name="T2" fmla="*/ 125196 w 1983"/>
              <a:gd name="T3" fmla="*/ 180975 h 439"/>
              <a:gd name="T4" fmla="*/ 195111 w 1983"/>
              <a:gd name="T5" fmla="*/ 485775 h 439"/>
              <a:gd name="T6" fmla="*/ 234133 w 1983"/>
              <a:gd name="T7" fmla="*/ 311150 h 439"/>
              <a:gd name="T8" fmla="*/ 320308 w 1983"/>
              <a:gd name="T9" fmla="*/ 134938 h 439"/>
              <a:gd name="T10" fmla="*/ 398352 w 1983"/>
              <a:gd name="T11" fmla="*/ 433388 h 439"/>
              <a:gd name="T12" fmla="*/ 414611 w 1983"/>
              <a:gd name="T13" fmla="*/ 379413 h 439"/>
              <a:gd name="T14" fmla="*/ 507289 w 1983"/>
              <a:gd name="T15" fmla="*/ 166688 h 439"/>
              <a:gd name="T16" fmla="*/ 554441 w 1983"/>
              <a:gd name="T17" fmla="*/ 303213 h 439"/>
              <a:gd name="T18" fmla="*/ 632486 w 1983"/>
              <a:gd name="T19" fmla="*/ 455613 h 439"/>
              <a:gd name="T20" fmla="*/ 734919 w 1983"/>
              <a:gd name="T21" fmla="*/ 196850 h 439"/>
              <a:gd name="T22" fmla="*/ 741423 w 1983"/>
              <a:gd name="T23" fmla="*/ 409575 h 439"/>
              <a:gd name="T24" fmla="*/ 843856 w 1983"/>
              <a:gd name="T25" fmla="*/ 196850 h 439"/>
              <a:gd name="T26" fmla="*/ 882878 w 1983"/>
              <a:gd name="T27" fmla="*/ 471488 h 439"/>
              <a:gd name="T28" fmla="*/ 1014578 w 1983"/>
              <a:gd name="T29" fmla="*/ 173038 h 439"/>
              <a:gd name="T30" fmla="*/ 1038967 w 1983"/>
              <a:gd name="T31" fmla="*/ 425450 h 439"/>
              <a:gd name="T32" fmla="*/ 1147904 w 1983"/>
              <a:gd name="T33" fmla="*/ 311150 h 439"/>
              <a:gd name="T34" fmla="*/ 1203186 w 1983"/>
              <a:gd name="T35" fmla="*/ 227013 h 439"/>
              <a:gd name="T36" fmla="*/ 1256841 w 1983"/>
              <a:gd name="T37" fmla="*/ 219075 h 439"/>
              <a:gd name="T38" fmla="*/ 1303993 w 1983"/>
              <a:gd name="T39" fmla="*/ 379413 h 439"/>
              <a:gd name="T40" fmla="*/ 1351145 w 1983"/>
              <a:gd name="T41" fmla="*/ 311150 h 439"/>
              <a:gd name="T42" fmla="*/ 1382038 w 1983"/>
              <a:gd name="T43" fmla="*/ 319088 h 439"/>
              <a:gd name="T44" fmla="*/ 1421060 w 1983"/>
              <a:gd name="T45" fmla="*/ 287338 h 439"/>
              <a:gd name="T46" fmla="*/ 1482845 w 1983"/>
              <a:gd name="T47" fmla="*/ 311150 h 439"/>
              <a:gd name="T48" fmla="*/ 1546256 w 1983"/>
              <a:gd name="T49" fmla="*/ 219075 h 439"/>
              <a:gd name="T50" fmla="*/ 1569019 w 1983"/>
              <a:gd name="T51" fmla="*/ 447675 h 439"/>
              <a:gd name="T52" fmla="*/ 1632431 w 1983"/>
              <a:gd name="T53" fmla="*/ 371475 h 439"/>
              <a:gd name="T54" fmla="*/ 1608042 w 1983"/>
              <a:gd name="T55" fmla="*/ 204788 h 439"/>
              <a:gd name="T56" fmla="*/ 1749497 w 1983"/>
              <a:gd name="T57" fmla="*/ 395288 h 439"/>
              <a:gd name="T58" fmla="*/ 1795023 w 1983"/>
              <a:gd name="T59" fmla="*/ 120650 h 439"/>
              <a:gd name="T60" fmla="*/ 1803153 w 1983"/>
              <a:gd name="T61" fmla="*/ 455613 h 439"/>
              <a:gd name="T62" fmla="*/ 1881197 w 1983"/>
              <a:gd name="T63" fmla="*/ 325438 h 439"/>
              <a:gd name="T64" fmla="*/ 1920220 w 1983"/>
              <a:gd name="T65" fmla="*/ 349250 h 439"/>
              <a:gd name="T66" fmla="*/ 1959242 w 1983"/>
              <a:gd name="T67" fmla="*/ 463550 h 439"/>
              <a:gd name="T68" fmla="*/ 2068179 w 1983"/>
              <a:gd name="T69" fmla="*/ 447675 h 439"/>
              <a:gd name="T70" fmla="*/ 2146223 w 1983"/>
              <a:gd name="T71" fmla="*/ 439738 h 439"/>
              <a:gd name="T72" fmla="*/ 2185246 w 1983"/>
              <a:gd name="T73" fmla="*/ 387350 h 439"/>
              <a:gd name="T74" fmla="*/ 2263290 w 1983"/>
              <a:gd name="T75" fmla="*/ 471488 h 439"/>
              <a:gd name="T76" fmla="*/ 2318572 w 1983"/>
              <a:gd name="T77" fmla="*/ 455613 h 439"/>
              <a:gd name="T78" fmla="*/ 2404746 w 1983"/>
              <a:gd name="T79" fmla="*/ 295275 h 439"/>
              <a:gd name="T80" fmla="*/ 2443768 w 1983"/>
              <a:gd name="T81" fmla="*/ 417513 h 439"/>
              <a:gd name="T82" fmla="*/ 2497424 w 1983"/>
              <a:gd name="T83" fmla="*/ 349250 h 439"/>
              <a:gd name="T84" fmla="*/ 2591727 w 1983"/>
              <a:gd name="T85" fmla="*/ 242888 h 439"/>
              <a:gd name="T86" fmla="*/ 2614490 w 1983"/>
              <a:gd name="T87" fmla="*/ 219075 h 439"/>
              <a:gd name="T88" fmla="*/ 2686031 w 1983"/>
              <a:gd name="T89" fmla="*/ 425450 h 439"/>
              <a:gd name="T90" fmla="*/ 2731557 w 1983"/>
              <a:gd name="T91" fmla="*/ 395288 h 439"/>
              <a:gd name="T92" fmla="*/ 2755946 w 1983"/>
              <a:gd name="T93" fmla="*/ 295275 h 439"/>
              <a:gd name="T94" fmla="*/ 2833991 w 1983"/>
              <a:gd name="T95" fmla="*/ 242888 h 439"/>
              <a:gd name="T96" fmla="*/ 2873013 w 1983"/>
              <a:gd name="T97" fmla="*/ 173038 h 439"/>
              <a:gd name="T98" fmla="*/ 2833991 w 1983"/>
              <a:gd name="T99" fmla="*/ 142875 h 439"/>
              <a:gd name="T100" fmla="*/ 2942928 w 1983"/>
              <a:gd name="T101" fmla="*/ 425450 h 439"/>
              <a:gd name="T102" fmla="*/ 3051865 w 1983"/>
              <a:gd name="T103" fmla="*/ 227013 h 439"/>
              <a:gd name="T104" fmla="*/ 3099017 w 1983"/>
              <a:gd name="T105" fmla="*/ 409575 h 439"/>
              <a:gd name="T106" fmla="*/ 3154298 w 1983"/>
              <a:gd name="T107" fmla="*/ 280988 h 439"/>
              <a:gd name="T108" fmla="*/ 3199824 w 1983"/>
              <a:gd name="T109" fmla="*/ 684213 h 439"/>
              <a:gd name="T110" fmla="*/ 1990134 w 1983"/>
              <a:gd name="T111" fmla="*/ 684213 h 439"/>
              <a:gd name="T112" fmla="*/ 897512 w 1983"/>
              <a:gd name="T113" fmla="*/ 684213 h 439"/>
              <a:gd name="T114" fmla="*/ 24389 w 1983"/>
              <a:gd name="T115" fmla="*/ 349250 h 4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83"/>
              <a:gd name="T175" fmla="*/ 0 h 439"/>
              <a:gd name="T176" fmla="*/ 1983 w 1983"/>
              <a:gd name="T177" fmla="*/ 439 h 4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83" h="439">
                <a:moveTo>
                  <a:pt x="15" y="258"/>
                </a:moveTo>
                <a:cubicBezTo>
                  <a:pt x="20" y="232"/>
                  <a:pt x="29" y="207"/>
                  <a:pt x="34" y="181"/>
                </a:cubicBezTo>
                <a:cubicBezTo>
                  <a:pt x="36" y="162"/>
                  <a:pt x="36" y="143"/>
                  <a:pt x="39" y="124"/>
                </a:cubicBezTo>
                <a:cubicBezTo>
                  <a:pt x="40" y="119"/>
                  <a:pt x="44" y="104"/>
                  <a:pt x="44" y="109"/>
                </a:cubicBezTo>
                <a:cubicBezTo>
                  <a:pt x="44" y="117"/>
                  <a:pt x="41" y="125"/>
                  <a:pt x="39" y="133"/>
                </a:cubicBezTo>
                <a:cubicBezTo>
                  <a:pt x="41" y="159"/>
                  <a:pt x="42" y="184"/>
                  <a:pt x="44" y="210"/>
                </a:cubicBezTo>
                <a:cubicBezTo>
                  <a:pt x="45" y="225"/>
                  <a:pt x="53" y="253"/>
                  <a:pt x="53" y="253"/>
                </a:cubicBezTo>
                <a:cubicBezTo>
                  <a:pt x="69" y="207"/>
                  <a:pt x="65" y="161"/>
                  <a:pt x="77" y="114"/>
                </a:cubicBezTo>
                <a:cubicBezTo>
                  <a:pt x="78" y="130"/>
                  <a:pt x="76" y="359"/>
                  <a:pt x="92" y="225"/>
                </a:cubicBezTo>
                <a:cubicBezTo>
                  <a:pt x="96" y="240"/>
                  <a:pt x="100" y="253"/>
                  <a:pt x="106" y="268"/>
                </a:cubicBezTo>
                <a:cubicBezTo>
                  <a:pt x="109" y="276"/>
                  <a:pt x="113" y="284"/>
                  <a:pt x="116" y="292"/>
                </a:cubicBezTo>
                <a:cubicBezTo>
                  <a:pt x="118" y="297"/>
                  <a:pt x="125" y="306"/>
                  <a:pt x="120" y="306"/>
                </a:cubicBezTo>
                <a:cubicBezTo>
                  <a:pt x="114" y="306"/>
                  <a:pt x="114" y="297"/>
                  <a:pt x="111" y="292"/>
                </a:cubicBezTo>
                <a:cubicBezTo>
                  <a:pt x="116" y="260"/>
                  <a:pt x="117" y="227"/>
                  <a:pt x="125" y="196"/>
                </a:cubicBezTo>
                <a:cubicBezTo>
                  <a:pt x="135" y="122"/>
                  <a:pt x="132" y="55"/>
                  <a:pt x="140" y="277"/>
                </a:cubicBezTo>
                <a:cubicBezTo>
                  <a:pt x="141" y="250"/>
                  <a:pt x="142" y="223"/>
                  <a:pt x="144" y="196"/>
                </a:cubicBezTo>
                <a:cubicBezTo>
                  <a:pt x="145" y="189"/>
                  <a:pt x="142" y="177"/>
                  <a:pt x="149" y="177"/>
                </a:cubicBezTo>
                <a:cubicBezTo>
                  <a:pt x="157" y="177"/>
                  <a:pt x="159" y="190"/>
                  <a:pt x="164" y="196"/>
                </a:cubicBezTo>
                <a:cubicBezTo>
                  <a:pt x="170" y="217"/>
                  <a:pt x="176" y="238"/>
                  <a:pt x="183" y="258"/>
                </a:cubicBezTo>
                <a:cubicBezTo>
                  <a:pt x="173" y="198"/>
                  <a:pt x="178" y="141"/>
                  <a:pt x="197" y="85"/>
                </a:cubicBezTo>
                <a:cubicBezTo>
                  <a:pt x="207" y="114"/>
                  <a:pt x="199" y="142"/>
                  <a:pt x="183" y="167"/>
                </a:cubicBezTo>
                <a:cubicBezTo>
                  <a:pt x="188" y="204"/>
                  <a:pt x="193" y="240"/>
                  <a:pt x="197" y="277"/>
                </a:cubicBezTo>
                <a:cubicBezTo>
                  <a:pt x="210" y="227"/>
                  <a:pt x="205" y="252"/>
                  <a:pt x="212" y="201"/>
                </a:cubicBezTo>
                <a:cubicBezTo>
                  <a:pt x="227" y="224"/>
                  <a:pt x="231" y="250"/>
                  <a:pt x="245" y="273"/>
                </a:cubicBezTo>
                <a:cubicBezTo>
                  <a:pt x="251" y="240"/>
                  <a:pt x="256" y="211"/>
                  <a:pt x="260" y="177"/>
                </a:cubicBezTo>
                <a:cubicBezTo>
                  <a:pt x="258" y="151"/>
                  <a:pt x="255" y="126"/>
                  <a:pt x="255" y="100"/>
                </a:cubicBezTo>
                <a:cubicBezTo>
                  <a:pt x="255" y="87"/>
                  <a:pt x="260" y="125"/>
                  <a:pt x="260" y="138"/>
                </a:cubicBezTo>
                <a:cubicBezTo>
                  <a:pt x="260" y="172"/>
                  <a:pt x="257" y="205"/>
                  <a:pt x="255" y="239"/>
                </a:cubicBezTo>
                <a:cubicBezTo>
                  <a:pt x="269" y="308"/>
                  <a:pt x="256" y="203"/>
                  <a:pt x="260" y="181"/>
                </a:cubicBezTo>
                <a:cubicBezTo>
                  <a:pt x="269" y="216"/>
                  <a:pt x="274" y="250"/>
                  <a:pt x="279" y="287"/>
                </a:cubicBezTo>
                <a:cubicBezTo>
                  <a:pt x="285" y="236"/>
                  <a:pt x="292" y="182"/>
                  <a:pt x="308" y="133"/>
                </a:cubicBezTo>
                <a:cubicBezTo>
                  <a:pt x="309" y="124"/>
                  <a:pt x="305" y="112"/>
                  <a:pt x="312" y="105"/>
                </a:cubicBezTo>
                <a:cubicBezTo>
                  <a:pt x="317" y="100"/>
                  <a:pt x="316" y="117"/>
                  <a:pt x="317" y="124"/>
                </a:cubicBezTo>
                <a:cubicBezTo>
                  <a:pt x="320" y="156"/>
                  <a:pt x="320" y="188"/>
                  <a:pt x="322" y="220"/>
                </a:cubicBezTo>
                <a:cubicBezTo>
                  <a:pt x="324" y="207"/>
                  <a:pt x="320" y="192"/>
                  <a:pt x="327" y="181"/>
                </a:cubicBezTo>
                <a:cubicBezTo>
                  <a:pt x="330" y="176"/>
                  <a:pt x="337" y="187"/>
                  <a:pt x="341" y="191"/>
                </a:cubicBezTo>
                <a:cubicBezTo>
                  <a:pt x="351" y="204"/>
                  <a:pt x="351" y="224"/>
                  <a:pt x="360" y="239"/>
                </a:cubicBezTo>
                <a:cubicBezTo>
                  <a:pt x="378" y="307"/>
                  <a:pt x="380" y="151"/>
                  <a:pt x="380" y="148"/>
                </a:cubicBezTo>
                <a:cubicBezTo>
                  <a:pt x="383" y="126"/>
                  <a:pt x="389" y="81"/>
                  <a:pt x="389" y="81"/>
                </a:cubicBezTo>
                <a:cubicBezTo>
                  <a:pt x="387" y="127"/>
                  <a:pt x="369" y="230"/>
                  <a:pt x="389" y="287"/>
                </a:cubicBezTo>
                <a:cubicBezTo>
                  <a:pt x="397" y="263"/>
                  <a:pt x="405" y="239"/>
                  <a:pt x="413" y="215"/>
                </a:cubicBezTo>
                <a:cubicBezTo>
                  <a:pt x="423" y="229"/>
                  <a:pt x="427" y="241"/>
                  <a:pt x="432" y="258"/>
                </a:cubicBezTo>
                <a:cubicBezTo>
                  <a:pt x="447" y="200"/>
                  <a:pt x="423" y="296"/>
                  <a:pt x="442" y="153"/>
                </a:cubicBezTo>
                <a:cubicBezTo>
                  <a:pt x="443" y="143"/>
                  <a:pt x="449" y="134"/>
                  <a:pt x="452" y="124"/>
                </a:cubicBezTo>
                <a:cubicBezTo>
                  <a:pt x="456" y="113"/>
                  <a:pt x="461" y="90"/>
                  <a:pt x="461" y="90"/>
                </a:cubicBezTo>
                <a:cubicBezTo>
                  <a:pt x="476" y="134"/>
                  <a:pt x="463" y="190"/>
                  <a:pt x="447" y="234"/>
                </a:cubicBezTo>
                <a:cubicBezTo>
                  <a:pt x="449" y="248"/>
                  <a:pt x="447" y="263"/>
                  <a:pt x="452" y="277"/>
                </a:cubicBezTo>
                <a:cubicBezTo>
                  <a:pt x="454" y="283"/>
                  <a:pt x="455" y="264"/>
                  <a:pt x="456" y="258"/>
                </a:cubicBezTo>
                <a:cubicBezTo>
                  <a:pt x="460" y="242"/>
                  <a:pt x="471" y="210"/>
                  <a:pt x="471" y="210"/>
                </a:cubicBezTo>
                <a:cubicBezTo>
                  <a:pt x="480" y="238"/>
                  <a:pt x="489" y="268"/>
                  <a:pt x="495" y="297"/>
                </a:cubicBezTo>
                <a:cubicBezTo>
                  <a:pt x="498" y="282"/>
                  <a:pt x="507" y="268"/>
                  <a:pt x="509" y="253"/>
                </a:cubicBezTo>
                <a:cubicBezTo>
                  <a:pt x="530" y="64"/>
                  <a:pt x="503" y="200"/>
                  <a:pt x="519" y="124"/>
                </a:cubicBezTo>
                <a:cubicBezTo>
                  <a:pt x="517" y="161"/>
                  <a:pt x="514" y="197"/>
                  <a:pt x="514" y="234"/>
                </a:cubicBezTo>
                <a:cubicBezTo>
                  <a:pt x="514" y="239"/>
                  <a:pt x="518" y="225"/>
                  <a:pt x="519" y="220"/>
                </a:cubicBezTo>
                <a:cubicBezTo>
                  <a:pt x="523" y="196"/>
                  <a:pt x="525" y="172"/>
                  <a:pt x="528" y="148"/>
                </a:cubicBezTo>
                <a:cubicBezTo>
                  <a:pt x="540" y="195"/>
                  <a:pt x="540" y="248"/>
                  <a:pt x="543" y="297"/>
                </a:cubicBezTo>
                <a:cubicBezTo>
                  <a:pt x="549" y="279"/>
                  <a:pt x="551" y="261"/>
                  <a:pt x="557" y="244"/>
                </a:cubicBezTo>
                <a:cubicBezTo>
                  <a:pt x="563" y="259"/>
                  <a:pt x="581" y="287"/>
                  <a:pt x="581" y="287"/>
                </a:cubicBezTo>
                <a:cubicBezTo>
                  <a:pt x="586" y="274"/>
                  <a:pt x="584" y="229"/>
                  <a:pt x="596" y="263"/>
                </a:cubicBezTo>
                <a:cubicBezTo>
                  <a:pt x="607" y="212"/>
                  <a:pt x="614" y="160"/>
                  <a:pt x="624" y="109"/>
                </a:cubicBezTo>
                <a:cubicBezTo>
                  <a:pt x="637" y="161"/>
                  <a:pt x="631" y="210"/>
                  <a:pt x="620" y="263"/>
                </a:cubicBezTo>
                <a:cubicBezTo>
                  <a:pt x="621" y="242"/>
                  <a:pt x="620" y="221"/>
                  <a:pt x="624" y="201"/>
                </a:cubicBezTo>
                <a:cubicBezTo>
                  <a:pt x="625" y="195"/>
                  <a:pt x="628" y="214"/>
                  <a:pt x="629" y="220"/>
                </a:cubicBezTo>
                <a:cubicBezTo>
                  <a:pt x="633" y="236"/>
                  <a:pt x="639" y="268"/>
                  <a:pt x="639" y="268"/>
                </a:cubicBezTo>
                <a:cubicBezTo>
                  <a:pt x="650" y="249"/>
                  <a:pt x="653" y="232"/>
                  <a:pt x="658" y="210"/>
                </a:cubicBezTo>
                <a:cubicBezTo>
                  <a:pt x="650" y="0"/>
                  <a:pt x="630" y="67"/>
                  <a:pt x="672" y="109"/>
                </a:cubicBezTo>
                <a:cubicBezTo>
                  <a:pt x="679" y="129"/>
                  <a:pt x="689" y="146"/>
                  <a:pt x="696" y="167"/>
                </a:cubicBezTo>
                <a:cubicBezTo>
                  <a:pt x="699" y="177"/>
                  <a:pt x="706" y="196"/>
                  <a:pt x="706" y="196"/>
                </a:cubicBezTo>
                <a:cubicBezTo>
                  <a:pt x="704" y="212"/>
                  <a:pt x="701" y="228"/>
                  <a:pt x="701" y="244"/>
                </a:cubicBezTo>
                <a:cubicBezTo>
                  <a:pt x="701" y="252"/>
                  <a:pt x="704" y="228"/>
                  <a:pt x="706" y="220"/>
                </a:cubicBezTo>
                <a:cubicBezTo>
                  <a:pt x="710" y="199"/>
                  <a:pt x="711" y="174"/>
                  <a:pt x="725" y="157"/>
                </a:cubicBezTo>
                <a:cubicBezTo>
                  <a:pt x="729" y="152"/>
                  <a:pt x="735" y="147"/>
                  <a:pt x="740" y="143"/>
                </a:cubicBezTo>
                <a:cubicBezTo>
                  <a:pt x="749" y="136"/>
                  <a:pt x="776" y="116"/>
                  <a:pt x="768" y="124"/>
                </a:cubicBezTo>
                <a:cubicBezTo>
                  <a:pt x="746" y="146"/>
                  <a:pt x="723" y="170"/>
                  <a:pt x="706" y="196"/>
                </a:cubicBezTo>
                <a:cubicBezTo>
                  <a:pt x="714" y="325"/>
                  <a:pt x="704" y="268"/>
                  <a:pt x="735" y="225"/>
                </a:cubicBezTo>
                <a:cubicBezTo>
                  <a:pt x="745" y="195"/>
                  <a:pt x="763" y="168"/>
                  <a:pt x="773" y="138"/>
                </a:cubicBezTo>
                <a:cubicBezTo>
                  <a:pt x="820" y="150"/>
                  <a:pt x="796" y="204"/>
                  <a:pt x="783" y="239"/>
                </a:cubicBezTo>
                <a:cubicBezTo>
                  <a:pt x="785" y="252"/>
                  <a:pt x="782" y="266"/>
                  <a:pt x="788" y="277"/>
                </a:cubicBezTo>
                <a:cubicBezTo>
                  <a:pt x="791" y="282"/>
                  <a:pt x="795" y="268"/>
                  <a:pt x="797" y="263"/>
                </a:cubicBezTo>
                <a:cubicBezTo>
                  <a:pt x="800" y="255"/>
                  <a:pt x="800" y="247"/>
                  <a:pt x="802" y="239"/>
                </a:cubicBezTo>
                <a:cubicBezTo>
                  <a:pt x="806" y="221"/>
                  <a:pt x="812" y="204"/>
                  <a:pt x="816" y="186"/>
                </a:cubicBezTo>
                <a:cubicBezTo>
                  <a:pt x="809" y="163"/>
                  <a:pt x="801" y="146"/>
                  <a:pt x="778" y="138"/>
                </a:cubicBezTo>
                <a:cubicBezTo>
                  <a:pt x="765" y="102"/>
                  <a:pt x="803" y="147"/>
                  <a:pt x="812" y="153"/>
                </a:cubicBezTo>
                <a:cubicBezTo>
                  <a:pt x="827" y="176"/>
                  <a:pt x="819" y="161"/>
                  <a:pt x="831" y="196"/>
                </a:cubicBezTo>
                <a:cubicBezTo>
                  <a:pt x="833" y="201"/>
                  <a:pt x="836" y="210"/>
                  <a:pt x="836" y="210"/>
                </a:cubicBezTo>
                <a:cubicBezTo>
                  <a:pt x="836" y="202"/>
                  <a:pt x="824" y="189"/>
                  <a:pt x="831" y="186"/>
                </a:cubicBezTo>
                <a:cubicBezTo>
                  <a:pt x="834" y="185"/>
                  <a:pt x="853" y="213"/>
                  <a:pt x="855" y="215"/>
                </a:cubicBezTo>
                <a:cubicBezTo>
                  <a:pt x="858" y="219"/>
                  <a:pt x="850" y="201"/>
                  <a:pt x="850" y="201"/>
                </a:cubicBezTo>
                <a:cubicBezTo>
                  <a:pt x="850" y="198"/>
                  <a:pt x="857" y="150"/>
                  <a:pt x="860" y="143"/>
                </a:cubicBezTo>
                <a:cubicBezTo>
                  <a:pt x="865" y="132"/>
                  <a:pt x="873" y="124"/>
                  <a:pt x="879" y="114"/>
                </a:cubicBezTo>
                <a:cubicBezTo>
                  <a:pt x="882" y="109"/>
                  <a:pt x="888" y="100"/>
                  <a:pt x="888" y="100"/>
                </a:cubicBezTo>
                <a:cubicBezTo>
                  <a:pt x="896" y="123"/>
                  <a:pt x="882" y="158"/>
                  <a:pt x="874" y="181"/>
                </a:cubicBezTo>
                <a:cubicBezTo>
                  <a:pt x="878" y="209"/>
                  <a:pt x="881" y="235"/>
                  <a:pt x="898" y="258"/>
                </a:cubicBezTo>
                <a:cubicBezTo>
                  <a:pt x="911" y="298"/>
                  <a:pt x="895" y="252"/>
                  <a:pt x="898" y="249"/>
                </a:cubicBezTo>
                <a:cubicBezTo>
                  <a:pt x="902" y="244"/>
                  <a:pt x="907" y="258"/>
                  <a:pt x="912" y="263"/>
                </a:cubicBezTo>
                <a:cubicBezTo>
                  <a:pt x="926" y="301"/>
                  <a:pt x="920" y="290"/>
                  <a:pt x="912" y="196"/>
                </a:cubicBezTo>
                <a:cubicBezTo>
                  <a:pt x="911" y="181"/>
                  <a:pt x="878" y="116"/>
                  <a:pt x="912" y="157"/>
                </a:cubicBezTo>
                <a:cubicBezTo>
                  <a:pt x="916" y="162"/>
                  <a:pt x="919" y="167"/>
                  <a:pt x="922" y="172"/>
                </a:cubicBezTo>
                <a:cubicBezTo>
                  <a:pt x="927" y="196"/>
                  <a:pt x="933" y="221"/>
                  <a:pt x="941" y="244"/>
                </a:cubicBezTo>
                <a:cubicBezTo>
                  <a:pt x="943" y="209"/>
                  <a:pt x="934" y="169"/>
                  <a:pt x="951" y="138"/>
                </a:cubicBezTo>
                <a:cubicBezTo>
                  <a:pt x="957" y="128"/>
                  <a:pt x="964" y="119"/>
                  <a:pt x="970" y="109"/>
                </a:cubicBezTo>
                <a:cubicBezTo>
                  <a:pt x="973" y="104"/>
                  <a:pt x="982" y="90"/>
                  <a:pt x="980" y="95"/>
                </a:cubicBezTo>
                <a:cubicBezTo>
                  <a:pt x="966" y="134"/>
                  <a:pt x="960" y="176"/>
                  <a:pt x="946" y="215"/>
                </a:cubicBezTo>
                <a:cubicBezTo>
                  <a:pt x="952" y="238"/>
                  <a:pt x="957" y="260"/>
                  <a:pt x="965" y="282"/>
                </a:cubicBezTo>
                <a:cubicBezTo>
                  <a:pt x="981" y="260"/>
                  <a:pt x="987" y="232"/>
                  <a:pt x="994" y="205"/>
                </a:cubicBezTo>
                <a:cubicBezTo>
                  <a:pt x="997" y="215"/>
                  <a:pt x="1001" y="224"/>
                  <a:pt x="1004" y="234"/>
                </a:cubicBezTo>
                <a:cubicBezTo>
                  <a:pt x="1006" y="239"/>
                  <a:pt x="1009" y="254"/>
                  <a:pt x="1008" y="249"/>
                </a:cubicBezTo>
                <a:cubicBezTo>
                  <a:pt x="1007" y="244"/>
                  <a:pt x="1005" y="239"/>
                  <a:pt x="1004" y="234"/>
                </a:cubicBezTo>
                <a:cubicBezTo>
                  <a:pt x="999" y="198"/>
                  <a:pt x="992" y="154"/>
                  <a:pt x="970" y="124"/>
                </a:cubicBezTo>
                <a:cubicBezTo>
                  <a:pt x="968" y="119"/>
                  <a:pt x="961" y="105"/>
                  <a:pt x="965" y="109"/>
                </a:cubicBezTo>
                <a:cubicBezTo>
                  <a:pt x="990" y="134"/>
                  <a:pt x="1016" y="214"/>
                  <a:pt x="1023" y="249"/>
                </a:cubicBezTo>
                <a:cubicBezTo>
                  <a:pt x="1019" y="201"/>
                  <a:pt x="1016" y="167"/>
                  <a:pt x="989" y="129"/>
                </a:cubicBezTo>
                <a:cubicBezTo>
                  <a:pt x="979" y="99"/>
                  <a:pt x="997" y="123"/>
                  <a:pt x="1013" y="129"/>
                </a:cubicBezTo>
                <a:cubicBezTo>
                  <a:pt x="1036" y="161"/>
                  <a:pt x="1008" y="122"/>
                  <a:pt x="1042" y="172"/>
                </a:cubicBezTo>
                <a:cubicBezTo>
                  <a:pt x="1045" y="177"/>
                  <a:pt x="1052" y="186"/>
                  <a:pt x="1052" y="186"/>
                </a:cubicBezTo>
                <a:cubicBezTo>
                  <a:pt x="1058" y="208"/>
                  <a:pt x="1063" y="230"/>
                  <a:pt x="1076" y="249"/>
                </a:cubicBezTo>
                <a:cubicBezTo>
                  <a:pt x="1074" y="260"/>
                  <a:pt x="1073" y="271"/>
                  <a:pt x="1071" y="282"/>
                </a:cubicBezTo>
                <a:cubicBezTo>
                  <a:pt x="1070" y="287"/>
                  <a:pt x="1066" y="302"/>
                  <a:pt x="1066" y="297"/>
                </a:cubicBezTo>
                <a:cubicBezTo>
                  <a:pt x="1066" y="258"/>
                  <a:pt x="1068" y="220"/>
                  <a:pt x="1071" y="181"/>
                </a:cubicBezTo>
                <a:cubicBezTo>
                  <a:pt x="1074" y="146"/>
                  <a:pt x="1094" y="110"/>
                  <a:pt x="1104" y="76"/>
                </a:cubicBezTo>
                <a:cubicBezTo>
                  <a:pt x="1115" y="106"/>
                  <a:pt x="1118" y="135"/>
                  <a:pt x="1124" y="167"/>
                </a:cubicBezTo>
                <a:cubicBezTo>
                  <a:pt x="1120" y="187"/>
                  <a:pt x="1120" y="197"/>
                  <a:pt x="1114" y="215"/>
                </a:cubicBezTo>
                <a:cubicBezTo>
                  <a:pt x="1111" y="225"/>
                  <a:pt x="1104" y="244"/>
                  <a:pt x="1104" y="244"/>
                </a:cubicBezTo>
                <a:cubicBezTo>
                  <a:pt x="1106" y="258"/>
                  <a:pt x="1096" y="281"/>
                  <a:pt x="1109" y="287"/>
                </a:cubicBezTo>
                <a:cubicBezTo>
                  <a:pt x="1120" y="293"/>
                  <a:pt x="1112" y="262"/>
                  <a:pt x="1114" y="249"/>
                </a:cubicBezTo>
                <a:cubicBezTo>
                  <a:pt x="1118" y="223"/>
                  <a:pt x="1128" y="193"/>
                  <a:pt x="1143" y="172"/>
                </a:cubicBezTo>
                <a:cubicBezTo>
                  <a:pt x="1145" y="177"/>
                  <a:pt x="1146" y="181"/>
                  <a:pt x="1148" y="186"/>
                </a:cubicBezTo>
                <a:cubicBezTo>
                  <a:pt x="1151" y="192"/>
                  <a:pt x="1154" y="198"/>
                  <a:pt x="1157" y="205"/>
                </a:cubicBezTo>
                <a:cubicBezTo>
                  <a:pt x="1161" y="215"/>
                  <a:pt x="1167" y="234"/>
                  <a:pt x="1167" y="234"/>
                </a:cubicBezTo>
                <a:cubicBezTo>
                  <a:pt x="1169" y="247"/>
                  <a:pt x="1161" y="267"/>
                  <a:pt x="1172" y="273"/>
                </a:cubicBezTo>
                <a:cubicBezTo>
                  <a:pt x="1182" y="279"/>
                  <a:pt x="1174" y="250"/>
                  <a:pt x="1176" y="239"/>
                </a:cubicBezTo>
                <a:cubicBezTo>
                  <a:pt x="1177" y="233"/>
                  <a:pt x="1179" y="226"/>
                  <a:pt x="1181" y="220"/>
                </a:cubicBezTo>
                <a:cubicBezTo>
                  <a:pt x="1193" y="180"/>
                  <a:pt x="1206" y="139"/>
                  <a:pt x="1220" y="100"/>
                </a:cubicBezTo>
                <a:cubicBezTo>
                  <a:pt x="1228" y="130"/>
                  <a:pt x="1219" y="183"/>
                  <a:pt x="1215" y="210"/>
                </a:cubicBezTo>
                <a:cubicBezTo>
                  <a:pt x="1213" y="228"/>
                  <a:pt x="1200" y="263"/>
                  <a:pt x="1200" y="263"/>
                </a:cubicBezTo>
                <a:cubicBezTo>
                  <a:pt x="1202" y="273"/>
                  <a:pt x="1198" y="285"/>
                  <a:pt x="1205" y="292"/>
                </a:cubicBezTo>
                <a:cubicBezTo>
                  <a:pt x="1218" y="304"/>
                  <a:pt x="1239" y="253"/>
                  <a:pt x="1239" y="253"/>
                </a:cubicBezTo>
                <a:cubicBezTo>
                  <a:pt x="1241" y="245"/>
                  <a:pt x="1238" y="235"/>
                  <a:pt x="1244" y="229"/>
                </a:cubicBezTo>
                <a:cubicBezTo>
                  <a:pt x="1248" y="225"/>
                  <a:pt x="1246" y="239"/>
                  <a:pt x="1248" y="244"/>
                </a:cubicBezTo>
                <a:cubicBezTo>
                  <a:pt x="1259" y="278"/>
                  <a:pt x="1250" y="268"/>
                  <a:pt x="1272" y="282"/>
                </a:cubicBezTo>
                <a:cubicBezTo>
                  <a:pt x="1285" y="247"/>
                  <a:pt x="1266" y="284"/>
                  <a:pt x="1292" y="277"/>
                </a:cubicBezTo>
                <a:cubicBezTo>
                  <a:pt x="1301" y="275"/>
                  <a:pt x="1298" y="258"/>
                  <a:pt x="1301" y="249"/>
                </a:cubicBezTo>
                <a:cubicBezTo>
                  <a:pt x="1306" y="252"/>
                  <a:pt x="1313" y="253"/>
                  <a:pt x="1316" y="258"/>
                </a:cubicBezTo>
                <a:cubicBezTo>
                  <a:pt x="1320" y="263"/>
                  <a:pt x="1320" y="283"/>
                  <a:pt x="1320" y="277"/>
                </a:cubicBezTo>
                <a:cubicBezTo>
                  <a:pt x="1320" y="231"/>
                  <a:pt x="1320" y="168"/>
                  <a:pt x="1287" y="133"/>
                </a:cubicBezTo>
                <a:cubicBezTo>
                  <a:pt x="1281" y="115"/>
                  <a:pt x="1236" y="87"/>
                  <a:pt x="1272" y="100"/>
                </a:cubicBezTo>
                <a:cubicBezTo>
                  <a:pt x="1286" y="121"/>
                  <a:pt x="1302" y="137"/>
                  <a:pt x="1316" y="157"/>
                </a:cubicBezTo>
                <a:cubicBezTo>
                  <a:pt x="1324" y="187"/>
                  <a:pt x="1336" y="215"/>
                  <a:pt x="1344" y="244"/>
                </a:cubicBezTo>
                <a:cubicBezTo>
                  <a:pt x="1355" y="211"/>
                  <a:pt x="1351" y="177"/>
                  <a:pt x="1359" y="143"/>
                </a:cubicBezTo>
                <a:cubicBezTo>
                  <a:pt x="1364" y="122"/>
                  <a:pt x="1364" y="135"/>
                  <a:pt x="1373" y="114"/>
                </a:cubicBezTo>
                <a:cubicBezTo>
                  <a:pt x="1377" y="105"/>
                  <a:pt x="1383" y="85"/>
                  <a:pt x="1383" y="85"/>
                </a:cubicBezTo>
                <a:cubicBezTo>
                  <a:pt x="1400" y="154"/>
                  <a:pt x="1373" y="226"/>
                  <a:pt x="1392" y="297"/>
                </a:cubicBezTo>
                <a:cubicBezTo>
                  <a:pt x="1394" y="281"/>
                  <a:pt x="1392" y="264"/>
                  <a:pt x="1397" y="249"/>
                </a:cubicBezTo>
                <a:cubicBezTo>
                  <a:pt x="1399" y="242"/>
                  <a:pt x="1409" y="240"/>
                  <a:pt x="1412" y="234"/>
                </a:cubicBezTo>
                <a:cubicBezTo>
                  <a:pt x="1418" y="222"/>
                  <a:pt x="1417" y="208"/>
                  <a:pt x="1421" y="196"/>
                </a:cubicBezTo>
                <a:cubicBezTo>
                  <a:pt x="1447" y="233"/>
                  <a:pt x="1426" y="197"/>
                  <a:pt x="1426" y="287"/>
                </a:cubicBezTo>
                <a:cubicBezTo>
                  <a:pt x="1426" y="300"/>
                  <a:pt x="1429" y="262"/>
                  <a:pt x="1431" y="249"/>
                </a:cubicBezTo>
                <a:cubicBezTo>
                  <a:pt x="1434" y="232"/>
                  <a:pt x="1437" y="233"/>
                  <a:pt x="1450" y="220"/>
                </a:cubicBezTo>
                <a:cubicBezTo>
                  <a:pt x="1461" y="188"/>
                  <a:pt x="1486" y="120"/>
                  <a:pt x="1517" y="109"/>
                </a:cubicBezTo>
                <a:cubicBezTo>
                  <a:pt x="1510" y="151"/>
                  <a:pt x="1494" y="151"/>
                  <a:pt x="1479" y="186"/>
                </a:cubicBezTo>
                <a:cubicBezTo>
                  <a:pt x="1475" y="195"/>
                  <a:pt x="1469" y="215"/>
                  <a:pt x="1469" y="215"/>
                </a:cubicBezTo>
                <a:cubicBezTo>
                  <a:pt x="1471" y="226"/>
                  <a:pt x="1467" y="240"/>
                  <a:pt x="1474" y="249"/>
                </a:cubicBezTo>
                <a:cubicBezTo>
                  <a:pt x="1483" y="261"/>
                  <a:pt x="1498" y="210"/>
                  <a:pt x="1498" y="210"/>
                </a:cubicBezTo>
                <a:cubicBezTo>
                  <a:pt x="1500" y="228"/>
                  <a:pt x="1500" y="245"/>
                  <a:pt x="1503" y="263"/>
                </a:cubicBezTo>
                <a:cubicBezTo>
                  <a:pt x="1504" y="268"/>
                  <a:pt x="1504" y="279"/>
                  <a:pt x="1508" y="277"/>
                </a:cubicBezTo>
                <a:cubicBezTo>
                  <a:pt x="1514" y="274"/>
                  <a:pt x="1511" y="264"/>
                  <a:pt x="1512" y="258"/>
                </a:cubicBezTo>
                <a:cubicBezTo>
                  <a:pt x="1517" y="261"/>
                  <a:pt x="1523" y="272"/>
                  <a:pt x="1527" y="268"/>
                </a:cubicBezTo>
                <a:cubicBezTo>
                  <a:pt x="1527" y="268"/>
                  <a:pt x="1534" y="226"/>
                  <a:pt x="1536" y="220"/>
                </a:cubicBezTo>
                <a:cubicBezTo>
                  <a:pt x="1548" y="190"/>
                  <a:pt x="1559" y="160"/>
                  <a:pt x="1570" y="129"/>
                </a:cubicBezTo>
                <a:cubicBezTo>
                  <a:pt x="1568" y="151"/>
                  <a:pt x="1565" y="174"/>
                  <a:pt x="1565" y="196"/>
                </a:cubicBezTo>
                <a:cubicBezTo>
                  <a:pt x="1565" y="217"/>
                  <a:pt x="1570" y="258"/>
                  <a:pt x="1570" y="258"/>
                </a:cubicBezTo>
                <a:cubicBezTo>
                  <a:pt x="1576" y="222"/>
                  <a:pt x="1587" y="188"/>
                  <a:pt x="1594" y="153"/>
                </a:cubicBezTo>
                <a:cubicBezTo>
                  <a:pt x="1611" y="219"/>
                  <a:pt x="1603" y="178"/>
                  <a:pt x="1608" y="277"/>
                </a:cubicBezTo>
                <a:cubicBezTo>
                  <a:pt x="1619" y="257"/>
                  <a:pt x="1622" y="237"/>
                  <a:pt x="1628" y="215"/>
                </a:cubicBezTo>
                <a:cubicBezTo>
                  <a:pt x="1624" y="195"/>
                  <a:pt x="1624" y="185"/>
                  <a:pt x="1618" y="167"/>
                </a:cubicBezTo>
                <a:cubicBezTo>
                  <a:pt x="1615" y="157"/>
                  <a:pt x="1611" y="148"/>
                  <a:pt x="1608" y="138"/>
                </a:cubicBezTo>
                <a:cubicBezTo>
                  <a:pt x="1607" y="133"/>
                  <a:pt x="1599" y="124"/>
                  <a:pt x="1604" y="124"/>
                </a:cubicBezTo>
                <a:cubicBezTo>
                  <a:pt x="1610" y="124"/>
                  <a:pt x="1610" y="133"/>
                  <a:pt x="1613" y="138"/>
                </a:cubicBezTo>
                <a:cubicBezTo>
                  <a:pt x="1622" y="154"/>
                  <a:pt x="1627" y="170"/>
                  <a:pt x="1637" y="186"/>
                </a:cubicBezTo>
                <a:cubicBezTo>
                  <a:pt x="1648" y="252"/>
                  <a:pt x="1643" y="225"/>
                  <a:pt x="1652" y="268"/>
                </a:cubicBezTo>
                <a:cubicBezTo>
                  <a:pt x="1653" y="233"/>
                  <a:pt x="1648" y="197"/>
                  <a:pt x="1656" y="162"/>
                </a:cubicBezTo>
                <a:cubicBezTo>
                  <a:pt x="1663" y="131"/>
                  <a:pt x="1675" y="198"/>
                  <a:pt x="1680" y="215"/>
                </a:cubicBezTo>
                <a:cubicBezTo>
                  <a:pt x="1682" y="231"/>
                  <a:pt x="1685" y="247"/>
                  <a:pt x="1685" y="263"/>
                </a:cubicBezTo>
                <a:cubicBezTo>
                  <a:pt x="1685" y="268"/>
                  <a:pt x="1680" y="254"/>
                  <a:pt x="1680" y="249"/>
                </a:cubicBezTo>
                <a:cubicBezTo>
                  <a:pt x="1680" y="244"/>
                  <a:pt x="1683" y="239"/>
                  <a:pt x="1685" y="234"/>
                </a:cubicBezTo>
                <a:cubicBezTo>
                  <a:pt x="1693" y="184"/>
                  <a:pt x="1703" y="138"/>
                  <a:pt x="1719" y="90"/>
                </a:cubicBezTo>
                <a:cubicBezTo>
                  <a:pt x="1722" y="81"/>
                  <a:pt x="1716" y="109"/>
                  <a:pt x="1714" y="119"/>
                </a:cubicBezTo>
                <a:cubicBezTo>
                  <a:pt x="1709" y="141"/>
                  <a:pt x="1703" y="165"/>
                  <a:pt x="1695" y="186"/>
                </a:cubicBezTo>
                <a:cubicBezTo>
                  <a:pt x="1699" y="217"/>
                  <a:pt x="1703" y="247"/>
                  <a:pt x="1709" y="277"/>
                </a:cubicBezTo>
                <a:cubicBezTo>
                  <a:pt x="1715" y="250"/>
                  <a:pt x="1720" y="222"/>
                  <a:pt x="1728" y="196"/>
                </a:cubicBezTo>
                <a:cubicBezTo>
                  <a:pt x="1731" y="186"/>
                  <a:pt x="1735" y="177"/>
                  <a:pt x="1738" y="167"/>
                </a:cubicBezTo>
                <a:cubicBezTo>
                  <a:pt x="1740" y="162"/>
                  <a:pt x="1743" y="153"/>
                  <a:pt x="1743" y="153"/>
                </a:cubicBezTo>
                <a:cubicBezTo>
                  <a:pt x="1756" y="67"/>
                  <a:pt x="1747" y="169"/>
                  <a:pt x="1738" y="196"/>
                </a:cubicBezTo>
                <a:cubicBezTo>
                  <a:pt x="1742" y="233"/>
                  <a:pt x="1740" y="245"/>
                  <a:pt x="1757" y="273"/>
                </a:cubicBezTo>
                <a:cubicBezTo>
                  <a:pt x="1770" y="253"/>
                  <a:pt x="1774" y="232"/>
                  <a:pt x="1781" y="210"/>
                </a:cubicBezTo>
                <a:cubicBezTo>
                  <a:pt x="1785" y="177"/>
                  <a:pt x="1797" y="134"/>
                  <a:pt x="1767" y="109"/>
                </a:cubicBezTo>
                <a:cubicBezTo>
                  <a:pt x="1763" y="105"/>
                  <a:pt x="1756" y="104"/>
                  <a:pt x="1752" y="100"/>
                </a:cubicBezTo>
                <a:cubicBezTo>
                  <a:pt x="1747" y="96"/>
                  <a:pt x="1743" y="89"/>
                  <a:pt x="1738" y="85"/>
                </a:cubicBezTo>
                <a:cubicBezTo>
                  <a:pt x="1734" y="81"/>
                  <a:pt x="1720" y="72"/>
                  <a:pt x="1724" y="76"/>
                </a:cubicBezTo>
                <a:cubicBezTo>
                  <a:pt x="1730" y="82"/>
                  <a:pt x="1737" y="85"/>
                  <a:pt x="1743" y="90"/>
                </a:cubicBezTo>
                <a:cubicBezTo>
                  <a:pt x="1758" y="114"/>
                  <a:pt x="1767" y="132"/>
                  <a:pt x="1791" y="148"/>
                </a:cubicBezTo>
                <a:cubicBezTo>
                  <a:pt x="1799" y="170"/>
                  <a:pt x="1811" y="190"/>
                  <a:pt x="1824" y="210"/>
                </a:cubicBezTo>
                <a:cubicBezTo>
                  <a:pt x="1823" y="234"/>
                  <a:pt x="1826" y="259"/>
                  <a:pt x="1820" y="282"/>
                </a:cubicBezTo>
                <a:cubicBezTo>
                  <a:pt x="1819" y="288"/>
                  <a:pt x="1810" y="274"/>
                  <a:pt x="1810" y="268"/>
                </a:cubicBezTo>
                <a:cubicBezTo>
                  <a:pt x="1809" y="239"/>
                  <a:pt x="1812" y="210"/>
                  <a:pt x="1815" y="181"/>
                </a:cubicBezTo>
                <a:cubicBezTo>
                  <a:pt x="1816" y="168"/>
                  <a:pt x="1835" y="144"/>
                  <a:pt x="1839" y="138"/>
                </a:cubicBezTo>
                <a:cubicBezTo>
                  <a:pt x="1843" y="132"/>
                  <a:pt x="1853" y="119"/>
                  <a:pt x="1853" y="119"/>
                </a:cubicBezTo>
                <a:cubicBezTo>
                  <a:pt x="1865" y="85"/>
                  <a:pt x="1872" y="131"/>
                  <a:pt x="1877" y="143"/>
                </a:cubicBezTo>
                <a:cubicBezTo>
                  <a:pt x="1873" y="187"/>
                  <a:pt x="1867" y="225"/>
                  <a:pt x="1872" y="268"/>
                </a:cubicBezTo>
                <a:cubicBezTo>
                  <a:pt x="1882" y="238"/>
                  <a:pt x="1890" y="207"/>
                  <a:pt x="1901" y="177"/>
                </a:cubicBezTo>
                <a:cubicBezTo>
                  <a:pt x="1923" y="204"/>
                  <a:pt x="1918" y="188"/>
                  <a:pt x="1911" y="229"/>
                </a:cubicBezTo>
                <a:cubicBezTo>
                  <a:pt x="1909" y="239"/>
                  <a:pt x="1906" y="268"/>
                  <a:pt x="1906" y="258"/>
                </a:cubicBezTo>
                <a:cubicBezTo>
                  <a:pt x="1906" y="232"/>
                  <a:pt x="1915" y="210"/>
                  <a:pt x="1920" y="186"/>
                </a:cubicBezTo>
                <a:cubicBezTo>
                  <a:pt x="1927" y="206"/>
                  <a:pt x="1910" y="231"/>
                  <a:pt x="1920" y="249"/>
                </a:cubicBezTo>
                <a:cubicBezTo>
                  <a:pt x="1927" y="261"/>
                  <a:pt x="1927" y="223"/>
                  <a:pt x="1930" y="210"/>
                </a:cubicBezTo>
                <a:cubicBezTo>
                  <a:pt x="1936" y="187"/>
                  <a:pt x="1933" y="196"/>
                  <a:pt x="1940" y="177"/>
                </a:cubicBezTo>
                <a:cubicBezTo>
                  <a:pt x="1944" y="191"/>
                  <a:pt x="1954" y="220"/>
                  <a:pt x="1954" y="220"/>
                </a:cubicBezTo>
                <a:cubicBezTo>
                  <a:pt x="1959" y="194"/>
                  <a:pt x="1965" y="168"/>
                  <a:pt x="1973" y="143"/>
                </a:cubicBezTo>
                <a:cubicBezTo>
                  <a:pt x="1976" y="133"/>
                  <a:pt x="1983" y="114"/>
                  <a:pt x="1983" y="114"/>
                </a:cubicBezTo>
                <a:cubicBezTo>
                  <a:pt x="1977" y="226"/>
                  <a:pt x="1971" y="311"/>
                  <a:pt x="1968" y="431"/>
                </a:cubicBezTo>
                <a:cubicBezTo>
                  <a:pt x="1939" y="421"/>
                  <a:pt x="1921" y="421"/>
                  <a:pt x="1892" y="431"/>
                </a:cubicBezTo>
                <a:cubicBezTo>
                  <a:pt x="1870" y="427"/>
                  <a:pt x="1854" y="419"/>
                  <a:pt x="1834" y="426"/>
                </a:cubicBezTo>
                <a:cubicBezTo>
                  <a:pt x="1677" y="418"/>
                  <a:pt x="1521" y="425"/>
                  <a:pt x="1364" y="431"/>
                </a:cubicBezTo>
                <a:cubicBezTo>
                  <a:pt x="1309" y="427"/>
                  <a:pt x="1276" y="422"/>
                  <a:pt x="1224" y="431"/>
                </a:cubicBezTo>
                <a:cubicBezTo>
                  <a:pt x="1127" y="421"/>
                  <a:pt x="1025" y="429"/>
                  <a:pt x="927" y="426"/>
                </a:cubicBezTo>
                <a:cubicBezTo>
                  <a:pt x="885" y="430"/>
                  <a:pt x="848" y="425"/>
                  <a:pt x="807" y="431"/>
                </a:cubicBezTo>
                <a:cubicBezTo>
                  <a:pt x="775" y="429"/>
                  <a:pt x="743" y="426"/>
                  <a:pt x="711" y="426"/>
                </a:cubicBezTo>
                <a:cubicBezTo>
                  <a:pt x="658" y="426"/>
                  <a:pt x="605" y="432"/>
                  <a:pt x="552" y="431"/>
                </a:cubicBezTo>
                <a:cubicBezTo>
                  <a:pt x="523" y="430"/>
                  <a:pt x="466" y="421"/>
                  <a:pt x="466" y="421"/>
                </a:cubicBezTo>
                <a:cubicBezTo>
                  <a:pt x="345" y="424"/>
                  <a:pt x="214" y="438"/>
                  <a:pt x="92" y="426"/>
                </a:cubicBezTo>
                <a:cubicBezTo>
                  <a:pt x="56" y="418"/>
                  <a:pt x="11" y="439"/>
                  <a:pt x="0" y="397"/>
                </a:cubicBezTo>
                <a:cubicBezTo>
                  <a:pt x="12" y="337"/>
                  <a:pt x="15" y="281"/>
                  <a:pt x="15" y="220"/>
                </a:cubicBezTo>
              </a:path>
            </a:pathLst>
          </a:custGeom>
          <a:gradFill rotWithShape="1">
            <a:gsLst>
              <a:gs pos="0">
                <a:srgbClr val="9ED600"/>
              </a:gs>
              <a:gs pos="100000">
                <a:srgbClr val="003000"/>
              </a:gs>
            </a:gsLst>
            <a:lin ang="5400000" scaled="1"/>
          </a:gradFill>
          <a:ln w="9525">
            <a:solidFill>
              <a:schemeClr val="tx1"/>
            </a:solidFill>
            <a:round/>
            <a:headEnd/>
            <a:tailEnd/>
          </a:ln>
        </p:spPr>
        <p:txBody>
          <a:bodyPr/>
          <a:lstStyle/>
          <a:p>
            <a:endParaRPr lang="en-US"/>
          </a:p>
        </p:txBody>
      </p:sp>
      <p:sp>
        <p:nvSpPr>
          <p:cNvPr id="394251" name="Text Box 11"/>
          <p:cNvSpPr txBox="1">
            <a:spLocks noChangeArrowheads="1"/>
          </p:cNvSpPr>
          <p:nvPr/>
        </p:nvSpPr>
        <p:spPr bwMode="auto">
          <a:xfrm>
            <a:off x="1524000" y="2514600"/>
            <a:ext cx="1765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t>Strong, Deep</a:t>
            </a:r>
          </a:p>
          <a:p>
            <a:pPr algn="ctr" eaLnBrk="1" hangingPunct="1">
              <a:spcBef>
                <a:spcPct val="0"/>
              </a:spcBef>
              <a:buFontTx/>
              <a:buNone/>
            </a:pPr>
            <a:r>
              <a:rPr lang="en-US" altLang="en-US" sz="2000" b="1"/>
              <a:t>Nighttime</a:t>
            </a:r>
          </a:p>
          <a:p>
            <a:pPr algn="ctr" eaLnBrk="1" hangingPunct="1">
              <a:spcBef>
                <a:spcPct val="0"/>
              </a:spcBef>
              <a:buFontTx/>
              <a:buNone/>
            </a:pPr>
            <a:r>
              <a:rPr lang="en-US" altLang="en-US" sz="2000" b="1"/>
              <a:t>Inversion</a:t>
            </a:r>
          </a:p>
        </p:txBody>
      </p:sp>
      <p:sp>
        <p:nvSpPr>
          <p:cNvPr id="73740" name="Oval 12"/>
          <p:cNvSpPr>
            <a:spLocks noChangeArrowheads="1"/>
          </p:cNvSpPr>
          <p:nvPr/>
        </p:nvSpPr>
        <p:spPr bwMode="auto">
          <a:xfrm>
            <a:off x="914400" y="1219200"/>
            <a:ext cx="533400" cy="533400"/>
          </a:xfrm>
          <a:prstGeom prst="ellipse">
            <a:avLst/>
          </a:prstGeom>
          <a:gradFill rotWithShape="1">
            <a:gsLst>
              <a:gs pos="0">
                <a:srgbClr val="DFF7FF"/>
              </a:gs>
              <a:gs pos="100000">
                <a:srgbClr val="0066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73741" name="Oval 13"/>
          <p:cNvSpPr>
            <a:spLocks noChangeArrowheads="1"/>
          </p:cNvSpPr>
          <p:nvPr/>
        </p:nvSpPr>
        <p:spPr bwMode="auto">
          <a:xfrm>
            <a:off x="1066800" y="1371600"/>
            <a:ext cx="228600" cy="228600"/>
          </a:xfrm>
          <a:prstGeom prst="ellipse">
            <a:avLst/>
          </a:prstGeom>
          <a:gradFill rotWithShape="1">
            <a:gsLst>
              <a:gs pos="0">
                <a:srgbClr val="FFFFFF"/>
              </a:gs>
              <a:gs pos="100000">
                <a:srgbClr val="EAEAEA"/>
              </a:gs>
            </a:gsLst>
            <a:path path="shape">
              <a:fillToRect l="50000" t="50000" r="50000" b="50000"/>
            </a:path>
          </a:gradFill>
          <a:ln w="635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73742" name="Oval 14"/>
          <p:cNvSpPr>
            <a:spLocks noChangeArrowheads="1"/>
          </p:cNvSpPr>
          <p:nvPr/>
        </p:nvSpPr>
        <p:spPr bwMode="auto">
          <a:xfrm>
            <a:off x="5029200" y="1219200"/>
            <a:ext cx="533400" cy="533400"/>
          </a:xfrm>
          <a:prstGeom prst="ellipse">
            <a:avLst/>
          </a:prstGeom>
          <a:gradFill rotWithShape="1">
            <a:gsLst>
              <a:gs pos="0">
                <a:srgbClr val="DFF7FF"/>
              </a:gs>
              <a:gs pos="100000">
                <a:srgbClr val="0066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73743" name="Oval 15"/>
          <p:cNvSpPr>
            <a:spLocks noChangeArrowheads="1"/>
          </p:cNvSpPr>
          <p:nvPr/>
        </p:nvSpPr>
        <p:spPr bwMode="auto">
          <a:xfrm>
            <a:off x="5181600" y="1371600"/>
            <a:ext cx="228600" cy="228600"/>
          </a:xfrm>
          <a:prstGeom prst="ellipse">
            <a:avLst/>
          </a:prstGeom>
          <a:gradFill rotWithShape="1">
            <a:gsLst>
              <a:gs pos="0">
                <a:schemeClr val="bg1"/>
              </a:gs>
              <a:gs pos="100000">
                <a:srgbClr val="EAEAEA"/>
              </a:gs>
            </a:gsLst>
            <a:path path="shape">
              <a:fillToRect l="50000" t="50000" r="50000" b="50000"/>
            </a:path>
          </a:gradFill>
          <a:ln w="635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3600" b="1">
              <a:solidFill>
                <a:schemeClr val="bg1"/>
              </a:solidFill>
              <a:latin typeface="Arial Narrow" pitchFamily="34" charset="0"/>
            </a:endParaRPr>
          </a:p>
        </p:txBody>
      </p:sp>
      <p:sp>
        <p:nvSpPr>
          <p:cNvPr id="394256" name="Freeform 16"/>
          <p:cNvSpPr>
            <a:spLocks/>
          </p:cNvSpPr>
          <p:nvPr/>
        </p:nvSpPr>
        <p:spPr bwMode="auto">
          <a:xfrm>
            <a:off x="5029200" y="1447800"/>
            <a:ext cx="1752600" cy="481013"/>
          </a:xfrm>
          <a:custGeom>
            <a:avLst/>
            <a:gdLst/>
            <a:ahLst/>
            <a:cxnLst>
              <a:cxn ang="0">
                <a:pos x="710" y="251"/>
              </a:cxn>
              <a:cxn ang="0">
                <a:pos x="631" y="259"/>
              </a:cxn>
              <a:cxn ang="0">
                <a:pos x="544" y="268"/>
              </a:cxn>
              <a:cxn ang="0">
                <a:pos x="474" y="303"/>
              </a:cxn>
              <a:cxn ang="0">
                <a:pos x="326" y="277"/>
              </a:cxn>
              <a:cxn ang="0">
                <a:pos x="90" y="268"/>
              </a:cxn>
              <a:cxn ang="0">
                <a:pos x="12" y="242"/>
              </a:cxn>
              <a:cxn ang="0">
                <a:pos x="29" y="172"/>
              </a:cxn>
              <a:cxn ang="0">
                <a:pos x="99" y="146"/>
              </a:cxn>
              <a:cxn ang="0">
                <a:pos x="178" y="128"/>
              </a:cxn>
              <a:cxn ang="0">
                <a:pos x="204" y="85"/>
              </a:cxn>
              <a:cxn ang="0">
                <a:pos x="212" y="59"/>
              </a:cxn>
              <a:cxn ang="0">
                <a:pos x="239" y="50"/>
              </a:cxn>
              <a:cxn ang="0">
                <a:pos x="282" y="59"/>
              </a:cxn>
              <a:cxn ang="0">
                <a:pos x="300" y="76"/>
              </a:cxn>
              <a:cxn ang="0">
                <a:pos x="326" y="59"/>
              </a:cxn>
              <a:cxn ang="0">
                <a:pos x="352" y="50"/>
              </a:cxn>
              <a:cxn ang="0">
                <a:pos x="422" y="32"/>
              </a:cxn>
              <a:cxn ang="0">
                <a:pos x="492" y="15"/>
              </a:cxn>
              <a:cxn ang="0">
                <a:pos x="553" y="102"/>
              </a:cxn>
              <a:cxn ang="0">
                <a:pos x="588" y="94"/>
              </a:cxn>
              <a:cxn ang="0">
                <a:pos x="631" y="85"/>
              </a:cxn>
              <a:cxn ang="0">
                <a:pos x="684" y="137"/>
              </a:cxn>
              <a:cxn ang="0">
                <a:pos x="710" y="181"/>
              </a:cxn>
              <a:cxn ang="0">
                <a:pos x="727" y="233"/>
              </a:cxn>
              <a:cxn ang="0">
                <a:pos x="719" y="259"/>
              </a:cxn>
              <a:cxn ang="0">
                <a:pos x="692" y="268"/>
              </a:cxn>
              <a:cxn ang="0">
                <a:pos x="710" y="251"/>
              </a:cxn>
            </a:cxnLst>
            <a:rect l="0" t="0" r="r" b="b"/>
            <a:pathLst>
              <a:path w="727" h="303">
                <a:moveTo>
                  <a:pt x="710" y="251"/>
                </a:moveTo>
                <a:cubicBezTo>
                  <a:pt x="677" y="261"/>
                  <a:pt x="665" y="270"/>
                  <a:pt x="631" y="259"/>
                </a:cubicBezTo>
                <a:cubicBezTo>
                  <a:pt x="568" y="281"/>
                  <a:pt x="597" y="282"/>
                  <a:pt x="544" y="268"/>
                </a:cubicBezTo>
                <a:cubicBezTo>
                  <a:pt x="516" y="278"/>
                  <a:pt x="502" y="293"/>
                  <a:pt x="474" y="303"/>
                </a:cubicBezTo>
                <a:cubicBezTo>
                  <a:pt x="409" y="297"/>
                  <a:pt x="380" y="296"/>
                  <a:pt x="326" y="277"/>
                </a:cubicBezTo>
                <a:cubicBezTo>
                  <a:pt x="237" y="285"/>
                  <a:pt x="176" y="279"/>
                  <a:pt x="90" y="268"/>
                </a:cubicBezTo>
                <a:cubicBezTo>
                  <a:pt x="64" y="259"/>
                  <a:pt x="38" y="251"/>
                  <a:pt x="12" y="242"/>
                </a:cubicBezTo>
                <a:cubicBezTo>
                  <a:pt x="0" y="208"/>
                  <a:pt x="5" y="198"/>
                  <a:pt x="29" y="172"/>
                </a:cubicBezTo>
                <a:cubicBezTo>
                  <a:pt x="70" y="186"/>
                  <a:pt x="64" y="169"/>
                  <a:pt x="99" y="146"/>
                </a:cubicBezTo>
                <a:cubicBezTo>
                  <a:pt x="139" y="156"/>
                  <a:pt x="149" y="157"/>
                  <a:pt x="178" y="128"/>
                </a:cubicBezTo>
                <a:cubicBezTo>
                  <a:pt x="200" y="55"/>
                  <a:pt x="168" y="144"/>
                  <a:pt x="204" y="85"/>
                </a:cubicBezTo>
                <a:cubicBezTo>
                  <a:pt x="209" y="77"/>
                  <a:pt x="206" y="65"/>
                  <a:pt x="212" y="59"/>
                </a:cubicBezTo>
                <a:cubicBezTo>
                  <a:pt x="219" y="52"/>
                  <a:pt x="230" y="53"/>
                  <a:pt x="239" y="50"/>
                </a:cubicBezTo>
                <a:cubicBezTo>
                  <a:pt x="253" y="53"/>
                  <a:pt x="269" y="53"/>
                  <a:pt x="282" y="59"/>
                </a:cubicBezTo>
                <a:cubicBezTo>
                  <a:pt x="290" y="62"/>
                  <a:pt x="292" y="76"/>
                  <a:pt x="300" y="76"/>
                </a:cubicBezTo>
                <a:cubicBezTo>
                  <a:pt x="310" y="76"/>
                  <a:pt x="317" y="64"/>
                  <a:pt x="326" y="59"/>
                </a:cubicBezTo>
                <a:cubicBezTo>
                  <a:pt x="334" y="55"/>
                  <a:pt x="343" y="53"/>
                  <a:pt x="352" y="50"/>
                </a:cubicBezTo>
                <a:cubicBezTo>
                  <a:pt x="377" y="25"/>
                  <a:pt x="388" y="22"/>
                  <a:pt x="422" y="32"/>
                </a:cubicBezTo>
                <a:cubicBezTo>
                  <a:pt x="464" y="19"/>
                  <a:pt x="449" y="0"/>
                  <a:pt x="492" y="15"/>
                </a:cubicBezTo>
                <a:cubicBezTo>
                  <a:pt x="502" y="49"/>
                  <a:pt x="527" y="78"/>
                  <a:pt x="553" y="102"/>
                </a:cubicBezTo>
                <a:cubicBezTo>
                  <a:pt x="565" y="99"/>
                  <a:pt x="577" y="99"/>
                  <a:pt x="588" y="94"/>
                </a:cubicBezTo>
                <a:cubicBezTo>
                  <a:pt x="627" y="75"/>
                  <a:pt x="580" y="67"/>
                  <a:pt x="631" y="85"/>
                </a:cubicBezTo>
                <a:cubicBezTo>
                  <a:pt x="649" y="102"/>
                  <a:pt x="666" y="120"/>
                  <a:pt x="684" y="137"/>
                </a:cubicBezTo>
                <a:cubicBezTo>
                  <a:pt x="705" y="204"/>
                  <a:pt x="676" y="126"/>
                  <a:pt x="710" y="181"/>
                </a:cubicBezTo>
                <a:cubicBezTo>
                  <a:pt x="713" y="185"/>
                  <a:pt x="725" y="228"/>
                  <a:pt x="727" y="233"/>
                </a:cubicBezTo>
                <a:cubicBezTo>
                  <a:pt x="724" y="242"/>
                  <a:pt x="725" y="253"/>
                  <a:pt x="719" y="259"/>
                </a:cubicBezTo>
                <a:cubicBezTo>
                  <a:pt x="712" y="266"/>
                  <a:pt x="699" y="274"/>
                  <a:pt x="692" y="268"/>
                </a:cubicBezTo>
                <a:cubicBezTo>
                  <a:pt x="686" y="263"/>
                  <a:pt x="704" y="257"/>
                  <a:pt x="710" y="251"/>
                </a:cubicBezTo>
                <a:close/>
              </a:path>
            </a:pathLst>
          </a:cu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lstStyle/>
          <a:p>
            <a:pPr>
              <a:defRPr/>
            </a:pPr>
            <a:endParaRPr lang="en-US" sz="3600" b="1">
              <a:solidFill>
                <a:schemeClr val="bg1"/>
              </a:solidFill>
              <a:latin typeface="Arial Narrow" pitchFamily="34" charset="0"/>
            </a:endParaRPr>
          </a:p>
        </p:txBody>
      </p:sp>
      <p:sp>
        <p:nvSpPr>
          <p:cNvPr id="73745" name="Freeform 17"/>
          <p:cNvSpPr>
            <a:spLocks/>
          </p:cNvSpPr>
          <p:nvPr/>
        </p:nvSpPr>
        <p:spPr bwMode="auto">
          <a:xfrm>
            <a:off x="4953000" y="3962400"/>
            <a:ext cx="3275013" cy="685800"/>
          </a:xfrm>
          <a:custGeom>
            <a:avLst/>
            <a:gdLst>
              <a:gd name="T0" fmla="*/ 1981261 w 2015"/>
              <a:gd name="T1" fmla="*/ 639661 h 327"/>
              <a:gd name="T2" fmla="*/ 6501 w 2015"/>
              <a:gd name="T3" fmla="*/ 488659 h 327"/>
              <a:gd name="T4" fmla="*/ 195038 w 2015"/>
              <a:gd name="T5" fmla="*/ 226503 h 327"/>
              <a:gd name="T6" fmla="*/ 100770 w 2015"/>
              <a:gd name="T7" fmla="*/ 356532 h 327"/>
              <a:gd name="T8" fmla="*/ 201539 w 2015"/>
              <a:gd name="T9" fmla="*/ 346046 h 327"/>
              <a:gd name="T10" fmla="*/ 373823 w 2015"/>
              <a:gd name="T11" fmla="*/ 186655 h 327"/>
              <a:gd name="T12" fmla="*/ 264927 w 2015"/>
              <a:gd name="T13" fmla="*/ 346046 h 327"/>
              <a:gd name="T14" fmla="*/ 326689 w 2015"/>
              <a:gd name="T15" fmla="*/ 337657 h 327"/>
              <a:gd name="T16" fmla="*/ 435585 w 2015"/>
              <a:gd name="T17" fmla="*/ 255864 h 327"/>
              <a:gd name="T18" fmla="*/ 404704 w 2015"/>
              <a:gd name="T19" fmla="*/ 356532 h 327"/>
              <a:gd name="T20" fmla="*/ 490846 w 2015"/>
              <a:gd name="T21" fmla="*/ 287323 h 327"/>
              <a:gd name="T22" fmla="*/ 677757 w 2015"/>
              <a:gd name="T23" fmla="*/ 155196 h 327"/>
              <a:gd name="T24" fmla="*/ 599742 w 2015"/>
              <a:gd name="T25" fmla="*/ 236989 h 327"/>
              <a:gd name="T26" fmla="*/ 560734 w 2015"/>
              <a:gd name="T27" fmla="*/ 396380 h 327"/>
              <a:gd name="T28" fmla="*/ 811033 w 2015"/>
              <a:gd name="T29" fmla="*/ 165683 h 327"/>
              <a:gd name="T30" fmla="*/ 919929 w 2015"/>
              <a:gd name="T31" fmla="*/ 144710 h 327"/>
              <a:gd name="T32" fmla="*/ 716765 w 2015"/>
              <a:gd name="T33" fmla="*/ 367018 h 327"/>
              <a:gd name="T34" fmla="*/ 819160 w 2015"/>
              <a:gd name="T35" fmla="*/ 337657 h 327"/>
              <a:gd name="T36" fmla="*/ 928056 w 2015"/>
              <a:gd name="T37" fmla="*/ 306198 h 327"/>
              <a:gd name="T38" fmla="*/ 975190 w 2015"/>
              <a:gd name="T39" fmla="*/ 327171 h 327"/>
              <a:gd name="T40" fmla="*/ 1123094 w 2015"/>
              <a:gd name="T41" fmla="*/ 155196 h 327"/>
              <a:gd name="T42" fmla="*/ 1131220 w 2015"/>
              <a:gd name="T43" fmla="*/ 346046 h 327"/>
              <a:gd name="T44" fmla="*/ 1098714 w 2015"/>
              <a:gd name="T45" fmla="*/ 337657 h 327"/>
              <a:gd name="T46" fmla="*/ 1270998 w 2015"/>
              <a:gd name="T47" fmla="*/ 216017 h 327"/>
              <a:gd name="T48" fmla="*/ 1293752 w 2015"/>
              <a:gd name="T49" fmla="*/ 205530 h 327"/>
              <a:gd name="T50" fmla="*/ 1449782 w 2015"/>
              <a:gd name="T51" fmla="*/ 14681 h 327"/>
              <a:gd name="T52" fmla="*/ 1404274 w 2015"/>
              <a:gd name="T53" fmla="*/ 85987 h 327"/>
              <a:gd name="T54" fmla="*/ 1474162 w 2015"/>
              <a:gd name="T55" fmla="*/ 136321 h 327"/>
              <a:gd name="T56" fmla="*/ 1365266 w 2015"/>
              <a:gd name="T57" fmla="*/ 287323 h 327"/>
              <a:gd name="T58" fmla="*/ 1396147 w 2015"/>
              <a:gd name="T59" fmla="*/ 337657 h 327"/>
              <a:gd name="T60" fmla="*/ 1505043 w 2015"/>
              <a:gd name="T61" fmla="*/ 377505 h 327"/>
              <a:gd name="T62" fmla="*/ 1591185 w 2015"/>
              <a:gd name="T63" fmla="*/ 255864 h 327"/>
              <a:gd name="T64" fmla="*/ 1638319 w 2015"/>
              <a:gd name="T65" fmla="*/ 276837 h 327"/>
              <a:gd name="T66" fmla="*/ 1700081 w 2015"/>
              <a:gd name="T67" fmla="*/ 295712 h 327"/>
              <a:gd name="T68" fmla="*/ 1761843 w 2015"/>
              <a:gd name="T69" fmla="*/ 266350 h 327"/>
              <a:gd name="T70" fmla="*/ 1864238 w 2015"/>
              <a:gd name="T71" fmla="*/ 186655 h 327"/>
              <a:gd name="T72" fmla="*/ 2012142 w 2015"/>
              <a:gd name="T73" fmla="*/ 165683 h 327"/>
              <a:gd name="T74" fmla="*/ 1794350 w 2015"/>
              <a:gd name="T75" fmla="*/ 356532 h 327"/>
              <a:gd name="T76" fmla="*/ 1917874 w 2015"/>
              <a:gd name="T77" fmla="*/ 327171 h 327"/>
              <a:gd name="T78" fmla="*/ 1989388 w 2015"/>
              <a:gd name="T79" fmla="*/ 377505 h 327"/>
              <a:gd name="T80" fmla="*/ 2129165 w 2015"/>
              <a:gd name="T81" fmla="*/ 136321 h 327"/>
              <a:gd name="T82" fmla="*/ 2028395 w 2015"/>
              <a:gd name="T83" fmla="*/ 236989 h 327"/>
              <a:gd name="T84" fmla="*/ 2145418 w 2015"/>
              <a:gd name="T85" fmla="*/ 266350 h 327"/>
              <a:gd name="T86" fmla="*/ 2324203 w 2015"/>
              <a:gd name="T87" fmla="*/ 165683 h 327"/>
              <a:gd name="T88" fmla="*/ 2207180 w 2015"/>
              <a:gd name="T89" fmla="*/ 327171 h 327"/>
              <a:gd name="T90" fmla="*/ 2268942 w 2015"/>
              <a:gd name="T91" fmla="*/ 406866 h 327"/>
              <a:gd name="T92" fmla="*/ 2402218 w 2015"/>
              <a:gd name="T93" fmla="*/ 266350 h 327"/>
              <a:gd name="T94" fmla="*/ 2418471 w 2015"/>
              <a:gd name="T95" fmla="*/ 306198 h 327"/>
              <a:gd name="T96" fmla="*/ 2691524 w 2015"/>
              <a:gd name="T97" fmla="*/ 136321 h 327"/>
              <a:gd name="T98" fmla="*/ 2753286 w 2015"/>
              <a:gd name="T99" fmla="*/ 186655 h 327"/>
              <a:gd name="T100" fmla="*/ 2550122 w 2015"/>
              <a:gd name="T101" fmla="*/ 406866 h 327"/>
              <a:gd name="T102" fmla="*/ 2917443 w 2015"/>
              <a:gd name="T103" fmla="*/ 125835 h 327"/>
              <a:gd name="T104" fmla="*/ 2886562 w 2015"/>
              <a:gd name="T105" fmla="*/ 236989 h 327"/>
              <a:gd name="T106" fmla="*/ 2808547 w 2015"/>
              <a:gd name="T107" fmla="*/ 387991 h 327"/>
              <a:gd name="T108" fmla="*/ 3057221 w 2015"/>
              <a:gd name="T109" fmla="*/ 165683 h 327"/>
              <a:gd name="T110" fmla="*/ 3057221 w 2015"/>
              <a:gd name="T111" fmla="*/ 236989 h 327"/>
              <a:gd name="T112" fmla="*/ 3065347 w 2015"/>
              <a:gd name="T113" fmla="*/ 287323 h 327"/>
              <a:gd name="T114" fmla="*/ 3049094 w 2015"/>
              <a:gd name="T115" fmla="*/ 396380 h 327"/>
              <a:gd name="T116" fmla="*/ 3174243 w 2015"/>
              <a:gd name="T117" fmla="*/ 346046 h 327"/>
              <a:gd name="T118" fmla="*/ 3229504 w 2015"/>
              <a:gd name="T119" fmla="*/ 578840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15"/>
              <a:gd name="T181" fmla="*/ 0 h 327"/>
              <a:gd name="T182" fmla="*/ 2015 w 2015"/>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15" h="327">
                <a:moveTo>
                  <a:pt x="1982" y="305"/>
                </a:moveTo>
                <a:cubicBezTo>
                  <a:pt x="1928" y="320"/>
                  <a:pt x="1964" y="318"/>
                  <a:pt x="1867" y="324"/>
                </a:cubicBezTo>
                <a:cubicBezTo>
                  <a:pt x="1722" y="316"/>
                  <a:pt x="1576" y="318"/>
                  <a:pt x="1430" y="314"/>
                </a:cubicBezTo>
                <a:cubicBezTo>
                  <a:pt x="1365" y="300"/>
                  <a:pt x="1289" y="312"/>
                  <a:pt x="1219" y="305"/>
                </a:cubicBezTo>
                <a:cubicBezTo>
                  <a:pt x="1138" y="308"/>
                  <a:pt x="1077" y="314"/>
                  <a:pt x="998" y="309"/>
                </a:cubicBezTo>
                <a:cubicBezTo>
                  <a:pt x="924" y="315"/>
                  <a:pt x="851" y="305"/>
                  <a:pt x="777" y="314"/>
                </a:cubicBezTo>
                <a:cubicBezTo>
                  <a:pt x="520" y="310"/>
                  <a:pt x="266" y="313"/>
                  <a:pt x="9" y="309"/>
                </a:cubicBezTo>
                <a:cubicBezTo>
                  <a:pt x="0" y="283"/>
                  <a:pt x="1" y="260"/>
                  <a:pt x="4" y="233"/>
                </a:cubicBezTo>
                <a:cubicBezTo>
                  <a:pt x="6" y="220"/>
                  <a:pt x="5" y="187"/>
                  <a:pt x="14" y="170"/>
                </a:cubicBezTo>
                <a:cubicBezTo>
                  <a:pt x="37" y="125"/>
                  <a:pt x="103" y="109"/>
                  <a:pt x="148" y="93"/>
                </a:cubicBezTo>
                <a:cubicBezTo>
                  <a:pt x="153" y="91"/>
                  <a:pt x="139" y="100"/>
                  <a:pt x="134" y="103"/>
                </a:cubicBezTo>
                <a:cubicBezTo>
                  <a:pt x="130" y="105"/>
                  <a:pt x="125" y="106"/>
                  <a:pt x="120" y="108"/>
                </a:cubicBezTo>
                <a:cubicBezTo>
                  <a:pt x="117" y="113"/>
                  <a:pt x="114" y="118"/>
                  <a:pt x="110" y="122"/>
                </a:cubicBezTo>
                <a:cubicBezTo>
                  <a:pt x="106" y="126"/>
                  <a:pt x="100" y="128"/>
                  <a:pt x="96" y="132"/>
                </a:cubicBezTo>
                <a:cubicBezTo>
                  <a:pt x="88" y="141"/>
                  <a:pt x="86" y="155"/>
                  <a:pt x="76" y="161"/>
                </a:cubicBezTo>
                <a:cubicBezTo>
                  <a:pt x="71" y="164"/>
                  <a:pt x="62" y="164"/>
                  <a:pt x="62" y="170"/>
                </a:cubicBezTo>
                <a:cubicBezTo>
                  <a:pt x="62" y="175"/>
                  <a:pt x="72" y="167"/>
                  <a:pt x="76" y="165"/>
                </a:cubicBezTo>
                <a:cubicBezTo>
                  <a:pt x="81" y="162"/>
                  <a:pt x="86" y="159"/>
                  <a:pt x="91" y="156"/>
                </a:cubicBezTo>
                <a:cubicBezTo>
                  <a:pt x="88" y="161"/>
                  <a:pt x="80" y="164"/>
                  <a:pt x="81" y="170"/>
                </a:cubicBezTo>
                <a:cubicBezTo>
                  <a:pt x="85" y="184"/>
                  <a:pt x="124" y="165"/>
                  <a:pt x="124" y="165"/>
                </a:cubicBezTo>
                <a:cubicBezTo>
                  <a:pt x="136" y="149"/>
                  <a:pt x="146" y="138"/>
                  <a:pt x="163" y="127"/>
                </a:cubicBezTo>
                <a:cubicBezTo>
                  <a:pt x="177" y="104"/>
                  <a:pt x="167" y="115"/>
                  <a:pt x="201" y="103"/>
                </a:cubicBezTo>
                <a:cubicBezTo>
                  <a:pt x="206" y="101"/>
                  <a:pt x="211" y="100"/>
                  <a:pt x="216" y="98"/>
                </a:cubicBezTo>
                <a:cubicBezTo>
                  <a:pt x="221" y="96"/>
                  <a:pt x="230" y="83"/>
                  <a:pt x="230" y="89"/>
                </a:cubicBezTo>
                <a:cubicBezTo>
                  <a:pt x="230" y="103"/>
                  <a:pt x="193" y="118"/>
                  <a:pt x="182" y="122"/>
                </a:cubicBezTo>
                <a:cubicBezTo>
                  <a:pt x="176" y="132"/>
                  <a:pt x="167" y="140"/>
                  <a:pt x="163" y="151"/>
                </a:cubicBezTo>
                <a:cubicBezTo>
                  <a:pt x="161" y="156"/>
                  <a:pt x="160" y="161"/>
                  <a:pt x="158" y="165"/>
                </a:cubicBezTo>
                <a:cubicBezTo>
                  <a:pt x="151" y="179"/>
                  <a:pt x="136" y="192"/>
                  <a:pt x="163" y="165"/>
                </a:cubicBezTo>
                <a:cubicBezTo>
                  <a:pt x="181" y="194"/>
                  <a:pt x="165" y="177"/>
                  <a:pt x="177" y="165"/>
                </a:cubicBezTo>
                <a:cubicBezTo>
                  <a:pt x="181" y="161"/>
                  <a:pt x="187" y="162"/>
                  <a:pt x="192" y="161"/>
                </a:cubicBezTo>
                <a:cubicBezTo>
                  <a:pt x="193" y="166"/>
                  <a:pt x="191" y="175"/>
                  <a:pt x="196" y="175"/>
                </a:cubicBezTo>
                <a:cubicBezTo>
                  <a:pt x="201" y="175"/>
                  <a:pt x="199" y="165"/>
                  <a:pt x="201" y="161"/>
                </a:cubicBezTo>
                <a:cubicBezTo>
                  <a:pt x="210" y="144"/>
                  <a:pt x="210" y="147"/>
                  <a:pt x="225" y="137"/>
                </a:cubicBezTo>
                <a:cubicBezTo>
                  <a:pt x="247" y="104"/>
                  <a:pt x="233" y="112"/>
                  <a:pt x="259" y="103"/>
                </a:cubicBezTo>
                <a:cubicBezTo>
                  <a:pt x="271" y="85"/>
                  <a:pt x="293" y="76"/>
                  <a:pt x="312" y="65"/>
                </a:cubicBezTo>
                <a:cubicBezTo>
                  <a:pt x="305" y="91"/>
                  <a:pt x="290" y="107"/>
                  <a:pt x="268" y="122"/>
                </a:cubicBezTo>
                <a:cubicBezTo>
                  <a:pt x="245" y="137"/>
                  <a:pt x="262" y="115"/>
                  <a:pt x="240" y="137"/>
                </a:cubicBezTo>
                <a:cubicBezTo>
                  <a:pt x="229" y="148"/>
                  <a:pt x="220" y="180"/>
                  <a:pt x="220" y="180"/>
                </a:cubicBezTo>
                <a:cubicBezTo>
                  <a:pt x="225" y="182"/>
                  <a:pt x="230" y="187"/>
                  <a:pt x="235" y="185"/>
                </a:cubicBezTo>
                <a:cubicBezTo>
                  <a:pt x="241" y="183"/>
                  <a:pt x="242" y="170"/>
                  <a:pt x="249" y="170"/>
                </a:cubicBezTo>
                <a:cubicBezTo>
                  <a:pt x="254" y="170"/>
                  <a:pt x="244" y="190"/>
                  <a:pt x="244" y="185"/>
                </a:cubicBezTo>
                <a:cubicBezTo>
                  <a:pt x="244" y="158"/>
                  <a:pt x="265" y="143"/>
                  <a:pt x="288" y="137"/>
                </a:cubicBezTo>
                <a:cubicBezTo>
                  <a:pt x="281" y="156"/>
                  <a:pt x="271" y="159"/>
                  <a:pt x="278" y="180"/>
                </a:cubicBezTo>
                <a:cubicBezTo>
                  <a:pt x="280" y="173"/>
                  <a:pt x="298" y="141"/>
                  <a:pt x="302" y="137"/>
                </a:cubicBezTo>
                <a:cubicBezTo>
                  <a:pt x="310" y="129"/>
                  <a:pt x="331" y="117"/>
                  <a:pt x="331" y="117"/>
                </a:cubicBezTo>
                <a:cubicBezTo>
                  <a:pt x="345" y="96"/>
                  <a:pt x="360" y="91"/>
                  <a:pt x="384" y="84"/>
                </a:cubicBezTo>
                <a:cubicBezTo>
                  <a:pt x="390" y="82"/>
                  <a:pt x="397" y="81"/>
                  <a:pt x="403" y="79"/>
                </a:cubicBezTo>
                <a:cubicBezTo>
                  <a:pt x="408" y="78"/>
                  <a:pt x="417" y="69"/>
                  <a:pt x="417" y="74"/>
                </a:cubicBezTo>
                <a:cubicBezTo>
                  <a:pt x="417" y="84"/>
                  <a:pt x="381" y="91"/>
                  <a:pt x="374" y="93"/>
                </a:cubicBezTo>
                <a:cubicBezTo>
                  <a:pt x="364" y="100"/>
                  <a:pt x="355" y="106"/>
                  <a:pt x="345" y="113"/>
                </a:cubicBezTo>
                <a:cubicBezTo>
                  <a:pt x="327" y="125"/>
                  <a:pt x="321" y="125"/>
                  <a:pt x="355" y="117"/>
                </a:cubicBezTo>
                <a:cubicBezTo>
                  <a:pt x="360" y="116"/>
                  <a:pt x="364" y="114"/>
                  <a:pt x="369" y="113"/>
                </a:cubicBezTo>
                <a:cubicBezTo>
                  <a:pt x="370" y="112"/>
                  <a:pt x="423" y="83"/>
                  <a:pt x="393" y="113"/>
                </a:cubicBezTo>
                <a:cubicBezTo>
                  <a:pt x="379" y="127"/>
                  <a:pt x="353" y="139"/>
                  <a:pt x="336" y="151"/>
                </a:cubicBezTo>
                <a:cubicBezTo>
                  <a:pt x="329" y="170"/>
                  <a:pt x="323" y="185"/>
                  <a:pt x="350" y="175"/>
                </a:cubicBezTo>
                <a:cubicBezTo>
                  <a:pt x="376" y="139"/>
                  <a:pt x="348" y="184"/>
                  <a:pt x="345" y="189"/>
                </a:cubicBezTo>
                <a:cubicBezTo>
                  <a:pt x="355" y="191"/>
                  <a:pt x="365" y="198"/>
                  <a:pt x="374" y="194"/>
                </a:cubicBezTo>
                <a:cubicBezTo>
                  <a:pt x="385" y="189"/>
                  <a:pt x="379" y="168"/>
                  <a:pt x="388" y="161"/>
                </a:cubicBezTo>
                <a:cubicBezTo>
                  <a:pt x="400" y="151"/>
                  <a:pt x="422" y="146"/>
                  <a:pt x="436" y="137"/>
                </a:cubicBezTo>
                <a:cubicBezTo>
                  <a:pt x="453" y="112"/>
                  <a:pt x="469" y="89"/>
                  <a:pt x="499" y="79"/>
                </a:cubicBezTo>
                <a:cubicBezTo>
                  <a:pt x="506" y="74"/>
                  <a:pt x="520" y="64"/>
                  <a:pt x="528" y="60"/>
                </a:cubicBezTo>
                <a:cubicBezTo>
                  <a:pt x="537" y="56"/>
                  <a:pt x="556" y="50"/>
                  <a:pt x="556" y="50"/>
                </a:cubicBezTo>
                <a:cubicBezTo>
                  <a:pt x="569" y="52"/>
                  <a:pt x="584" y="48"/>
                  <a:pt x="595" y="55"/>
                </a:cubicBezTo>
                <a:cubicBezTo>
                  <a:pt x="603" y="60"/>
                  <a:pt x="578" y="65"/>
                  <a:pt x="566" y="69"/>
                </a:cubicBezTo>
                <a:cubicBezTo>
                  <a:pt x="544" y="76"/>
                  <a:pt x="528" y="84"/>
                  <a:pt x="508" y="93"/>
                </a:cubicBezTo>
                <a:cubicBezTo>
                  <a:pt x="499" y="97"/>
                  <a:pt x="480" y="103"/>
                  <a:pt x="480" y="103"/>
                </a:cubicBezTo>
                <a:cubicBezTo>
                  <a:pt x="462" y="120"/>
                  <a:pt x="457" y="140"/>
                  <a:pt x="446" y="161"/>
                </a:cubicBezTo>
                <a:cubicBezTo>
                  <a:pt x="444" y="165"/>
                  <a:pt x="437" y="172"/>
                  <a:pt x="441" y="175"/>
                </a:cubicBezTo>
                <a:cubicBezTo>
                  <a:pt x="443" y="176"/>
                  <a:pt x="479" y="158"/>
                  <a:pt x="484" y="156"/>
                </a:cubicBezTo>
                <a:cubicBezTo>
                  <a:pt x="486" y="161"/>
                  <a:pt x="490" y="165"/>
                  <a:pt x="489" y="170"/>
                </a:cubicBezTo>
                <a:cubicBezTo>
                  <a:pt x="488" y="176"/>
                  <a:pt x="476" y="181"/>
                  <a:pt x="480" y="185"/>
                </a:cubicBezTo>
                <a:cubicBezTo>
                  <a:pt x="485" y="190"/>
                  <a:pt x="496" y="172"/>
                  <a:pt x="504" y="161"/>
                </a:cubicBezTo>
                <a:cubicBezTo>
                  <a:pt x="530" y="201"/>
                  <a:pt x="530" y="150"/>
                  <a:pt x="547" y="137"/>
                </a:cubicBezTo>
                <a:cubicBezTo>
                  <a:pt x="556" y="130"/>
                  <a:pt x="567" y="128"/>
                  <a:pt x="576" y="122"/>
                </a:cubicBezTo>
                <a:cubicBezTo>
                  <a:pt x="579" y="127"/>
                  <a:pt x="586" y="131"/>
                  <a:pt x="585" y="137"/>
                </a:cubicBezTo>
                <a:cubicBezTo>
                  <a:pt x="584" y="142"/>
                  <a:pt x="575" y="142"/>
                  <a:pt x="571" y="146"/>
                </a:cubicBezTo>
                <a:cubicBezTo>
                  <a:pt x="555" y="159"/>
                  <a:pt x="520" y="176"/>
                  <a:pt x="561" y="165"/>
                </a:cubicBezTo>
                <a:cubicBezTo>
                  <a:pt x="571" y="159"/>
                  <a:pt x="582" y="146"/>
                  <a:pt x="585" y="170"/>
                </a:cubicBezTo>
                <a:cubicBezTo>
                  <a:pt x="586" y="175"/>
                  <a:pt x="576" y="189"/>
                  <a:pt x="580" y="185"/>
                </a:cubicBezTo>
                <a:cubicBezTo>
                  <a:pt x="589" y="177"/>
                  <a:pt x="600" y="156"/>
                  <a:pt x="600" y="156"/>
                </a:cubicBezTo>
                <a:cubicBezTo>
                  <a:pt x="611" y="114"/>
                  <a:pt x="634" y="84"/>
                  <a:pt x="676" y="69"/>
                </a:cubicBezTo>
                <a:cubicBezTo>
                  <a:pt x="691" y="63"/>
                  <a:pt x="708" y="64"/>
                  <a:pt x="724" y="60"/>
                </a:cubicBezTo>
                <a:cubicBezTo>
                  <a:pt x="729" y="59"/>
                  <a:pt x="743" y="51"/>
                  <a:pt x="739" y="55"/>
                </a:cubicBezTo>
                <a:cubicBezTo>
                  <a:pt x="722" y="72"/>
                  <a:pt x="712" y="68"/>
                  <a:pt x="691" y="74"/>
                </a:cubicBezTo>
                <a:cubicBezTo>
                  <a:pt x="681" y="77"/>
                  <a:pt x="662" y="84"/>
                  <a:pt x="662" y="84"/>
                </a:cubicBezTo>
                <a:cubicBezTo>
                  <a:pt x="645" y="108"/>
                  <a:pt x="647" y="134"/>
                  <a:pt x="638" y="161"/>
                </a:cubicBezTo>
                <a:cubicBezTo>
                  <a:pt x="648" y="198"/>
                  <a:pt x="648" y="170"/>
                  <a:pt x="662" y="151"/>
                </a:cubicBezTo>
                <a:cubicBezTo>
                  <a:pt x="691" y="161"/>
                  <a:pt x="666" y="175"/>
                  <a:pt x="696" y="165"/>
                </a:cubicBezTo>
                <a:cubicBezTo>
                  <a:pt x="696" y="165"/>
                  <a:pt x="705" y="155"/>
                  <a:pt x="710" y="151"/>
                </a:cubicBezTo>
                <a:cubicBezTo>
                  <a:pt x="724" y="139"/>
                  <a:pt x="722" y="141"/>
                  <a:pt x="739" y="137"/>
                </a:cubicBezTo>
                <a:cubicBezTo>
                  <a:pt x="779" y="109"/>
                  <a:pt x="710" y="147"/>
                  <a:pt x="691" y="151"/>
                </a:cubicBezTo>
                <a:cubicBezTo>
                  <a:pt x="686" y="154"/>
                  <a:pt x="678" y="155"/>
                  <a:pt x="676" y="161"/>
                </a:cubicBezTo>
                <a:cubicBezTo>
                  <a:pt x="674" y="166"/>
                  <a:pt x="676" y="175"/>
                  <a:pt x="681" y="175"/>
                </a:cubicBezTo>
                <a:cubicBezTo>
                  <a:pt x="687" y="175"/>
                  <a:pt x="688" y="166"/>
                  <a:pt x="691" y="161"/>
                </a:cubicBezTo>
                <a:cubicBezTo>
                  <a:pt x="701" y="146"/>
                  <a:pt x="707" y="131"/>
                  <a:pt x="724" y="122"/>
                </a:cubicBezTo>
                <a:cubicBezTo>
                  <a:pt x="740" y="114"/>
                  <a:pt x="765" y="109"/>
                  <a:pt x="782" y="103"/>
                </a:cubicBezTo>
                <a:cubicBezTo>
                  <a:pt x="787" y="101"/>
                  <a:pt x="796" y="98"/>
                  <a:pt x="796" y="98"/>
                </a:cubicBezTo>
                <a:cubicBezTo>
                  <a:pt x="847" y="109"/>
                  <a:pt x="808" y="116"/>
                  <a:pt x="787" y="122"/>
                </a:cubicBezTo>
                <a:cubicBezTo>
                  <a:pt x="763" y="146"/>
                  <a:pt x="755" y="128"/>
                  <a:pt x="763" y="161"/>
                </a:cubicBezTo>
                <a:cubicBezTo>
                  <a:pt x="775" y="141"/>
                  <a:pt x="783" y="118"/>
                  <a:pt x="796" y="98"/>
                </a:cubicBezTo>
                <a:cubicBezTo>
                  <a:pt x="807" y="81"/>
                  <a:pt x="822" y="70"/>
                  <a:pt x="835" y="55"/>
                </a:cubicBezTo>
                <a:cubicBezTo>
                  <a:pt x="839" y="51"/>
                  <a:pt x="842" y="46"/>
                  <a:pt x="844" y="41"/>
                </a:cubicBezTo>
                <a:cubicBezTo>
                  <a:pt x="846" y="36"/>
                  <a:pt x="846" y="30"/>
                  <a:pt x="849" y="26"/>
                </a:cubicBezTo>
                <a:cubicBezTo>
                  <a:pt x="856" y="18"/>
                  <a:pt x="887" y="9"/>
                  <a:pt x="892" y="7"/>
                </a:cubicBezTo>
                <a:cubicBezTo>
                  <a:pt x="897" y="5"/>
                  <a:pt x="907" y="2"/>
                  <a:pt x="907" y="2"/>
                </a:cubicBezTo>
                <a:cubicBezTo>
                  <a:pt x="913" y="4"/>
                  <a:pt x="926" y="0"/>
                  <a:pt x="926" y="7"/>
                </a:cubicBezTo>
                <a:cubicBezTo>
                  <a:pt x="926" y="14"/>
                  <a:pt x="913" y="14"/>
                  <a:pt x="907" y="17"/>
                </a:cubicBezTo>
                <a:cubicBezTo>
                  <a:pt x="892" y="25"/>
                  <a:pt x="880" y="35"/>
                  <a:pt x="864" y="41"/>
                </a:cubicBezTo>
                <a:cubicBezTo>
                  <a:pt x="856" y="64"/>
                  <a:pt x="839" y="78"/>
                  <a:pt x="825" y="98"/>
                </a:cubicBezTo>
                <a:cubicBezTo>
                  <a:pt x="812" y="138"/>
                  <a:pt x="837" y="89"/>
                  <a:pt x="844" y="84"/>
                </a:cubicBezTo>
                <a:cubicBezTo>
                  <a:pt x="848" y="81"/>
                  <a:pt x="854" y="81"/>
                  <a:pt x="859" y="79"/>
                </a:cubicBezTo>
                <a:cubicBezTo>
                  <a:pt x="877" y="66"/>
                  <a:pt x="885" y="58"/>
                  <a:pt x="907" y="65"/>
                </a:cubicBezTo>
                <a:cubicBezTo>
                  <a:pt x="878" y="105"/>
                  <a:pt x="829" y="103"/>
                  <a:pt x="811" y="156"/>
                </a:cubicBezTo>
                <a:cubicBezTo>
                  <a:pt x="813" y="161"/>
                  <a:pt x="811" y="170"/>
                  <a:pt x="816" y="170"/>
                </a:cubicBezTo>
                <a:cubicBezTo>
                  <a:pt x="822" y="170"/>
                  <a:pt x="822" y="160"/>
                  <a:pt x="825" y="156"/>
                </a:cubicBezTo>
                <a:cubicBezTo>
                  <a:pt x="830" y="149"/>
                  <a:pt x="835" y="144"/>
                  <a:pt x="840" y="137"/>
                </a:cubicBezTo>
                <a:cubicBezTo>
                  <a:pt x="854" y="118"/>
                  <a:pt x="859" y="114"/>
                  <a:pt x="883" y="108"/>
                </a:cubicBezTo>
                <a:cubicBezTo>
                  <a:pt x="893" y="110"/>
                  <a:pt x="905" y="106"/>
                  <a:pt x="912" y="113"/>
                </a:cubicBezTo>
                <a:cubicBezTo>
                  <a:pt x="916" y="117"/>
                  <a:pt x="906" y="123"/>
                  <a:pt x="902" y="127"/>
                </a:cubicBezTo>
                <a:cubicBezTo>
                  <a:pt x="890" y="139"/>
                  <a:pt x="873" y="151"/>
                  <a:pt x="859" y="161"/>
                </a:cubicBezTo>
                <a:cubicBezTo>
                  <a:pt x="861" y="166"/>
                  <a:pt x="859" y="175"/>
                  <a:pt x="864" y="175"/>
                </a:cubicBezTo>
                <a:cubicBezTo>
                  <a:pt x="869" y="175"/>
                  <a:pt x="865" y="165"/>
                  <a:pt x="868" y="161"/>
                </a:cubicBezTo>
                <a:cubicBezTo>
                  <a:pt x="879" y="144"/>
                  <a:pt x="894" y="142"/>
                  <a:pt x="912" y="137"/>
                </a:cubicBezTo>
                <a:cubicBezTo>
                  <a:pt x="920" y="150"/>
                  <a:pt x="917" y="168"/>
                  <a:pt x="926" y="180"/>
                </a:cubicBezTo>
                <a:cubicBezTo>
                  <a:pt x="929" y="184"/>
                  <a:pt x="928" y="169"/>
                  <a:pt x="931" y="165"/>
                </a:cubicBezTo>
                <a:cubicBezTo>
                  <a:pt x="939" y="155"/>
                  <a:pt x="951" y="150"/>
                  <a:pt x="960" y="141"/>
                </a:cubicBezTo>
                <a:cubicBezTo>
                  <a:pt x="961" y="136"/>
                  <a:pt x="961" y="130"/>
                  <a:pt x="964" y="127"/>
                </a:cubicBezTo>
                <a:cubicBezTo>
                  <a:pt x="968" y="123"/>
                  <a:pt x="974" y="125"/>
                  <a:pt x="979" y="122"/>
                </a:cubicBezTo>
                <a:cubicBezTo>
                  <a:pt x="1002" y="109"/>
                  <a:pt x="1029" y="93"/>
                  <a:pt x="1051" y="79"/>
                </a:cubicBezTo>
                <a:cubicBezTo>
                  <a:pt x="1060" y="73"/>
                  <a:pt x="1080" y="69"/>
                  <a:pt x="1080" y="69"/>
                </a:cubicBezTo>
                <a:cubicBezTo>
                  <a:pt x="1072" y="93"/>
                  <a:pt x="1049" y="91"/>
                  <a:pt x="1032" y="108"/>
                </a:cubicBezTo>
                <a:cubicBezTo>
                  <a:pt x="1000" y="140"/>
                  <a:pt x="1045" y="105"/>
                  <a:pt x="1008" y="132"/>
                </a:cubicBezTo>
                <a:cubicBezTo>
                  <a:pt x="1002" y="147"/>
                  <a:pt x="993" y="159"/>
                  <a:pt x="988" y="175"/>
                </a:cubicBezTo>
                <a:cubicBezTo>
                  <a:pt x="987" y="180"/>
                  <a:pt x="980" y="192"/>
                  <a:pt x="984" y="189"/>
                </a:cubicBezTo>
                <a:cubicBezTo>
                  <a:pt x="1008" y="167"/>
                  <a:pt x="993" y="162"/>
                  <a:pt x="1017" y="151"/>
                </a:cubicBezTo>
                <a:cubicBezTo>
                  <a:pt x="1026" y="147"/>
                  <a:pt x="1046" y="141"/>
                  <a:pt x="1046" y="141"/>
                </a:cubicBezTo>
                <a:cubicBezTo>
                  <a:pt x="1075" y="151"/>
                  <a:pt x="1058" y="160"/>
                  <a:pt x="1041" y="170"/>
                </a:cubicBezTo>
                <a:cubicBezTo>
                  <a:pt x="1038" y="175"/>
                  <a:pt x="1038" y="185"/>
                  <a:pt x="1032" y="185"/>
                </a:cubicBezTo>
                <a:cubicBezTo>
                  <a:pt x="1027" y="185"/>
                  <a:pt x="1034" y="175"/>
                  <a:pt x="1036" y="170"/>
                </a:cubicBezTo>
                <a:cubicBezTo>
                  <a:pt x="1044" y="153"/>
                  <a:pt x="1067" y="133"/>
                  <a:pt x="1084" y="127"/>
                </a:cubicBezTo>
                <a:cubicBezTo>
                  <a:pt x="1097" y="90"/>
                  <a:pt x="1077" y="137"/>
                  <a:pt x="1104" y="103"/>
                </a:cubicBezTo>
                <a:cubicBezTo>
                  <a:pt x="1107" y="99"/>
                  <a:pt x="1105" y="92"/>
                  <a:pt x="1108" y="89"/>
                </a:cubicBezTo>
                <a:cubicBezTo>
                  <a:pt x="1121" y="76"/>
                  <a:pt x="1150" y="56"/>
                  <a:pt x="1166" y="45"/>
                </a:cubicBezTo>
                <a:cubicBezTo>
                  <a:pt x="1174" y="68"/>
                  <a:pt x="1163" y="72"/>
                  <a:pt x="1147" y="89"/>
                </a:cubicBezTo>
                <a:cubicBezTo>
                  <a:pt x="1145" y="94"/>
                  <a:pt x="1121" y="127"/>
                  <a:pt x="1118" y="127"/>
                </a:cubicBezTo>
                <a:cubicBezTo>
                  <a:pt x="1113" y="127"/>
                  <a:pt x="1120" y="117"/>
                  <a:pt x="1123" y="113"/>
                </a:cubicBezTo>
                <a:cubicBezTo>
                  <a:pt x="1127" y="109"/>
                  <a:pt x="1132" y="105"/>
                  <a:pt x="1137" y="103"/>
                </a:cubicBezTo>
                <a:cubicBezTo>
                  <a:pt x="1168" y="89"/>
                  <a:pt x="1205" y="83"/>
                  <a:pt x="1238" y="79"/>
                </a:cubicBezTo>
                <a:cubicBezTo>
                  <a:pt x="1220" y="88"/>
                  <a:pt x="1204" y="92"/>
                  <a:pt x="1185" y="98"/>
                </a:cubicBezTo>
                <a:cubicBezTo>
                  <a:pt x="1161" y="115"/>
                  <a:pt x="1137" y="133"/>
                  <a:pt x="1118" y="156"/>
                </a:cubicBezTo>
                <a:cubicBezTo>
                  <a:pt x="1111" y="165"/>
                  <a:pt x="1111" y="185"/>
                  <a:pt x="1099" y="185"/>
                </a:cubicBezTo>
                <a:cubicBezTo>
                  <a:pt x="1094" y="185"/>
                  <a:pt x="1101" y="174"/>
                  <a:pt x="1104" y="170"/>
                </a:cubicBezTo>
                <a:cubicBezTo>
                  <a:pt x="1114" y="158"/>
                  <a:pt x="1147" y="151"/>
                  <a:pt x="1147" y="151"/>
                </a:cubicBezTo>
                <a:cubicBezTo>
                  <a:pt x="1161" y="141"/>
                  <a:pt x="1174" y="138"/>
                  <a:pt x="1190" y="132"/>
                </a:cubicBezTo>
                <a:cubicBezTo>
                  <a:pt x="1196" y="134"/>
                  <a:pt x="1212" y="131"/>
                  <a:pt x="1209" y="137"/>
                </a:cubicBezTo>
                <a:cubicBezTo>
                  <a:pt x="1205" y="148"/>
                  <a:pt x="1190" y="150"/>
                  <a:pt x="1180" y="156"/>
                </a:cubicBezTo>
                <a:cubicBezTo>
                  <a:pt x="1175" y="159"/>
                  <a:pt x="1166" y="165"/>
                  <a:pt x="1166" y="165"/>
                </a:cubicBezTo>
                <a:cubicBezTo>
                  <a:pt x="1176" y="194"/>
                  <a:pt x="1183" y="176"/>
                  <a:pt x="1200" y="161"/>
                </a:cubicBezTo>
                <a:cubicBezTo>
                  <a:pt x="1205" y="162"/>
                  <a:pt x="1212" y="160"/>
                  <a:pt x="1214" y="165"/>
                </a:cubicBezTo>
                <a:cubicBezTo>
                  <a:pt x="1222" y="185"/>
                  <a:pt x="1192" y="191"/>
                  <a:pt x="1224" y="180"/>
                </a:cubicBezTo>
                <a:cubicBezTo>
                  <a:pt x="1229" y="177"/>
                  <a:pt x="1237" y="176"/>
                  <a:pt x="1238" y="170"/>
                </a:cubicBezTo>
                <a:cubicBezTo>
                  <a:pt x="1239" y="160"/>
                  <a:pt x="1228" y="141"/>
                  <a:pt x="1228" y="141"/>
                </a:cubicBezTo>
                <a:cubicBezTo>
                  <a:pt x="1231" y="132"/>
                  <a:pt x="1239" y="92"/>
                  <a:pt x="1252" y="84"/>
                </a:cubicBezTo>
                <a:cubicBezTo>
                  <a:pt x="1267" y="75"/>
                  <a:pt x="1292" y="70"/>
                  <a:pt x="1310" y="65"/>
                </a:cubicBezTo>
                <a:cubicBezTo>
                  <a:pt x="1315" y="62"/>
                  <a:pt x="1319" y="58"/>
                  <a:pt x="1324" y="55"/>
                </a:cubicBezTo>
                <a:cubicBezTo>
                  <a:pt x="1329" y="53"/>
                  <a:pt x="1339" y="45"/>
                  <a:pt x="1339" y="50"/>
                </a:cubicBezTo>
                <a:cubicBezTo>
                  <a:pt x="1339" y="56"/>
                  <a:pt x="1329" y="57"/>
                  <a:pt x="1324" y="60"/>
                </a:cubicBezTo>
                <a:cubicBezTo>
                  <a:pt x="1298" y="78"/>
                  <a:pt x="1273" y="95"/>
                  <a:pt x="1248" y="113"/>
                </a:cubicBezTo>
                <a:cubicBezTo>
                  <a:pt x="1245" y="122"/>
                  <a:pt x="1241" y="132"/>
                  <a:pt x="1238" y="141"/>
                </a:cubicBezTo>
                <a:cubicBezTo>
                  <a:pt x="1234" y="152"/>
                  <a:pt x="1257" y="170"/>
                  <a:pt x="1257" y="170"/>
                </a:cubicBezTo>
                <a:cubicBezTo>
                  <a:pt x="1272" y="151"/>
                  <a:pt x="1273" y="136"/>
                  <a:pt x="1286" y="117"/>
                </a:cubicBezTo>
                <a:cubicBezTo>
                  <a:pt x="1317" y="128"/>
                  <a:pt x="1290" y="147"/>
                  <a:pt x="1320" y="127"/>
                </a:cubicBezTo>
                <a:cubicBezTo>
                  <a:pt x="1341" y="95"/>
                  <a:pt x="1370" y="85"/>
                  <a:pt x="1401" y="65"/>
                </a:cubicBezTo>
                <a:cubicBezTo>
                  <a:pt x="1410" y="59"/>
                  <a:pt x="1420" y="58"/>
                  <a:pt x="1430" y="55"/>
                </a:cubicBezTo>
                <a:cubicBezTo>
                  <a:pt x="1435" y="53"/>
                  <a:pt x="1444" y="50"/>
                  <a:pt x="1444" y="50"/>
                </a:cubicBezTo>
                <a:cubicBezTo>
                  <a:pt x="1438" y="59"/>
                  <a:pt x="1437" y="71"/>
                  <a:pt x="1430" y="79"/>
                </a:cubicBezTo>
                <a:cubicBezTo>
                  <a:pt x="1420" y="92"/>
                  <a:pt x="1399" y="96"/>
                  <a:pt x="1387" y="108"/>
                </a:cubicBezTo>
                <a:cubicBezTo>
                  <a:pt x="1373" y="122"/>
                  <a:pt x="1365" y="131"/>
                  <a:pt x="1348" y="141"/>
                </a:cubicBezTo>
                <a:cubicBezTo>
                  <a:pt x="1347" y="144"/>
                  <a:pt x="1336" y="170"/>
                  <a:pt x="1353" y="170"/>
                </a:cubicBezTo>
                <a:cubicBezTo>
                  <a:pt x="1358" y="170"/>
                  <a:pt x="1357" y="161"/>
                  <a:pt x="1358" y="156"/>
                </a:cubicBezTo>
                <a:cubicBezTo>
                  <a:pt x="1366" y="131"/>
                  <a:pt x="1357" y="142"/>
                  <a:pt x="1377" y="127"/>
                </a:cubicBezTo>
                <a:cubicBezTo>
                  <a:pt x="1379" y="133"/>
                  <a:pt x="1380" y="140"/>
                  <a:pt x="1382" y="146"/>
                </a:cubicBezTo>
                <a:cubicBezTo>
                  <a:pt x="1383" y="151"/>
                  <a:pt x="1386" y="156"/>
                  <a:pt x="1387" y="161"/>
                </a:cubicBezTo>
                <a:cubicBezTo>
                  <a:pt x="1390" y="172"/>
                  <a:pt x="1396" y="194"/>
                  <a:pt x="1396" y="194"/>
                </a:cubicBezTo>
                <a:cubicBezTo>
                  <a:pt x="1404" y="170"/>
                  <a:pt x="1416" y="140"/>
                  <a:pt x="1440" y="132"/>
                </a:cubicBezTo>
                <a:cubicBezTo>
                  <a:pt x="1452" y="88"/>
                  <a:pt x="1498" y="75"/>
                  <a:pt x="1536" y="65"/>
                </a:cubicBezTo>
                <a:cubicBezTo>
                  <a:pt x="1575" y="37"/>
                  <a:pt x="1526" y="87"/>
                  <a:pt x="1516" y="93"/>
                </a:cubicBezTo>
                <a:cubicBezTo>
                  <a:pt x="1505" y="111"/>
                  <a:pt x="1492" y="113"/>
                  <a:pt x="1478" y="127"/>
                </a:cubicBezTo>
                <a:cubicBezTo>
                  <a:pt x="1469" y="136"/>
                  <a:pt x="1463" y="147"/>
                  <a:pt x="1454" y="156"/>
                </a:cubicBezTo>
                <a:cubicBezTo>
                  <a:pt x="1451" y="164"/>
                  <a:pt x="1439" y="194"/>
                  <a:pt x="1454" y="185"/>
                </a:cubicBezTo>
                <a:cubicBezTo>
                  <a:pt x="1464" y="179"/>
                  <a:pt x="1467" y="166"/>
                  <a:pt x="1473" y="156"/>
                </a:cubicBezTo>
                <a:cubicBezTo>
                  <a:pt x="1476" y="151"/>
                  <a:pt x="1483" y="149"/>
                  <a:pt x="1488" y="146"/>
                </a:cubicBezTo>
                <a:cubicBezTo>
                  <a:pt x="1493" y="166"/>
                  <a:pt x="1482" y="220"/>
                  <a:pt x="1507" y="185"/>
                </a:cubicBezTo>
                <a:cubicBezTo>
                  <a:pt x="1519" y="150"/>
                  <a:pt x="1502" y="188"/>
                  <a:pt x="1526" y="161"/>
                </a:cubicBezTo>
                <a:cubicBezTo>
                  <a:pt x="1538" y="148"/>
                  <a:pt x="1540" y="127"/>
                  <a:pt x="1555" y="117"/>
                </a:cubicBezTo>
                <a:cubicBezTo>
                  <a:pt x="1589" y="95"/>
                  <a:pt x="1617" y="76"/>
                  <a:pt x="1656" y="65"/>
                </a:cubicBezTo>
                <a:cubicBezTo>
                  <a:pt x="1641" y="79"/>
                  <a:pt x="1634" y="92"/>
                  <a:pt x="1617" y="103"/>
                </a:cubicBezTo>
                <a:cubicBezTo>
                  <a:pt x="1617" y="103"/>
                  <a:pt x="1649" y="100"/>
                  <a:pt x="1665" y="98"/>
                </a:cubicBezTo>
                <a:cubicBezTo>
                  <a:pt x="1670" y="96"/>
                  <a:pt x="1675" y="95"/>
                  <a:pt x="1680" y="93"/>
                </a:cubicBezTo>
                <a:cubicBezTo>
                  <a:pt x="1685" y="92"/>
                  <a:pt x="1697" y="86"/>
                  <a:pt x="1694" y="89"/>
                </a:cubicBezTo>
                <a:cubicBezTo>
                  <a:pt x="1679" y="104"/>
                  <a:pt x="1656" y="115"/>
                  <a:pt x="1636" y="122"/>
                </a:cubicBezTo>
                <a:cubicBezTo>
                  <a:pt x="1604" y="155"/>
                  <a:pt x="1616" y="140"/>
                  <a:pt x="1598" y="165"/>
                </a:cubicBezTo>
                <a:cubicBezTo>
                  <a:pt x="1589" y="139"/>
                  <a:pt x="1583" y="158"/>
                  <a:pt x="1564" y="170"/>
                </a:cubicBezTo>
                <a:cubicBezTo>
                  <a:pt x="1566" y="178"/>
                  <a:pt x="1563" y="189"/>
                  <a:pt x="1569" y="194"/>
                </a:cubicBezTo>
                <a:cubicBezTo>
                  <a:pt x="1578" y="201"/>
                  <a:pt x="1608" y="173"/>
                  <a:pt x="1617" y="170"/>
                </a:cubicBezTo>
                <a:cubicBezTo>
                  <a:pt x="1633" y="194"/>
                  <a:pt x="1617" y="219"/>
                  <a:pt x="1646" y="199"/>
                </a:cubicBezTo>
                <a:cubicBezTo>
                  <a:pt x="1660" y="161"/>
                  <a:pt x="1686" y="149"/>
                  <a:pt x="1713" y="122"/>
                </a:cubicBezTo>
                <a:cubicBezTo>
                  <a:pt x="1742" y="93"/>
                  <a:pt x="1754" y="74"/>
                  <a:pt x="1795" y="60"/>
                </a:cubicBezTo>
                <a:cubicBezTo>
                  <a:pt x="1787" y="82"/>
                  <a:pt x="1775" y="90"/>
                  <a:pt x="1756" y="103"/>
                </a:cubicBezTo>
                <a:cubicBezTo>
                  <a:pt x="1734" y="137"/>
                  <a:pt x="1747" y="126"/>
                  <a:pt x="1723" y="141"/>
                </a:cubicBezTo>
                <a:cubicBezTo>
                  <a:pt x="1716" y="163"/>
                  <a:pt x="1714" y="158"/>
                  <a:pt x="1732" y="146"/>
                </a:cubicBezTo>
                <a:cubicBezTo>
                  <a:pt x="1748" y="136"/>
                  <a:pt x="1760" y="123"/>
                  <a:pt x="1776" y="113"/>
                </a:cubicBezTo>
                <a:cubicBezTo>
                  <a:pt x="1782" y="114"/>
                  <a:pt x="1794" y="111"/>
                  <a:pt x="1795" y="117"/>
                </a:cubicBezTo>
                <a:cubicBezTo>
                  <a:pt x="1796" y="124"/>
                  <a:pt x="1785" y="127"/>
                  <a:pt x="1780" y="132"/>
                </a:cubicBezTo>
                <a:cubicBezTo>
                  <a:pt x="1764" y="145"/>
                  <a:pt x="1749" y="152"/>
                  <a:pt x="1737" y="170"/>
                </a:cubicBezTo>
                <a:cubicBezTo>
                  <a:pt x="1734" y="175"/>
                  <a:pt x="1731" y="180"/>
                  <a:pt x="1728" y="185"/>
                </a:cubicBezTo>
                <a:cubicBezTo>
                  <a:pt x="1726" y="189"/>
                  <a:pt x="1718" y="199"/>
                  <a:pt x="1723" y="199"/>
                </a:cubicBezTo>
                <a:cubicBezTo>
                  <a:pt x="1727" y="199"/>
                  <a:pt x="1770" y="161"/>
                  <a:pt x="1785" y="156"/>
                </a:cubicBezTo>
                <a:cubicBezTo>
                  <a:pt x="1783" y="166"/>
                  <a:pt x="1777" y="194"/>
                  <a:pt x="1780" y="185"/>
                </a:cubicBezTo>
                <a:cubicBezTo>
                  <a:pt x="1797" y="136"/>
                  <a:pt x="1831" y="97"/>
                  <a:pt x="1881" y="79"/>
                </a:cubicBezTo>
                <a:cubicBezTo>
                  <a:pt x="1875" y="97"/>
                  <a:pt x="1863" y="107"/>
                  <a:pt x="1852" y="122"/>
                </a:cubicBezTo>
                <a:cubicBezTo>
                  <a:pt x="1843" y="154"/>
                  <a:pt x="1856" y="119"/>
                  <a:pt x="1833" y="151"/>
                </a:cubicBezTo>
                <a:cubicBezTo>
                  <a:pt x="1830" y="155"/>
                  <a:pt x="1828" y="170"/>
                  <a:pt x="1828" y="165"/>
                </a:cubicBezTo>
                <a:cubicBezTo>
                  <a:pt x="1828" y="130"/>
                  <a:pt x="1853" y="121"/>
                  <a:pt x="1881" y="113"/>
                </a:cubicBezTo>
                <a:cubicBezTo>
                  <a:pt x="1884" y="108"/>
                  <a:pt x="1885" y="100"/>
                  <a:pt x="1891" y="98"/>
                </a:cubicBezTo>
                <a:cubicBezTo>
                  <a:pt x="1896" y="96"/>
                  <a:pt x="1904" y="98"/>
                  <a:pt x="1905" y="103"/>
                </a:cubicBezTo>
                <a:cubicBezTo>
                  <a:pt x="1908" y="114"/>
                  <a:pt x="1865" y="138"/>
                  <a:pt x="1852" y="146"/>
                </a:cubicBezTo>
                <a:cubicBezTo>
                  <a:pt x="1830" y="183"/>
                  <a:pt x="1868" y="142"/>
                  <a:pt x="1886" y="137"/>
                </a:cubicBezTo>
                <a:cubicBezTo>
                  <a:pt x="1900" y="123"/>
                  <a:pt x="1913" y="114"/>
                  <a:pt x="1929" y="103"/>
                </a:cubicBezTo>
                <a:cubicBezTo>
                  <a:pt x="1937" y="126"/>
                  <a:pt x="1928" y="143"/>
                  <a:pt x="1905" y="151"/>
                </a:cubicBezTo>
                <a:cubicBezTo>
                  <a:pt x="1892" y="160"/>
                  <a:pt x="1889" y="160"/>
                  <a:pt x="1881" y="175"/>
                </a:cubicBezTo>
                <a:cubicBezTo>
                  <a:pt x="1879" y="179"/>
                  <a:pt x="1871" y="187"/>
                  <a:pt x="1876" y="189"/>
                </a:cubicBezTo>
                <a:cubicBezTo>
                  <a:pt x="1883" y="191"/>
                  <a:pt x="1889" y="183"/>
                  <a:pt x="1896" y="180"/>
                </a:cubicBezTo>
                <a:cubicBezTo>
                  <a:pt x="1906" y="163"/>
                  <a:pt x="1920" y="156"/>
                  <a:pt x="1934" y="141"/>
                </a:cubicBezTo>
                <a:cubicBezTo>
                  <a:pt x="1942" y="143"/>
                  <a:pt x="1953" y="140"/>
                  <a:pt x="1958" y="146"/>
                </a:cubicBezTo>
                <a:cubicBezTo>
                  <a:pt x="1962" y="151"/>
                  <a:pt x="1948" y="169"/>
                  <a:pt x="1953" y="165"/>
                </a:cubicBezTo>
                <a:cubicBezTo>
                  <a:pt x="1959" y="160"/>
                  <a:pt x="1966" y="156"/>
                  <a:pt x="1972" y="151"/>
                </a:cubicBezTo>
                <a:cubicBezTo>
                  <a:pt x="1975" y="156"/>
                  <a:pt x="1981" y="159"/>
                  <a:pt x="1982" y="165"/>
                </a:cubicBezTo>
                <a:cubicBezTo>
                  <a:pt x="1983" y="172"/>
                  <a:pt x="1977" y="185"/>
                  <a:pt x="1977" y="185"/>
                </a:cubicBezTo>
                <a:cubicBezTo>
                  <a:pt x="2015" y="195"/>
                  <a:pt x="1991" y="244"/>
                  <a:pt x="1987" y="276"/>
                </a:cubicBezTo>
                <a:cubicBezTo>
                  <a:pt x="1985" y="289"/>
                  <a:pt x="1982" y="327"/>
                  <a:pt x="1982" y="314"/>
                </a:cubicBezTo>
                <a:cubicBezTo>
                  <a:pt x="1982" y="311"/>
                  <a:pt x="1982" y="308"/>
                  <a:pt x="1982" y="305"/>
                </a:cubicBezTo>
                <a:close/>
              </a:path>
            </a:pathLst>
          </a:custGeom>
          <a:gradFill rotWithShape="1">
            <a:gsLst>
              <a:gs pos="0">
                <a:srgbClr val="9ED600"/>
              </a:gs>
              <a:gs pos="100000">
                <a:srgbClr val="004400"/>
              </a:gs>
            </a:gsLst>
            <a:lin ang="5400000" scaled="1"/>
          </a:gradFill>
          <a:ln w="9525">
            <a:solidFill>
              <a:schemeClr val="tx1"/>
            </a:solidFill>
            <a:round/>
            <a:headEnd/>
            <a:tailEnd/>
          </a:ln>
        </p:spPr>
        <p:txBody>
          <a:bodyPr/>
          <a:lstStyle/>
          <a:p>
            <a:endParaRPr lang="en-US"/>
          </a:p>
        </p:txBody>
      </p:sp>
      <p:sp>
        <p:nvSpPr>
          <p:cNvPr id="73746" name="Text Box 18"/>
          <p:cNvSpPr txBox="1">
            <a:spLocks noChangeArrowheads="1"/>
          </p:cNvSpPr>
          <p:nvPr/>
        </p:nvSpPr>
        <p:spPr bwMode="auto">
          <a:xfrm>
            <a:off x="1500188" y="457200"/>
            <a:ext cx="611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000" b="1">
                <a:solidFill>
                  <a:srgbClr val="000066"/>
                </a:solidFill>
              </a:rPr>
              <a:t>Effects of Cloud Cover and Wind</a:t>
            </a:r>
          </a:p>
        </p:txBody>
      </p:sp>
      <p:sp>
        <p:nvSpPr>
          <p:cNvPr id="73747" name="Text Box 19"/>
          <p:cNvSpPr txBox="1">
            <a:spLocks noChangeArrowheads="1"/>
          </p:cNvSpPr>
          <p:nvPr/>
        </p:nvSpPr>
        <p:spPr bwMode="auto">
          <a:xfrm>
            <a:off x="838200" y="4876800"/>
            <a:ext cx="7107238" cy="140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400" b="1"/>
              <a:t>Surface-based nighttime or radiation inversions</a:t>
            </a:r>
          </a:p>
          <a:p>
            <a:pPr algn="ctr" eaLnBrk="1" hangingPunct="1">
              <a:lnSpc>
                <a:spcPct val="90000"/>
              </a:lnSpc>
              <a:spcBef>
                <a:spcPct val="0"/>
              </a:spcBef>
              <a:buFontTx/>
              <a:buNone/>
            </a:pPr>
            <a:r>
              <a:rPr lang="en-US" altLang="en-US" sz="2400" b="1"/>
              <a:t>are deepest or strongest on clear nights with </a:t>
            </a:r>
          </a:p>
          <a:p>
            <a:pPr algn="ctr" eaLnBrk="1" hangingPunct="1">
              <a:lnSpc>
                <a:spcPct val="90000"/>
              </a:lnSpc>
              <a:spcBef>
                <a:spcPct val="0"/>
              </a:spcBef>
              <a:buFontTx/>
              <a:buNone/>
            </a:pPr>
            <a:r>
              <a:rPr lang="en-US" altLang="en-US" sz="2400" b="1"/>
              <a:t>light or no winds; and shallowest or weakest on</a:t>
            </a:r>
          </a:p>
          <a:p>
            <a:pPr algn="ctr" eaLnBrk="1" hangingPunct="1">
              <a:lnSpc>
                <a:spcPct val="90000"/>
              </a:lnSpc>
              <a:spcBef>
                <a:spcPct val="0"/>
              </a:spcBef>
              <a:buFontTx/>
              <a:buNone/>
            </a:pPr>
            <a:r>
              <a:rPr lang="en-US" altLang="en-US" sz="2400" b="1"/>
              <a:t>cloudy, breezy.</a:t>
            </a:r>
            <a:r>
              <a:rPr lang="en-US" altLang="en-US" sz="2400" b="1">
                <a:latin typeface="Arial Rounded MT Bold" pitchFamily="34" charset="0"/>
              </a:rPr>
              <a:t>   </a:t>
            </a:r>
          </a:p>
        </p:txBody>
      </p:sp>
      <p:sp>
        <p:nvSpPr>
          <p:cNvPr id="73748" name="Text Box 20"/>
          <p:cNvSpPr txBox="1">
            <a:spLocks noChangeArrowheads="1"/>
          </p:cNvSpPr>
          <p:nvPr/>
        </p:nvSpPr>
        <p:spPr bwMode="auto">
          <a:xfrm>
            <a:off x="1600200" y="1905000"/>
            <a:ext cx="1771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000062"/>
                </a:solidFill>
                <a:latin typeface="Arial Narrow" pitchFamily="34" charset="0"/>
              </a:rPr>
              <a:t>Top of the Inversion</a:t>
            </a:r>
          </a:p>
        </p:txBody>
      </p:sp>
      <p:sp>
        <p:nvSpPr>
          <p:cNvPr id="73749" name="Text Box 21"/>
          <p:cNvSpPr txBox="1">
            <a:spLocks noChangeArrowheads="1"/>
          </p:cNvSpPr>
          <p:nvPr/>
        </p:nvSpPr>
        <p:spPr bwMode="auto">
          <a:xfrm>
            <a:off x="5715000" y="2743200"/>
            <a:ext cx="1771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rgbClr val="000062"/>
                </a:solidFill>
                <a:latin typeface="Arial Narrow" pitchFamily="34" charset="0"/>
              </a:rPr>
              <a:t>Top of the Inversion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4251"/>
                                        </p:tgtEl>
                                        <p:attrNameLst>
                                          <p:attrName>style.visibility</p:attrName>
                                        </p:attrNameLst>
                                      </p:cBhvr>
                                      <p:to>
                                        <p:strVal val="visible"/>
                                      </p:to>
                                    </p:set>
                                    <p:animEffect transition="in" filter="dissolve">
                                      <p:cBhvr>
                                        <p:cTn id="7" dur="500"/>
                                        <p:tgtEl>
                                          <p:spTgt spid="394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4249"/>
                                        </p:tgtEl>
                                        <p:attrNameLst>
                                          <p:attrName>style.visibility</p:attrName>
                                        </p:attrNameLst>
                                      </p:cBhvr>
                                      <p:to>
                                        <p:strVal val="visible"/>
                                      </p:to>
                                    </p:set>
                                    <p:animEffect transition="in" filter="dissolve">
                                      <p:cBhvr>
                                        <p:cTn id="12" dur="500"/>
                                        <p:tgtEl>
                                          <p:spTgt spid="39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9" grpId="0"/>
      <p:bldP spid="39425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3"/>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74755" name="Picture 40" descr="Grass fire 1"/>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371600" y="685800"/>
            <a:ext cx="6400800" cy="4267200"/>
          </a:xfrm>
          <a:noFill/>
        </p:spPr>
      </p:pic>
      <p:sp>
        <p:nvSpPr>
          <p:cNvPr id="74756" name="Text Box 12"/>
          <p:cNvSpPr txBox="1">
            <a:spLocks noChangeArrowheads="1"/>
          </p:cNvSpPr>
          <p:nvPr/>
        </p:nvSpPr>
        <p:spPr bwMode="auto">
          <a:xfrm>
            <a:off x="1295400" y="76200"/>
            <a:ext cx="6781800" cy="519113"/>
          </a:xfrm>
          <a:prstGeom prst="rect">
            <a:avLst/>
          </a:prstGeom>
          <a:noFill/>
          <a:ln>
            <a:noFill/>
          </a:ln>
          <a:effectLst>
            <a:outerShdw dist="143684"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F8FE06"/>
                </a:solidFill>
              </a:rPr>
              <a:t>Dissipation of the Nighttime Inversion</a:t>
            </a:r>
          </a:p>
        </p:txBody>
      </p:sp>
      <p:sp>
        <p:nvSpPr>
          <p:cNvPr id="238605" name="Text Box 13"/>
          <p:cNvSpPr txBox="1">
            <a:spLocks noChangeArrowheads="1"/>
          </p:cNvSpPr>
          <p:nvPr/>
        </p:nvSpPr>
        <p:spPr bwMode="auto">
          <a:xfrm>
            <a:off x="2209800" y="914400"/>
            <a:ext cx="1570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FF0000"/>
                </a:solidFill>
                <a:latin typeface="Arial Narrow" pitchFamily="34" charset="0"/>
              </a:rPr>
              <a:t>Early Morning</a:t>
            </a:r>
          </a:p>
        </p:txBody>
      </p:sp>
      <p:sp>
        <p:nvSpPr>
          <p:cNvPr id="238606" name="Text Box 14"/>
          <p:cNvSpPr txBox="1">
            <a:spLocks noChangeArrowheads="1"/>
          </p:cNvSpPr>
          <p:nvPr/>
        </p:nvSpPr>
        <p:spPr bwMode="auto">
          <a:xfrm>
            <a:off x="2743200" y="2743200"/>
            <a:ext cx="3305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latin typeface="Arial Narrow" pitchFamily="34" charset="0"/>
              </a:rPr>
              <a:t>Top of Surface Based Inversion</a:t>
            </a:r>
          </a:p>
        </p:txBody>
      </p:sp>
      <p:sp>
        <p:nvSpPr>
          <p:cNvPr id="238607" name="Text Box 15"/>
          <p:cNvSpPr txBox="1">
            <a:spLocks noChangeArrowheads="1"/>
          </p:cNvSpPr>
          <p:nvPr/>
        </p:nvSpPr>
        <p:spPr bwMode="auto">
          <a:xfrm>
            <a:off x="5486400" y="1371600"/>
            <a:ext cx="172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latin typeface="Arial Narrow" pitchFamily="34" charset="0"/>
              </a:rPr>
              <a:t>Transport Wind</a:t>
            </a:r>
          </a:p>
        </p:txBody>
      </p:sp>
      <p:sp>
        <p:nvSpPr>
          <p:cNvPr id="74760" name="Text Box 27"/>
          <p:cNvSpPr txBox="1">
            <a:spLocks noChangeArrowheads="1"/>
          </p:cNvSpPr>
          <p:nvPr/>
        </p:nvSpPr>
        <p:spPr bwMode="auto">
          <a:xfrm>
            <a:off x="1736725" y="5132388"/>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b="1">
              <a:solidFill>
                <a:schemeClr val="bg1"/>
              </a:solidFill>
              <a:latin typeface="Arial Narrow" pitchFamily="34" charset="0"/>
            </a:endParaRPr>
          </a:p>
        </p:txBody>
      </p:sp>
      <p:sp>
        <p:nvSpPr>
          <p:cNvPr id="238613" name="Text Box 21"/>
          <p:cNvSpPr txBox="1">
            <a:spLocks noChangeArrowheads="1"/>
          </p:cNvSpPr>
          <p:nvPr/>
        </p:nvSpPr>
        <p:spPr bwMode="auto">
          <a:xfrm>
            <a:off x="5410200" y="38862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Arial Narrow" pitchFamily="34" charset="0"/>
              </a:rPr>
              <a:t>20-ft wind </a:t>
            </a:r>
          </a:p>
        </p:txBody>
      </p:sp>
      <p:pic>
        <p:nvPicPr>
          <p:cNvPr id="238598" name="Picture 6" descr="Grass fire 2"/>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1371600" y="685800"/>
            <a:ext cx="6400800" cy="4267200"/>
          </a:xfrm>
          <a:noFill/>
        </p:spPr>
      </p:pic>
      <p:sp>
        <p:nvSpPr>
          <p:cNvPr id="238610" name="Text Box 18"/>
          <p:cNvSpPr txBox="1">
            <a:spLocks noChangeArrowheads="1"/>
          </p:cNvSpPr>
          <p:nvPr/>
        </p:nvSpPr>
        <p:spPr bwMode="auto">
          <a:xfrm>
            <a:off x="1981200" y="914400"/>
            <a:ext cx="1430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FF0000"/>
                </a:solidFill>
                <a:latin typeface="Arial Narrow" pitchFamily="34" charset="0"/>
              </a:rPr>
              <a:t>Mid-Morning</a:t>
            </a:r>
          </a:p>
        </p:txBody>
      </p:sp>
      <p:sp>
        <p:nvSpPr>
          <p:cNvPr id="238611" name="Text Box 19"/>
          <p:cNvSpPr txBox="1">
            <a:spLocks noChangeArrowheads="1"/>
          </p:cNvSpPr>
          <p:nvPr/>
        </p:nvSpPr>
        <p:spPr bwMode="auto">
          <a:xfrm>
            <a:off x="5562600" y="1447800"/>
            <a:ext cx="172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1E"/>
                </a:solidFill>
                <a:latin typeface="Arial Narrow" pitchFamily="34" charset="0"/>
              </a:rPr>
              <a:t>Transport Wind</a:t>
            </a:r>
          </a:p>
        </p:txBody>
      </p:sp>
      <p:sp>
        <p:nvSpPr>
          <p:cNvPr id="238612" name="Text Box 20"/>
          <p:cNvSpPr txBox="1">
            <a:spLocks noChangeArrowheads="1"/>
          </p:cNvSpPr>
          <p:nvPr/>
        </p:nvSpPr>
        <p:spPr bwMode="auto">
          <a:xfrm>
            <a:off x="2438400" y="2133600"/>
            <a:ext cx="421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latin typeface="Arial Narrow" pitchFamily="34" charset="0"/>
              </a:rPr>
              <a:t>Top of the Inversion Rises as it Weakens</a:t>
            </a:r>
          </a:p>
        </p:txBody>
      </p:sp>
      <p:sp>
        <p:nvSpPr>
          <p:cNvPr id="238630" name="Text Box 38"/>
          <p:cNvSpPr txBox="1">
            <a:spLocks noChangeArrowheads="1"/>
          </p:cNvSpPr>
          <p:nvPr/>
        </p:nvSpPr>
        <p:spPr bwMode="auto">
          <a:xfrm>
            <a:off x="5181600" y="3886200"/>
            <a:ext cx="111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Arial Narrow" pitchFamily="34" charset="0"/>
              </a:rPr>
              <a:t>20-ft wind </a:t>
            </a:r>
          </a:p>
        </p:txBody>
      </p:sp>
      <p:pic>
        <p:nvPicPr>
          <p:cNvPr id="238601" name="Picture 9" descr="Grass fire 3"/>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371600" y="685800"/>
            <a:ext cx="6400800" cy="4267200"/>
          </a:xfrm>
          <a:effectLst>
            <a:outerShdw dist="107763" dir="2700000" algn="ctr" rotWithShape="0">
              <a:schemeClr val="tx1"/>
            </a:outerShdw>
          </a:effectLst>
        </p:spPr>
      </p:pic>
      <p:sp>
        <p:nvSpPr>
          <p:cNvPr id="238627" name="Text Box 35"/>
          <p:cNvSpPr txBox="1">
            <a:spLocks noChangeArrowheads="1"/>
          </p:cNvSpPr>
          <p:nvPr/>
        </p:nvSpPr>
        <p:spPr bwMode="auto">
          <a:xfrm>
            <a:off x="1752600" y="914400"/>
            <a:ext cx="1546225" cy="396875"/>
          </a:xfrm>
          <a:prstGeom prst="rect">
            <a:avLst/>
          </a:prstGeom>
          <a:noFill/>
          <a:ln>
            <a:noFill/>
          </a:ln>
          <a:effectLst>
            <a:outerShdw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40000"/>
                </a:solidFill>
                <a:latin typeface="Arial Narrow" pitchFamily="34" charset="0"/>
              </a:rPr>
              <a:t>Late  Morning</a:t>
            </a:r>
          </a:p>
        </p:txBody>
      </p:sp>
      <p:sp>
        <p:nvSpPr>
          <p:cNvPr id="238621" name="Text Box 29"/>
          <p:cNvSpPr txBox="1">
            <a:spLocks noChangeArrowheads="1"/>
          </p:cNvSpPr>
          <p:nvPr/>
        </p:nvSpPr>
        <p:spPr bwMode="auto">
          <a:xfrm>
            <a:off x="5638800" y="1524000"/>
            <a:ext cx="1720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latin typeface="Arial Narrow" pitchFamily="34" charset="0"/>
              </a:rPr>
              <a:t>Transport Wind</a:t>
            </a:r>
          </a:p>
        </p:txBody>
      </p:sp>
      <p:sp>
        <p:nvSpPr>
          <p:cNvPr id="238623" name="Text Box 31"/>
          <p:cNvSpPr txBox="1">
            <a:spLocks noChangeArrowheads="1"/>
          </p:cNvSpPr>
          <p:nvPr/>
        </p:nvSpPr>
        <p:spPr bwMode="auto">
          <a:xfrm>
            <a:off x="5181600" y="2667000"/>
            <a:ext cx="1930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latin typeface="Arial Narrow" pitchFamily="34" charset="0"/>
              </a:rPr>
              <a:t>Surface Inversion</a:t>
            </a:r>
          </a:p>
          <a:p>
            <a:pPr algn="ctr" eaLnBrk="1" hangingPunct="1">
              <a:spcBef>
                <a:spcPct val="0"/>
              </a:spcBef>
              <a:buFontTx/>
              <a:buNone/>
            </a:pPr>
            <a:r>
              <a:rPr lang="en-US" altLang="en-US" sz="2000" b="1">
                <a:latin typeface="Arial Narrow" pitchFamily="34" charset="0"/>
              </a:rPr>
              <a:t>Has Dissipated</a:t>
            </a:r>
          </a:p>
        </p:txBody>
      </p:sp>
      <p:sp>
        <p:nvSpPr>
          <p:cNvPr id="238622" name="Text Box 30"/>
          <p:cNvSpPr txBox="1">
            <a:spLocks noChangeArrowheads="1"/>
          </p:cNvSpPr>
          <p:nvPr/>
        </p:nvSpPr>
        <p:spPr bwMode="auto">
          <a:xfrm>
            <a:off x="4876800" y="3810000"/>
            <a:ext cx="1317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Arial Narrow" pitchFamily="34" charset="0"/>
              </a:rPr>
              <a:t>20-foot Wind</a:t>
            </a:r>
          </a:p>
        </p:txBody>
      </p:sp>
      <p:sp>
        <p:nvSpPr>
          <p:cNvPr id="238629" name="Text Box 37"/>
          <p:cNvSpPr txBox="1">
            <a:spLocks noChangeArrowheads="1"/>
          </p:cNvSpPr>
          <p:nvPr/>
        </p:nvSpPr>
        <p:spPr bwMode="auto">
          <a:xfrm>
            <a:off x="0" y="5105400"/>
            <a:ext cx="9144000" cy="968375"/>
          </a:xfrm>
          <a:prstGeom prst="rect">
            <a:avLst/>
          </a:prstGeom>
          <a:solidFill>
            <a:srgbClr val="0000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000">
                <a:solidFill>
                  <a:schemeClr val="bg1"/>
                </a:solidFill>
                <a:latin typeface="Arial Narrow" pitchFamily="34" charset="0"/>
              </a:rPr>
              <a:t>      </a:t>
            </a:r>
            <a:r>
              <a:rPr lang="en-US" altLang="en-US">
                <a:solidFill>
                  <a:schemeClr val="bg1"/>
                </a:solidFill>
                <a:latin typeface="Arial Narrow" pitchFamily="34" charset="0"/>
              </a:rPr>
              <a:t>When the surface inversion breaks, fire intensity may suddenly increase with a rush of fresh oxygen. </a:t>
            </a:r>
          </a:p>
        </p:txBody>
      </p:sp>
      <p:sp>
        <p:nvSpPr>
          <p:cNvPr id="74773"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DF9AEB37-D174-4CCA-8AFE-F49E33B6A953}" type="slidenum">
              <a:rPr lang="en-US" altLang="en-US" sz="1000">
                <a:solidFill>
                  <a:srgbClr val="DDDDDD"/>
                </a:solidFill>
              </a:rPr>
              <a:pPr algn="r" eaLnBrk="1" hangingPunct="1">
                <a:spcBef>
                  <a:spcPct val="0"/>
                </a:spcBef>
                <a:buFontTx/>
                <a:buNone/>
              </a:pPr>
              <a:t>72</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8605"/>
                                        </p:tgtEl>
                                        <p:attrNameLst>
                                          <p:attrName>style.visibility</p:attrName>
                                        </p:attrNameLst>
                                      </p:cBhvr>
                                      <p:to>
                                        <p:strVal val="visible"/>
                                      </p:to>
                                    </p:set>
                                    <p:animEffect transition="in" filter="dissolve">
                                      <p:cBhvr>
                                        <p:cTn id="7" dur="500"/>
                                        <p:tgtEl>
                                          <p:spTgt spid="23860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8607"/>
                                        </p:tgtEl>
                                        <p:attrNameLst>
                                          <p:attrName>style.visibility</p:attrName>
                                        </p:attrNameLst>
                                      </p:cBhvr>
                                      <p:to>
                                        <p:strVal val="visible"/>
                                      </p:to>
                                    </p:set>
                                    <p:animEffect transition="in" filter="dissolve">
                                      <p:cBhvr>
                                        <p:cTn id="10" dur="500"/>
                                        <p:tgtEl>
                                          <p:spTgt spid="23860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38606"/>
                                        </p:tgtEl>
                                        <p:attrNameLst>
                                          <p:attrName>style.visibility</p:attrName>
                                        </p:attrNameLst>
                                      </p:cBhvr>
                                      <p:to>
                                        <p:strVal val="visible"/>
                                      </p:to>
                                    </p:set>
                                    <p:animEffect transition="in" filter="dissolve">
                                      <p:cBhvr>
                                        <p:cTn id="13" dur="500"/>
                                        <p:tgtEl>
                                          <p:spTgt spid="23860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38613"/>
                                        </p:tgtEl>
                                        <p:attrNameLst>
                                          <p:attrName>style.visibility</p:attrName>
                                        </p:attrNameLst>
                                      </p:cBhvr>
                                      <p:to>
                                        <p:strVal val="visible"/>
                                      </p:to>
                                    </p:set>
                                    <p:animEffect transition="in" filter="dissolve">
                                      <p:cBhvr>
                                        <p:cTn id="16" dur="500"/>
                                        <p:tgtEl>
                                          <p:spTgt spid="2386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38598"/>
                                        </p:tgtEl>
                                        <p:attrNameLst>
                                          <p:attrName>style.visibility</p:attrName>
                                        </p:attrNameLst>
                                      </p:cBhvr>
                                      <p:to>
                                        <p:strVal val="visible"/>
                                      </p:to>
                                    </p:set>
                                    <p:animEffect transition="in" filter="dissolve">
                                      <p:cBhvr>
                                        <p:cTn id="21" dur="500"/>
                                        <p:tgtEl>
                                          <p:spTgt spid="23859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8610"/>
                                        </p:tgtEl>
                                        <p:attrNameLst>
                                          <p:attrName>style.visibility</p:attrName>
                                        </p:attrNameLst>
                                      </p:cBhvr>
                                      <p:to>
                                        <p:strVal val="visible"/>
                                      </p:to>
                                    </p:set>
                                    <p:animEffect transition="in" filter="dissolve">
                                      <p:cBhvr>
                                        <p:cTn id="24" dur="500"/>
                                        <p:tgtEl>
                                          <p:spTgt spid="2386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8611"/>
                                        </p:tgtEl>
                                        <p:attrNameLst>
                                          <p:attrName>style.visibility</p:attrName>
                                        </p:attrNameLst>
                                      </p:cBhvr>
                                      <p:to>
                                        <p:strVal val="visible"/>
                                      </p:to>
                                    </p:set>
                                    <p:animEffect transition="in" filter="dissolve">
                                      <p:cBhvr>
                                        <p:cTn id="27" dur="500"/>
                                        <p:tgtEl>
                                          <p:spTgt spid="2386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38612"/>
                                        </p:tgtEl>
                                        <p:attrNameLst>
                                          <p:attrName>style.visibility</p:attrName>
                                        </p:attrNameLst>
                                      </p:cBhvr>
                                      <p:to>
                                        <p:strVal val="visible"/>
                                      </p:to>
                                    </p:set>
                                    <p:animEffect transition="in" filter="dissolve">
                                      <p:cBhvr>
                                        <p:cTn id="30" dur="500"/>
                                        <p:tgtEl>
                                          <p:spTgt spid="23861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8630"/>
                                        </p:tgtEl>
                                        <p:attrNameLst>
                                          <p:attrName>style.visibility</p:attrName>
                                        </p:attrNameLst>
                                      </p:cBhvr>
                                      <p:to>
                                        <p:strVal val="visible"/>
                                      </p:to>
                                    </p:set>
                                    <p:animEffect transition="in" filter="dissolve">
                                      <p:cBhvr>
                                        <p:cTn id="33" dur="500"/>
                                        <p:tgtEl>
                                          <p:spTgt spid="2386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38627"/>
                                        </p:tgtEl>
                                        <p:attrNameLst>
                                          <p:attrName>style.visibility</p:attrName>
                                        </p:attrNameLst>
                                      </p:cBhvr>
                                      <p:to>
                                        <p:strVal val="visible"/>
                                      </p:to>
                                    </p:set>
                                    <p:animEffect transition="in" filter="dissolve">
                                      <p:cBhvr>
                                        <p:cTn id="38" dur="500"/>
                                        <p:tgtEl>
                                          <p:spTgt spid="23862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38621"/>
                                        </p:tgtEl>
                                        <p:attrNameLst>
                                          <p:attrName>style.visibility</p:attrName>
                                        </p:attrNameLst>
                                      </p:cBhvr>
                                      <p:to>
                                        <p:strVal val="visible"/>
                                      </p:to>
                                    </p:set>
                                    <p:animEffect transition="in" filter="dissolve">
                                      <p:cBhvr>
                                        <p:cTn id="41" dur="500"/>
                                        <p:tgtEl>
                                          <p:spTgt spid="238621"/>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38623"/>
                                        </p:tgtEl>
                                        <p:attrNameLst>
                                          <p:attrName>style.visibility</p:attrName>
                                        </p:attrNameLst>
                                      </p:cBhvr>
                                      <p:to>
                                        <p:strVal val="visible"/>
                                      </p:to>
                                    </p:set>
                                    <p:animEffect transition="in" filter="dissolve">
                                      <p:cBhvr>
                                        <p:cTn id="44" dur="500"/>
                                        <p:tgtEl>
                                          <p:spTgt spid="23862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38622"/>
                                        </p:tgtEl>
                                        <p:attrNameLst>
                                          <p:attrName>style.visibility</p:attrName>
                                        </p:attrNameLst>
                                      </p:cBhvr>
                                      <p:to>
                                        <p:strVal val="visible"/>
                                      </p:to>
                                    </p:set>
                                    <p:animEffect transition="in" filter="dissolve">
                                      <p:cBhvr>
                                        <p:cTn id="47" dur="500"/>
                                        <p:tgtEl>
                                          <p:spTgt spid="238622"/>
                                        </p:tgtEl>
                                      </p:cBhvr>
                                    </p:animEffect>
                                  </p:childTnLst>
                                </p:cTn>
                              </p:par>
                              <p:par>
                                <p:cTn id="48" presetID="9" presetClass="entr" presetSubtype="0" fill="hold" nodeType="withEffect">
                                  <p:stCondLst>
                                    <p:cond delay="0"/>
                                  </p:stCondLst>
                                  <p:childTnLst>
                                    <p:set>
                                      <p:cBhvr>
                                        <p:cTn id="49" dur="1" fill="hold">
                                          <p:stCondLst>
                                            <p:cond delay="0"/>
                                          </p:stCondLst>
                                        </p:cTn>
                                        <p:tgtEl>
                                          <p:spTgt spid="238601"/>
                                        </p:tgtEl>
                                        <p:attrNameLst>
                                          <p:attrName>style.visibility</p:attrName>
                                        </p:attrNameLst>
                                      </p:cBhvr>
                                      <p:to>
                                        <p:strVal val="visible"/>
                                      </p:to>
                                    </p:set>
                                    <p:animEffect transition="in" filter="dissolve">
                                      <p:cBhvr>
                                        <p:cTn id="50" dur="500"/>
                                        <p:tgtEl>
                                          <p:spTgt spid="23860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238629"/>
                                        </p:tgtEl>
                                        <p:attrNameLst>
                                          <p:attrName>style.visibility</p:attrName>
                                        </p:attrNameLst>
                                      </p:cBhvr>
                                      <p:to>
                                        <p:strVal val="visible"/>
                                      </p:to>
                                    </p:set>
                                    <p:animEffect transition="in" filter="dissolve">
                                      <p:cBhvr>
                                        <p:cTn id="53" dur="500"/>
                                        <p:tgtEl>
                                          <p:spTgt spid="238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5" grpId="0"/>
      <p:bldP spid="238606" grpId="0"/>
      <p:bldP spid="238607" grpId="0"/>
      <p:bldP spid="238613" grpId="0"/>
      <p:bldP spid="238610" grpId="0"/>
      <p:bldP spid="238611" grpId="0"/>
      <p:bldP spid="238612" grpId="0"/>
      <p:bldP spid="238630" grpId="0"/>
      <p:bldP spid="238627" grpId="0"/>
      <p:bldP spid="238621" grpId="0"/>
      <p:bldP spid="238623" grpId="0"/>
      <p:bldP spid="238622" grpId="0"/>
      <p:bldP spid="23862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F005A"/>
            </a:gs>
            <a:gs pos="100000">
              <a:schemeClr val="tx2"/>
            </a:gs>
          </a:gsLst>
          <a:lin ang="5400000" scaled="1"/>
        </a:gradFill>
        <a:effectLst/>
      </p:bgPr>
    </p:bg>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1524000" y="838200"/>
            <a:ext cx="61864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solidFill>
                  <a:schemeClr val="bg1"/>
                </a:solidFill>
              </a:rPr>
              <a:t>What to Expect When </a:t>
            </a:r>
          </a:p>
          <a:p>
            <a:pPr algn="ctr" eaLnBrk="1" hangingPunct="1">
              <a:lnSpc>
                <a:spcPct val="90000"/>
              </a:lnSpc>
              <a:spcBef>
                <a:spcPct val="0"/>
              </a:spcBef>
              <a:buFontTx/>
              <a:buNone/>
            </a:pPr>
            <a:r>
              <a:rPr lang="en-US" altLang="en-US" sz="3600" b="1">
                <a:solidFill>
                  <a:schemeClr val="bg1"/>
                </a:solidFill>
              </a:rPr>
              <a:t>Nighttime Inversions Break</a:t>
            </a:r>
            <a:r>
              <a:rPr lang="en-US" altLang="en-US" sz="2400" b="1">
                <a:solidFill>
                  <a:schemeClr val="bg1"/>
                </a:solidFill>
              </a:rPr>
              <a:t> </a:t>
            </a:r>
          </a:p>
        </p:txBody>
      </p:sp>
      <p:sp>
        <p:nvSpPr>
          <p:cNvPr id="75779" name="Text Box 5"/>
          <p:cNvSpPr txBox="1">
            <a:spLocks noChangeArrowheads="1"/>
          </p:cNvSpPr>
          <p:nvPr/>
        </p:nvSpPr>
        <p:spPr bwMode="auto">
          <a:xfrm>
            <a:off x="609600" y="2362200"/>
            <a:ext cx="7467600"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pPr>
            <a:r>
              <a:rPr lang="en-US" altLang="en-US" b="1">
                <a:solidFill>
                  <a:schemeClr val="bg1"/>
                </a:solidFill>
              </a:rPr>
              <a:t>Winds often increase suddenly and </a:t>
            </a:r>
          </a:p>
          <a:p>
            <a:pPr eaLnBrk="1" hangingPunct="1">
              <a:lnSpc>
                <a:spcPct val="90000"/>
              </a:lnSpc>
              <a:spcBef>
                <a:spcPct val="0"/>
              </a:spcBef>
              <a:buFontTx/>
              <a:buNone/>
            </a:pPr>
            <a:r>
              <a:rPr lang="en-US" altLang="en-US" b="1">
                <a:solidFill>
                  <a:schemeClr val="bg1"/>
                </a:solidFill>
              </a:rPr>
              <a:t>   possibly become gusty and erratic</a:t>
            </a:r>
          </a:p>
        </p:txBody>
      </p:sp>
      <p:sp>
        <p:nvSpPr>
          <p:cNvPr id="75780" name="Rectangle 6"/>
          <p:cNvSpPr>
            <a:spLocks noChangeArrowheads="1"/>
          </p:cNvSpPr>
          <p:nvPr/>
        </p:nvSpPr>
        <p:spPr bwMode="auto">
          <a:xfrm>
            <a:off x="609600" y="3733800"/>
            <a:ext cx="769620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b="1">
                <a:solidFill>
                  <a:schemeClr val="bg1"/>
                </a:solidFill>
              </a:rPr>
              <a:t>  Air temperature increases suddenly</a:t>
            </a:r>
          </a:p>
        </p:txBody>
      </p:sp>
      <p:sp>
        <p:nvSpPr>
          <p:cNvPr id="75781" name="Rectangle 7"/>
          <p:cNvSpPr>
            <a:spLocks noChangeArrowheads="1"/>
          </p:cNvSpPr>
          <p:nvPr/>
        </p:nvSpPr>
        <p:spPr bwMode="auto">
          <a:xfrm>
            <a:off x="609600" y="4800600"/>
            <a:ext cx="8229600"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pPr>
            <a:r>
              <a:rPr lang="en-US" altLang="en-US" b="1">
                <a:solidFill>
                  <a:schemeClr val="bg1"/>
                </a:solidFill>
              </a:rPr>
              <a:t>  Relative humidity decreases </a:t>
            </a:r>
          </a:p>
          <a:p>
            <a:pPr eaLnBrk="1" hangingPunct="1">
              <a:lnSpc>
                <a:spcPct val="90000"/>
              </a:lnSpc>
              <a:spcBef>
                <a:spcPct val="0"/>
              </a:spcBef>
              <a:buFontTx/>
              <a:buNone/>
            </a:pPr>
            <a:r>
              <a:rPr lang="en-US" altLang="en-US" b="1">
                <a:solidFill>
                  <a:schemeClr val="bg1"/>
                </a:solidFill>
              </a:rPr>
              <a:t>   suddenly</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0" y="1247775"/>
            <a:ext cx="91440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4000" b="1">
                <a:latin typeface="Arial Narrow" pitchFamily="34" charset="0"/>
              </a:rPr>
              <a:t>There are several aspects of </a:t>
            </a:r>
          </a:p>
          <a:p>
            <a:pPr algn="ctr" eaLnBrk="1" hangingPunct="1">
              <a:lnSpc>
                <a:spcPct val="90000"/>
              </a:lnSpc>
              <a:spcBef>
                <a:spcPct val="0"/>
              </a:spcBef>
              <a:buFontTx/>
              <a:buNone/>
            </a:pPr>
            <a:r>
              <a:rPr lang="en-US" altLang="en-US" sz="4000" b="1">
                <a:latin typeface="Arial Narrow" pitchFamily="34" charset="0"/>
              </a:rPr>
              <a:t>stable air that should be understood </a:t>
            </a:r>
          </a:p>
          <a:p>
            <a:pPr algn="ctr" eaLnBrk="1" hangingPunct="1">
              <a:lnSpc>
                <a:spcPct val="90000"/>
              </a:lnSpc>
              <a:spcBef>
                <a:spcPct val="0"/>
              </a:spcBef>
              <a:buFontTx/>
              <a:buNone/>
            </a:pPr>
            <a:r>
              <a:rPr lang="en-US" altLang="en-US" sz="4000" b="1">
                <a:latin typeface="Arial Narrow" pitchFamily="34" charset="0"/>
              </a:rPr>
              <a:t>by the firefighter:</a:t>
            </a:r>
          </a:p>
        </p:txBody>
      </p:sp>
      <p:sp>
        <p:nvSpPr>
          <p:cNvPr id="563203" name="Text Box 3"/>
          <p:cNvSpPr txBox="1">
            <a:spLocks noChangeArrowheads="1"/>
          </p:cNvSpPr>
          <p:nvPr/>
        </p:nvSpPr>
        <p:spPr bwMode="auto">
          <a:xfrm>
            <a:off x="0" y="3581400"/>
            <a:ext cx="914400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4000" b="1">
                <a:solidFill>
                  <a:srgbClr val="000066"/>
                </a:solidFill>
                <a:latin typeface="Arial Narrow" pitchFamily="34" charset="0"/>
              </a:rPr>
              <a:t>One is the relationship of the </a:t>
            </a:r>
          </a:p>
          <a:p>
            <a:pPr algn="ctr" eaLnBrk="1" hangingPunct="1">
              <a:lnSpc>
                <a:spcPct val="90000"/>
              </a:lnSpc>
              <a:spcBef>
                <a:spcPct val="0"/>
              </a:spcBef>
              <a:buFontTx/>
              <a:buNone/>
            </a:pPr>
            <a:r>
              <a:rPr lang="en-US" altLang="en-US" sz="4000" b="1" u="sng">
                <a:solidFill>
                  <a:srgbClr val="000066"/>
                </a:solidFill>
                <a:latin typeface="Arial Narrow" pitchFamily="34" charset="0"/>
              </a:rPr>
              <a:t>nighttime</a:t>
            </a:r>
            <a:r>
              <a:rPr lang="en-US" altLang="en-US" sz="4000" b="1">
                <a:solidFill>
                  <a:srgbClr val="000066"/>
                </a:solidFill>
                <a:latin typeface="Arial Narrow" pitchFamily="34" charset="0"/>
              </a:rPr>
              <a:t> or </a:t>
            </a:r>
            <a:r>
              <a:rPr lang="en-US" altLang="en-US" sz="4000" b="1" u="sng">
                <a:solidFill>
                  <a:srgbClr val="000066"/>
                </a:solidFill>
                <a:latin typeface="Arial Narrow" pitchFamily="34" charset="0"/>
              </a:rPr>
              <a:t>radiation</a:t>
            </a:r>
            <a:r>
              <a:rPr lang="en-US" altLang="en-US" sz="4000" b="1">
                <a:solidFill>
                  <a:srgbClr val="000066"/>
                </a:solidFill>
                <a:latin typeface="Arial Narrow" pitchFamily="34" charset="0"/>
              </a:rPr>
              <a:t> inversion</a:t>
            </a:r>
          </a:p>
          <a:p>
            <a:pPr algn="ctr" eaLnBrk="1" hangingPunct="1">
              <a:lnSpc>
                <a:spcPct val="90000"/>
              </a:lnSpc>
              <a:spcBef>
                <a:spcPct val="0"/>
              </a:spcBef>
              <a:buFontTx/>
              <a:buNone/>
            </a:pPr>
            <a:r>
              <a:rPr lang="en-US" altLang="en-US" sz="4000" b="1">
                <a:solidFill>
                  <a:srgbClr val="000066"/>
                </a:solidFill>
                <a:latin typeface="Arial Narrow" pitchFamily="34" charset="0"/>
              </a:rPr>
              <a:t>to thermal belts.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3203"/>
                                        </p:tgtEl>
                                        <p:attrNameLst>
                                          <p:attrName>style.visibility</p:attrName>
                                        </p:attrNameLst>
                                      </p:cBhvr>
                                      <p:to>
                                        <p:strVal val="visible"/>
                                      </p:to>
                                    </p:set>
                                    <p:anim calcmode="lin" valueType="num">
                                      <p:cBhvr>
                                        <p:cTn id="7" dur="500" fill="hold"/>
                                        <p:tgtEl>
                                          <p:spTgt spid="563203"/>
                                        </p:tgtEl>
                                        <p:attrNameLst>
                                          <p:attrName>ppt_w</p:attrName>
                                        </p:attrNameLst>
                                      </p:cBhvr>
                                      <p:tavLst>
                                        <p:tav tm="0">
                                          <p:val>
                                            <p:fltVal val="0"/>
                                          </p:val>
                                        </p:tav>
                                        <p:tav tm="100000">
                                          <p:val>
                                            <p:strVal val="#ppt_w"/>
                                          </p:val>
                                        </p:tav>
                                      </p:tavLst>
                                    </p:anim>
                                    <p:anim calcmode="lin" valueType="num">
                                      <p:cBhvr>
                                        <p:cTn id="8" dur="500" fill="hold"/>
                                        <p:tgtEl>
                                          <p:spTgt spid="563203"/>
                                        </p:tgtEl>
                                        <p:attrNameLst>
                                          <p:attrName>ppt_h</p:attrName>
                                        </p:attrNameLst>
                                      </p:cBhvr>
                                      <p:tavLst>
                                        <p:tav tm="0">
                                          <p:val>
                                            <p:fltVal val="0"/>
                                          </p:val>
                                        </p:tav>
                                        <p:tav tm="100000">
                                          <p:val>
                                            <p:strVal val="#ppt_h"/>
                                          </p:val>
                                        </p:tav>
                                      </p:tavLst>
                                    </p:anim>
                                    <p:animEffect transition="in" filter="fade">
                                      <p:cBhvr>
                                        <p:cTn id="9" dur="500"/>
                                        <p:tgtEl>
                                          <p:spTgt spid="5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2"/>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77827" name="Picture 2" descr="The Thermal B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5257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3"/>
          <p:cNvSpPr txBox="1">
            <a:spLocks noChangeArrowheads="1"/>
          </p:cNvSpPr>
          <p:nvPr/>
        </p:nvSpPr>
        <p:spPr bwMode="auto">
          <a:xfrm>
            <a:off x="762000" y="152400"/>
            <a:ext cx="4648200"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solidFill>
                  <a:srgbClr val="FFFF00"/>
                </a:solidFill>
                <a:latin typeface="Arial Narrow" pitchFamily="34" charset="0"/>
              </a:rPr>
              <a:t>     </a:t>
            </a:r>
            <a:r>
              <a:rPr lang="en-US" altLang="en-US" sz="3600" b="1">
                <a:solidFill>
                  <a:srgbClr val="FFFF00"/>
                </a:solidFill>
                <a:latin typeface="Arial Narrow" pitchFamily="34" charset="0"/>
              </a:rPr>
              <a:t>The Thermal Belt</a:t>
            </a:r>
          </a:p>
        </p:txBody>
      </p:sp>
      <p:sp>
        <p:nvSpPr>
          <p:cNvPr id="564228" name="Text Box 4"/>
          <p:cNvSpPr txBox="1">
            <a:spLocks noChangeArrowheads="1"/>
          </p:cNvSpPr>
          <p:nvPr/>
        </p:nvSpPr>
        <p:spPr bwMode="auto">
          <a:xfrm>
            <a:off x="5562600" y="990600"/>
            <a:ext cx="3581400" cy="23971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b="1">
                <a:solidFill>
                  <a:schemeClr val="bg1"/>
                </a:solidFill>
                <a:latin typeface="Arial Narrow" pitchFamily="34" charset="0"/>
              </a:rPr>
              <a:t>Thermal belts form </a:t>
            </a:r>
          </a:p>
          <a:p>
            <a:pPr algn="ctr" eaLnBrk="1" hangingPunct="1">
              <a:lnSpc>
                <a:spcPct val="90000"/>
              </a:lnSpc>
              <a:spcBef>
                <a:spcPct val="0"/>
              </a:spcBef>
              <a:buFontTx/>
              <a:buNone/>
            </a:pPr>
            <a:r>
              <a:rPr lang="en-US" altLang="en-US" sz="2800" b="1">
                <a:solidFill>
                  <a:schemeClr val="bg1"/>
                </a:solidFill>
                <a:latin typeface="Arial Narrow" pitchFamily="34" charset="0"/>
              </a:rPr>
              <a:t>where the top of the </a:t>
            </a:r>
          </a:p>
          <a:p>
            <a:pPr algn="ctr" eaLnBrk="1" hangingPunct="1">
              <a:lnSpc>
                <a:spcPct val="90000"/>
              </a:lnSpc>
              <a:spcBef>
                <a:spcPct val="0"/>
              </a:spcBef>
              <a:buFontTx/>
              <a:buNone/>
            </a:pPr>
            <a:r>
              <a:rPr lang="en-US" altLang="en-US" sz="2800" b="1">
                <a:solidFill>
                  <a:schemeClr val="bg1"/>
                </a:solidFill>
                <a:latin typeface="Arial Narrow" pitchFamily="34" charset="0"/>
              </a:rPr>
              <a:t>nighttime inversion makes frequent contact with valley </a:t>
            </a:r>
          </a:p>
          <a:p>
            <a:pPr algn="ctr" eaLnBrk="1" hangingPunct="1">
              <a:lnSpc>
                <a:spcPct val="90000"/>
              </a:lnSpc>
              <a:spcBef>
                <a:spcPct val="0"/>
              </a:spcBef>
              <a:buFontTx/>
              <a:buNone/>
            </a:pPr>
            <a:r>
              <a:rPr lang="en-US" altLang="en-US" sz="2800" b="1">
                <a:solidFill>
                  <a:schemeClr val="bg1"/>
                </a:solidFill>
                <a:latin typeface="Arial Narrow" pitchFamily="34" charset="0"/>
              </a:rPr>
              <a:t>wall or mountain slope.</a:t>
            </a:r>
            <a:r>
              <a:rPr lang="en-US" altLang="en-US" sz="2400" b="1">
                <a:solidFill>
                  <a:schemeClr val="bg1"/>
                </a:solidFill>
                <a:latin typeface="Arial Narrow" pitchFamily="34" charset="0"/>
              </a:rPr>
              <a:t> </a:t>
            </a:r>
          </a:p>
        </p:txBody>
      </p:sp>
      <p:sp>
        <p:nvSpPr>
          <p:cNvPr id="564229" name="Text Box 5"/>
          <p:cNvSpPr txBox="1">
            <a:spLocks noChangeArrowheads="1"/>
          </p:cNvSpPr>
          <p:nvPr/>
        </p:nvSpPr>
        <p:spPr bwMode="auto">
          <a:xfrm>
            <a:off x="5562600" y="3810000"/>
            <a:ext cx="3581400" cy="1800225"/>
          </a:xfrm>
          <a:prstGeom prst="rect">
            <a:avLst/>
          </a:prstGeom>
          <a:noFill/>
          <a:ln>
            <a:noFill/>
          </a:ln>
          <a:effectLst>
            <a:outerShdw dist="5388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chemeClr val="bg1"/>
                </a:solidFill>
                <a:latin typeface="Arial Narrow" pitchFamily="34" charset="0"/>
              </a:rPr>
              <a:t>Highest temperature and lowest average relative humidity</a:t>
            </a:r>
          </a:p>
          <a:p>
            <a:pPr algn="ctr" eaLnBrk="1" hangingPunct="1">
              <a:spcBef>
                <a:spcPct val="0"/>
              </a:spcBef>
              <a:buFontTx/>
              <a:buNone/>
            </a:pPr>
            <a:r>
              <a:rPr lang="en-US" altLang="en-US" sz="2800" b="1">
                <a:solidFill>
                  <a:schemeClr val="bg1"/>
                </a:solidFill>
                <a:latin typeface="Arial Narrow" pitchFamily="34" charset="0"/>
              </a:rPr>
              <a:t>at night. </a:t>
            </a:r>
          </a:p>
        </p:txBody>
      </p:sp>
      <p:sp>
        <p:nvSpPr>
          <p:cNvPr id="564230" name="Freeform 6"/>
          <p:cNvSpPr>
            <a:spLocks/>
          </p:cNvSpPr>
          <p:nvPr/>
        </p:nvSpPr>
        <p:spPr bwMode="auto">
          <a:xfrm>
            <a:off x="4419600" y="3886200"/>
            <a:ext cx="1000125" cy="1022350"/>
          </a:xfrm>
          <a:custGeom>
            <a:avLst/>
            <a:gdLst>
              <a:gd name="T0" fmla="*/ 4393 w 683"/>
              <a:gd name="T1" fmla="*/ 347663 h 644"/>
              <a:gd name="T2" fmla="*/ 17572 w 683"/>
              <a:gd name="T3" fmla="*/ 377825 h 644"/>
              <a:gd name="T4" fmla="*/ 60037 w 683"/>
              <a:gd name="T5" fmla="*/ 392113 h 644"/>
              <a:gd name="T6" fmla="*/ 87859 w 683"/>
              <a:gd name="T7" fmla="*/ 449263 h 644"/>
              <a:gd name="T8" fmla="*/ 121538 w 683"/>
              <a:gd name="T9" fmla="*/ 500063 h 644"/>
              <a:gd name="T10" fmla="*/ 111288 w 683"/>
              <a:gd name="T11" fmla="*/ 534988 h 644"/>
              <a:gd name="T12" fmla="*/ 205004 w 683"/>
              <a:gd name="T13" fmla="*/ 550863 h 644"/>
              <a:gd name="T14" fmla="*/ 219647 w 683"/>
              <a:gd name="T15" fmla="*/ 555625 h 644"/>
              <a:gd name="T16" fmla="*/ 234290 w 683"/>
              <a:gd name="T17" fmla="*/ 550863 h 644"/>
              <a:gd name="T18" fmla="*/ 243076 w 683"/>
              <a:gd name="T19" fmla="*/ 581025 h 644"/>
              <a:gd name="T20" fmla="*/ 294327 w 683"/>
              <a:gd name="T21" fmla="*/ 615950 h 644"/>
              <a:gd name="T22" fmla="*/ 328006 w 683"/>
              <a:gd name="T23" fmla="*/ 652463 h 644"/>
              <a:gd name="T24" fmla="*/ 308970 w 683"/>
              <a:gd name="T25" fmla="*/ 696913 h 644"/>
              <a:gd name="T26" fmla="*/ 345578 w 683"/>
              <a:gd name="T27" fmla="*/ 703263 h 644"/>
              <a:gd name="T28" fmla="*/ 402686 w 683"/>
              <a:gd name="T29" fmla="*/ 717550 h 644"/>
              <a:gd name="T30" fmla="*/ 421722 w 683"/>
              <a:gd name="T31" fmla="*/ 738188 h 644"/>
              <a:gd name="T32" fmla="*/ 449544 w 683"/>
              <a:gd name="T33" fmla="*/ 747713 h 644"/>
              <a:gd name="T34" fmla="*/ 515438 w 683"/>
              <a:gd name="T35" fmla="*/ 712788 h 644"/>
              <a:gd name="T36" fmla="*/ 524224 w 683"/>
              <a:gd name="T37" fmla="*/ 742950 h 644"/>
              <a:gd name="T38" fmla="*/ 622333 w 683"/>
              <a:gd name="T39" fmla="*/ 779463 h 644"/>
              <a:gd name="T40" fmla="*/ 692620 w 683"/>
              <a:gd name="T41" fmla="*/ 835025 h 644"/>
              <a:gd name="T42" fmla="*/ 767299 w 683"/>
              <a:gd name="T43" fmla="*/ 881063 h 644"/>
              <a:gd name="T44" fmla="*/ 754121 w 683"/>
              <a:gd name="T45" fmla="*/ 925513 h 644"/>
              <a:gd name="T46" fmla="*/ 847837 w 683"/>
              <a:gd name="T47" fmla="*/ 946150 h 644"/>
              <a:gd name="T48" fmla="*/ 913731 w 683"/>
              <a:gd name="T49" fmla="*/ 987425 h 644"/>
              <a:gd name="T50" fmla="*/ 978160 w 683"/>
              <a:gd name="T51" fmla="*/ 1022350 h 644"/>
              <a:gd name="T52" fmla="*/ 997196 w 683"/>
              <a:gd name="T53" fmla="*/ 931863 h 644"/>
              <a:gd name="T54" fmla="*/ 978160 w 683"/>
              <a:gd name="T55" fmla="*/ 615950 h 644"/>
              <a:gd name="T56" fmla="*/ 988411 w 683"/>
              <a:gd name="T57" fmla="*/ 488950 h 644"/>
              <a:gd name="T58" fmla="*/ 984018 w 683"/>
              <a:gd name="T59" fmla="*/ 341313 h 644"/>
              <a:gd name="T60" fmla="*/ 984018 w 683"/>
              <a:gd name="T61" fmla="*/ 204788 h 644"/>
              <a:gd name="T62" fmla="*/ 941553 w 683"/>
              <a:gd name="T63" fmla="*/ 209550 h 644"/>
              <a:gd name="T64" fmla="*/ 931302 w 683"/>
              <a:gd name="T65" fmla="*/ 200025 h 644"/>
              <a:gd name="T66" fmla="*/ 884444 w 683"/>
              <a:gd name="T67" fmla="*/ 239713 h 644"/>
              <a:gd name="T68" fmla="*/ 852230 w 683"/>
              <a:gd name="T69" fmla="*/ 255588 h 644"/>
              <a:gd name="T70" fmla="*/ 809764 w 683"/>
              <a:gd name="T71" fmla="*/ 250825 h 644"/>
              <a:gd name="T72" fmla="*/ 781943 w 683"/>
              <a:gd name="T73" fmla="*/ 234950 h 644"/>
              <a:gd name="T74" fmla="*/ 730692 w 683"/>
              <a:gd name="T75" fmla="*/ 204788 h 644"/>
              <a:gd name="T76" fmla="*/ 679441 w 683"/>
              <a:gd name="T77" fmla="*/ 179388 h 644"/>
              <a:gd name="T78" fmla="*/ 626725 w 683"/>
              <a:gd name="T79" fmla="*/ 250825 h 644"/>
              <a:gd name="T80" fmla="*/ 585725 w 683"/>
              <a:gd name="T81" fmla="*/ 214313 h 644"/>
              <a:gd name="T82" fmla="*/ 552046 w 683"/>
              <a:gd name="T83" fmla="*/ 188913 h 644"/>
              <a:gd name="T84" fmla="*/ 492009 w 683"/>
              <a:gd name="T85" fmla="*/ 169863 h 644"/>
              <a:gd name="T86" fmla="*/ 458330 w 683"/>
              <a:gd name="T87" fmla="*/ 174625 h 644"/>
              <a:gd name="T88" fmla="*/ 415865 w 683"/>
              <a:gd name="T89" fmla="*/ 153988 h 644"/>
              <a:gd name="T90" fmla="*/ 383650 w 683"/>
              <a:gd name="T91" fmla="*/ 138113 h 644"/>
              <a:gd name="T92" fmla="*/ 328006 w 683"/>
              <a:gd name="T93" fmla="*/ 103188 h 644"/>
              <a:gd name="T94" fmla="*/ 294327 w 683"/>
              <a:gd name="T95" fmla="*/ 119063 h 644"/>
              <a:gd name="T96" fmla="*/ 266505 w 683"/>
              <a:gd name="T97" fmla="*/ 87313 h 644"/>
              <a:gd name="T98" fmla="*/ 228433 w 683"/>
              <a:gd name="T99" fmla="*/ 123825 h 644"/>
              <a:gd name="T100" fmla="*/ 187432 w 683"/>
              <a:gd name="T101" fmla="*/ 61913 h 644"/>
              <a:gd name="T102" fmla="*/ 140574 w 683"/>
              <a:gd name="T103" fmla="*/ 47625 h 644"/>
              <a:gd name="T104" fmla="*/ 87859 w 683"/>
              <a:gd name="T105" fmla="*/ 17463 h 644"/>
              <a:gd name="T106" fmla="*/ 32215 w 683"/>
              <a:gd name="T107" fmla="*/ 17463 h 644"/>
              <a:gd name="T108" fmla="*/ 46858 w 683"/>
              <a:gd name="T109" fmla="*/ 47625 h 644"/>
              <a:gd name="T110" fmla="*/ 32215 w 683"/>
              <a:gd name="T111" fmla="*/ 123825 h 644"/>
              <a:gd name="T112" fmla="*/ 32215 w 683"/>
              <a:gd name="T113" fmla="*/ 158750 h 644"/>
              <a:gd name="T114" fmla="*/ 23429 w 683"/>
              <a:gd name="T115" fmla="*/ 188913 h 644"/>
              <a:gd name="T116" fmla="*/ 13179 w 683"/>
              <a:gd name="T117" fmla="*/ 296863 h 644"/>
              <a:gd name="T118" fmla="*/ 0 w 683"/>
              <a:gd name="T119" fmla="*/ 341313 h 644"/>
              <a:gd name="T120" fmla="*/ 4393 w 683"/>
              <a:gd name="T121" fmla="*/ 347663 h 6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3"/>
              <a:gd name="T184" fmla="*/ 0 h 644"/>
              <a:gd name="T185" fmla="*/ 683 w 683"/>
              <a:gd name="T186" fmla="*/ 644 h 6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3" h="644">
                <a:moveTo>
                  <a:pt x="3" y="219"/>
                </a:moveTo>
                <a:cubicBezTo>
                  <a:pt x="7" y="225"/>
                  <a:pt x="6" y="234"/>
                  <a:pt x="12" y="238"/>
                </a:cubicBezTo>
                <a:cubicBezTo>
                  <a:pt x="20" y="244"/>
                  <a:pt x="31" y="244"/>
                  <a:pt x="41" y="247"/>
                </a:cubicBezTo>
                <a:cubicBezTo>
                  <a:pt x="45" y="261"/>
                  <a:pt x="50" y="272"/>
                  <a:pt x="60" y="283"/>
                </a:cubicBezTo>
                <a:cubicBezTo>
                  <a:pt x="64" y="307"/>
                  <a:pt x="63" y="307"/>
                  <a:pt x="83" y="315"/>
                </a:cubicBezTo>
                <a:cubicBezTo>
                  <a:pt x="91" y="328"/>
                  <a:pt x="87" y="328"/>
                  <a:pt x="76" y="337"/>
                </a:cubicBezTo>
                <a:cubicBezTo>
                  <a:pt x="110" y="347"/>
                  <a:pt x="89" y="342"/>
                  <a:pt x="140" y="347"/>
                </a:cubicBezTo>
                <a:cubicBezTo>
                  <a:pt x="143" y="348"/>
                  <a:pt x="147" y="350"/>
                  <a:pt x="150" y="350"/>
                </a:cubicBezTo>
                <a:cubicBezTo>
                  <a:pt x="153" y="350"/>
                  <a:pt x="157" y="346"/>
                  <a:pt x="160" y="347"/>
                </a:cubicBezTo>
                <a:cubicBezTo>
                  <a:pt x="166" y="350"/>
                  <a:pt x="162" y="361"/>
                  <a:pt x="166" y="366"/>
                </a:cubicBezTo>
                <a:cubicBezTo>
                  <a:pt x="174" y="375"/>
                  <a:pt x="190" y="384"/>
                  <a:pt x="201" y="388"/>
                </a:cubicBezTo>
                <a:cubicBezTo>
                  <a:pt x="209" y="396"/>
                  <a:pt x="217" y="401"/>
                  <a:pt x="224" y="411"/>
                </a:cubicBezTo>
                <a:cubicBezTo>
                  <a:pt x="220" y="422"/>
                  <a:pt x="215" y="428"/>
                  <a:pt x="211" y="439"/>
                </a:cubicBezTo>
                <a:cubicBezTo>
                  <a:pt x="220" y="450"/>
                  <a:pt x="224" y="451"/>
                  <a:pt x="236" y="443"/>
                </a:cubicBezTo>
                <a:cubicBezTo>
                  <a:pt x="249" y="445"/>
                  <a:pt x="262" y="448"/>
                  <a:pt x="275" y="452"/>
                </a:cubicBezTo>
                <a:cubicBezTo>
                  <a:pt x="278" y="455"/>
                  <a:pt x="284" y="463"/>
                  <a:pt x="288" y="465"/>
                </a:cubicBezTo>
                <a:cubicBezTo>
                  <a:pt x="294" y="468"/>
                  <a:pt x="307" y="471"/>
                  <a:pt x="307" y="471"/>
                </a:cubicBezTo>
                <a:cubicBezTo>
                  <a:pt x="330" y="467"/>
                  <a:pt x="334" y="460"/>
                  <a:pt x="352" y="449"/>
                </a:cubicBezTo>
                <a:cubicBezTo>
                  <a:pt x="354" y="455"/>
                  <a:pt x="352" y="466"/>
                  <a:pt x="358" y="468"/>
                </a:cubicBezTo>
                <a:cubicBezTo>
                  <a:pt x="379" y="474"/>
                  <a:pt x="406" y="479"/>
                  <a:pt x="425" y="491"/>
                </a:cubicBezTo>
                <a:cubicBezTo>
                  <a:pt x="442" y="501"/>
                  <a:pt x="454" y="520"/>
                  <a:pt x="473" y="526"/>
                </a:cubicBezTo>
                <a:cubicBezTo>
                  <a:pt x="490" y="540"/>
                  <a:pt x="504" y="546"/>
                  <a:pt x="524" y="555"/>
                </a:cubicBezTo>
                <a:cubicBezTo>
                  <a:pt x="521" y="564"/>
                  <a:pt x="515" y="583"/>
                  <a:pt x="515" y="583"/>
                </a:cubicBezTo>
                <a:cubicBezTo>
                  <a:pt x="537" y="586"/>
                  <a:pt x="557" y="592"/>
                  <a:pt x="579" y="596"/>
                </a:cubicBezTo>
                <a:cubicBezTo>
                  <a:pt x="594" y="608"/>
                  <a:pt x="606" y="616"/>
                  <a:pt x="624" y="622"/>
                </a:cubicBezTo>
                <a:cubicBezTo>
                  <a:pt x="638" y="632"/>
                  <a:pt x="652" y="639"/>
                  <a:pt x="668" y="644"/>
                </a:cubicBezTo>
                <a:cubicBezTo>
                  <a:pt x="683" y="631"/>
                  <a:pt x="681" y="587"/>
                  <a:pt x="681" y="587"/>
                </a:cubicBezTo>
                <a:cubicBezTo>
                  <a:pt x="669" y="522"/>
                  <a:pt x="673" y="454"/>
                  <a:pt x="668" y="388"/>
                </a:cubicBezTo>
                <a:cubicBezTo>
                  <a:pt x="676" y="363"/>
                  <a:pt x="667" y="336"/>
                  <a:pt x="675" y="308"/>
                </a:cubicBezTo>
                <a:cubicBezTo>
                  <a:pt x="672" y="276"/>
                  <a:pt x="674" y="247"/>
                  <a:pt x="672" y="215"/>
                </a:cubicBezTo>
                <a:cubicBezTo>
                  <a:pt x="674" y="183"/>
                  <a:pt x="679" y="159"/>
                  <a:pt x="672" y="129"/>
                </a:cubicBezTo>
                <a:cubicBezTo>
                  <a:pt x="649" y="136"/>
                  <a:pt x="659" y="137"/>
                  <a:pt x="643" y="132"/>
                </a:cubicBezTo>
                <a:cubicBezTo>
                  <a:pt x="641" y="130"/>
                  <a:pt x="639" y="126"/>
                  <a:pt x="636" y="126"/>
                </a:cubicBezTo>
                <a:cubicBezTo>
                  <a:pt x="629" y="126"/>
                  <a:pt x="610" y="146"/>
                  <a:pt x="604" y="151"/>
                </a:cubicBezTo>
                <a:cubicBezTo>
                  <a:pt x="593" y="186"/>
                  <a:pt x="604" y="164"/>
                  <a:pt x="582" y="161"/>
                </a:cubicBezTo>
                <a:cubicBezTo>
                  <a:pt x="572" y="160"/>
                  <a:pt x="563" y="159"/>
                  <a:pt x="553" y="158"/>
                </a:cubicBezTo>
                <a:cubicBezTo>
                  <a:pt x="539" y="153"/>
                  <a:pt x="522" y="168"/>
                  <a:pt x="534" y="148"/>
                </a:cubicBezTo>
                <a:cubicBezTo>
                  <a:pt x="523" y="141"/>
                  <a:pt x="511" y="133"/>
                  <a:pt x="499" y="129"/>
                </a:cubicBezTo>
                <a:cubicBezTo>
                  <a:pt x="488" y="120"/>
                  <a:pt x="476" y="121"/>
                  <a:pt x="464" y="113"/>
                </a:cubicBezTo>
                <a:cubicBezTo>
                  <a:pt x="442" y="120"/>
                  <a:pt x="454" y="150"/>
                  <a:pt x="428" y="158"/>
                </a:cubicBezTo>
                <a:cubicBezTo>
                  <a:pt x="412" y="153"/>
                  <a:pt x="414" y="141"/>
                  <a:pt x="400" y="135"/>
                </a:cubicBezTo>
                <a:cubicBezTo>
                  <a:pt x="395" y="123"/>
                  <a:pt x="389" y="124"/>
                  <a:pt x="377" y="119"/>
                </a:cubicBezTo>
                <a:cubicBezTo>
                  <a:pt x="364" y="125"/>
                  <a:pt x="351" y="110"/>
                  <a:pt x="336" y="107"/>
                </a:cubicBezTo>
                <a:cubicBezTo>
                  <a:pt x="323" y="102"/>
                  <a:pt x="318" y="94"/>
                  <a:pt x="313" y="110"/>
                </a:cubicBezTo>
                <a:cubicBezTo>
                  <a:pt x="305" y="103"/>
                  <a:pt x="284" y="97"/>
                  <a:pt x="284" y="97"/>
                </a:cubicBezTo>
                <a:cubicBezTo>
                  <a:pt x="293" y="120"/>
                  <a:pt x="271" y="91"/>
                  <a:pt x="262" y="87"/>
                </a:cubicBezTo>
                <a:cubicBezTo>
                  <a:pt x="252" y="72"/>
                  <a:pt x="241" y="69"/>
                  <a:pt x="224" y="65"/>
                </a:cubicBezTo>
                <a:cubicBezTo>
                  <a:pt x="214" y="74"/>
                  <a:pt x="215" y="79"/>
                  <a:pt x="201" y="75"/>
                </a:cubicBezTo>
                <a:cubicBezTo>
                  <a:pt x="195" y="68"/>
                  <a:pt x="188" y="62"/>
                  <a:pt x="182" y="55"/>
                </a:cubicBezTo>
                <a:cubicBezTo>
                  <a:pt x="164" y="60"/>
                  <a:pt x="163" y="61"/>
                  <a:pt x="156" y="78"/>
                </a:cubicBezTo>
                <a:cubicBezTo>
                  <a:pt x="147" y="68"/>
                  <a:pt x="141" y="45"/>
                  <a:pt x="128" y="39"/>
                </a:cubicBezTo>
                <a:cubicBezTo>
                  <a:pt x="123" y="37"/>
                  <a:pt x="103" y="32"/>
                  <a:pt x="96" y="30"/>
                </a:cubicBezTo>
                <a:cubicBezTo>
                  <a:pt x="89" y="11"/>
                  <a:pt x="81" y="14"/>
                  <a:pt x="60" y="11"/>
                </a:cubicBezTo>
                <a:cubicBezTo>
                  <a:pt x="47" y="5"/>
                  <a:pt x="41" y="0"/>
                  <a:pt x="22" y="11"/>
                </a:cubicBezTo>
                <a:cubicBezTo>
                  <a:pt x="16" y="15"/>
                  <a:pt x="29" y="23"/>
                  <a:pt x="32" y="30"/>
                </a:cubicBezTo>
                <a:cubicBezTo>
                  <a:pt x="25" y="45"/>
                  <a:pt x="27" y="62"/>
                  <a:pt x="22" y="78"/>
                </a:cubicBezTo>
                <a:cubicBezTo>
                  <a:pt x="26" y="90"/>
                  <a:pt x="26" y="85"/>
                  <a:pt x="22" y="100"/>
                </a:cubicBezTo>
                <a:cubicBezTo>
                  <a:pt x="20" y="106"/>
                  <a:pt x="16" y="119"/>
                  <a:pt x="16" y="119"/>
                </a:cubicBezTo>
                <a:cubicBezTo>
                  <a:pt x="16" y="122"/>
                  <a:pt x="11" y="176"/>
                  <a:pt x="9" y="187"/>
                </a:cubicBezTo>
                <a:cubicBezTo>
                  <a:pt x="7" y="197"/>
                  <a:pt x="0" y="215"/>
                  <a:pt x="0" y="215"/>
                </a:cubicBezTo>
                <a:cubicBezTo>
                  <a:pt x="4" y="227"/>
                  <a:pt x="3" y="228"/>
                  <a:pt x="3" y="219"/>
                </a:cubicBezTo>
                <a:close/>
              </a:path>
            </a:pathLst>
          </a:custGeom>
          <a:solidFill>
            <a:srgbClr val="FF9900">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4231" name="Freeform 7"/>
          <p:cNvSpPr>
            <a:spLocks/>
          </p:cNvSpPr>
          <p:nvPr/>
        </p:nvSpPr>
        <p:spPr bwMode="auto">
          <a:xfrm>
            <a:off x="304800" y="3962400"/>
            <a:ext cx="1458913" cy="1295400"/>
          </a:xfrm>
          <a:custGeom>
            <a:avLst/>
            <a:gdLst>
              <a:gd name="T0" fmla="*/ 1222047 w 967"/>
              <a:gd name="T1" fmla="*/ 24157 h 858"/>
              <a:gd name="T2" fmla="*/ 1160190 w 967"/>
              <a:gd name="T3" fmla="*/ 67941 h 858"/>
              <a:gd name="T4" fmla="*/ 1092299 w 967"/>
              <a:gd name="T5" fmla="*/ 101156 h 858"/>
              <a:gd name="T6" fmla="*/ 995742 w 967"/>
              <a:gd name="T7" fmla="*/ 129842 h 858"/>
              <a:gd name="T8" fmla="*/ 961042 w 967"/>
              <a:gd name="T9" fmla="*/ 149469 h 858"/>
              <a:gd name="T10" fmla="*/ 899185 w 967"/>
              <a:gd name="T11" fmla="*/ 178155 h 858"/>
              <a:gd name="T12" fmla="*/ 778489 w 967"/>
              <a:gd name="T13" fmla="*/ 197783 h 858"/>
              <a:gd name="T14" fmla="*/ 686459 w 967"/>
              <a:gd name="T15" fmla="*/ 226469 h 858"/>
              <a:gd name="T16" fmla="*/ 604989 w 967"/>
              <a:gd name="T17" fmla="*/ 270252 h 858"/>
              <a:gd name="T18" fmla="*/ 508432 w 967"/>
              <a:gd name="T19" fmla="*/ 261194 h 858"/>
              <a:gd name="T20" fmla="*/ 401314 w 967"/>
              <a:gd name="T21" fmla="*/ 318566 h 858"/>
              <a:gd name="T22" fmla="*/ 291179 w 967"/>
              <a:gd name="T23" fmla="*/ 371408 h 858"/>
              <a:gd name="T24" fmla="*/ 247427 w 967"/>
              <a:gd name="T25" fmla="*/ 323095 h 858"/>
              <a:gd name="T26" fmla="*/ 122205 w 967"/>
              <a:gd name="T27" fmla="*/ 381977 h 858"/>
              <a:gd name="T28" fmla="*/ 30174 w 967"/>
              <a:gd name="T29" fmla="*/ 526917 h 858"/>
              <a:gd name="T30" fmla="*/ 6035 w 967"/>
              <a:gd name="T31" fmla="*/ 777542 h 858"/>
              <a:gd name="T32" fmla="*/ 6035 w 967"/>
              <a:gd name="T33" fmla="*/ 975324 h 858"/>
              <a:gd name="T34" fmla="*/ 15087 w 967"/>
              <a:gd name="T35" fmla="*/ 1130833 h 858"/>
              <a:gd name="T36" fmla="*/ 126731 w 967"/>
              <a:gd name="T37" fmla="*/ 1251616 h 858"/>
              <a:gd name="T38" fmla="*/ 208201 w 967"/>
              <a:gd name="T39" fmla="*/ 1203303 h 858"/>
              <a:gd name="T40" fmla="*/ 242901 w 967"/>
              <a:gd name="T41" fmla="*/ 1130833 h 858"/>
              <a:gd name="T42" fmla="*/ 291179 w 967"/>
              <a:gd name="T43" fmla="*/ 1062892 h 858"/>
              <a:gd name="T44" fmla="*/ 416401 w 967"/>
              <a:gd name="T45" fmla="*/ 1010050 h 858"/>
              <a:gd name="T46" fmla="*/ 440540 w 967"/>
              <a:gd name="T47" fmla="*/ 994952 h 858"/>
              <a:gd name="T48" fmla="*/ 623093 w 967"/>
              <a:gd name="T49" fmla="*/ 917952 h 858"/>
              <a:gd name="T50" fmla="*/ 677406 w 967"/>
              <a:gd name="T51" fmla="*/ 825855 h 858"/>
              <a:gd name="T52" fmla="*/ 831294 w 967"/>
              <a:gd name="T53" fmla="*/ 768483 h 858"/>
              <a:gd name="T54" fmla="*/ 870520 w 967"/>
              <a:gd name="T55" fmla="*/ 709601 h 858"/>
              <a:gd name="T56" fmla="*/ 1077212 w 967"/>
              <a:gd name="T57" fmla="*/ 575230 h 858"/>
              <a:gd name="T58" fmla="*/ 1197908 w 967"/>
              <a:gd name="T59" fmla="*/ 468035 h 858"/>
              <a:gd name="T60" fmla="*/ 1280886 w 967"/>
              <a:gd name="T61" fmla="*/ 401604 h 858"/>
              <a:gd name="T62" fmla="*/ 1298991 w 967"/>
              <a:gd name="T63" fmla="*/ 362350 h 858"/>
              <a:gd name="T64" fmla="*/ 1309552 w 967"/>
              <a:gd name="T65" fmla="*/ 294409 h 858"/>
              <a:gd name="T66" fmla="*/ 1401582 w 967"/>
              <a:gd name="T67" fmla="*/ 270252 h 858"/>
              <a:gd name="T68" fmla="*/ 1439300 w 967"/>
              <a:gd name="T69" fmla="*/ 184194 h 858"/>
              <a:gd name="T70" fmla="*/ 1329165 w 967"/>
              <a:gd name="T71" fmla="*/ 72470 h 858"/>
              <a:gd name="T72" fmla="*/ 1256747 w 967"/>
              <a:gd name="T73" fmla="*/ 0 h 8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7"/>
              <a:gd name="T112" fmla="*/ 0 h 858"/>
              <a:gd name="T113" fmla="*/ 967 w 967"/>
              <a:gd name="T114" fmla="*/ 858 h 8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7" h="858">
                <a:moveTo>
                  <a:pt x="833" y="0"/>
                </a:moveTo>
                <a:cubicBezTo>
                  <a:pt x="826" y="6"/>
                  <a:pt x="817" y="10"/>
                  <a:pt x="810" y="16"/>
                </a:cubicBezTo>
                <a:cubicBezTo>
                  <a:pt x="805" y="34"/>
                  <a:pt x="798" y="32"/>
                  <a:pt x="781" y="29"/>
                </a:cubicBezTo>
                <a:cubicBezTo>
                  <a:pt x="780" y="31"/>
                  <a:pt x="772" y="44"/>
                  <a:pt x="769" y="45"/>
                </a:cubicBezTo>
                <a:cubicBezTo>
                  <a:pt x="763" y="48"/>
                  <a:pt x="749" y="51"/>
                  <a:pt x="749" y="51"/>
                </a:cubicBezTo>
                <a:cubicBezTo>
                  <a:pt x="742" y="60"/>
                  <a:pt x="733" y="61"/>
                  <a:pt x="724" y="67"/>
                </a:cubicBezTo>
                <a:cubicBezTo>
                  <a:pt x="713" y="58"/>
                  <a:pt x="715" y="52"/>
                  <a:pt x="701" y="58"/>
                </a:cubicBezTo>
                <a:cubicBezTo>
                  <a:pt x="696" y="72"/>
                  <a:pt x="675" y="83"/>
                  <a:pt x="660" y="86"/>
                </a:cubicBezTo>
                <a:cubicBezTo>
                  <a:pt x="655" y="84"/>
                  <a:pt x="646" y="80"/>
                  <a:pt x="641" y="86"/>
                </a:cubicBezTo>
                <a:cubicBezTo>
                  <a:pt x="638" y="90"/>
                  <a:pt x="641" y="96"/>
                  <a:pt x="637" y="99"/>
                </a:cubicBezTo>
                <a:cubicBezTo>
                  <a:pt x="633" y="102"/>
                  <a:pt x="626" y="101"/>
                  <a:pt x="621" y="102"/>
                </a:cubicBezTo>
                <a:cubicBezTo>
                  <a:pt x="612" y="109"/>
                  <a:pt x="607" y="114"/>
                  <a:pt x="596" y="118"/>
                </a:cubicBezTo>
                <a:cubicBezTo>
                  <a:pt x="583" y="131"/>
                  <a:pt x="575" y="118"/>
                  <a:pt x="567" y="106"/>
                </a:cubicBezTo>
                <a:cubicBezTo>
                  <a:pt x="548" y="112"/>
                  <a:pt x="534" y="125"/>
                  <a:pt x="516" y="131"/>
                </a:cubicBezTo>
                <a:cubicBezTo>
                  <a:pt x="502" y="145"/>
                  <a:pt x="485" y="154"/>
                  <a:pt x="465" y="157"/>
                </a:cubicBezTo>
                <a:cubicBezTo>
                  <a:pt x="462" y="155"/>
                  <a:pt x="459" y="150"/>
                  <a:pt x="455" y="150"/>
                </a:cubicBezTo>
                <a:cubicBezTo>
                  <a:pt x="451" y="150"/>
                  <a:pt x="449" y="155"/>
                  <a:pt x="445" y="157"/>
                </a:cubicBezTo>
                <a:cubicBezTo>
                  <a:pt x="430" y="165"/>
                  <a:pt x="418" y="173"/>
                  <a:pt x="401" y="179"/>
                </a:cubicBezTo>
                <a:cubicBezTo>
                  <a:pt x="391" y="189"/>
                  <a:pt x="388" y="190"/>
                  <a:pt x="375" y="186"/>
                </a:cubicBezTo>
                <a:cubicBezTo>
                  <a:pt x="366" y="156"/>
                  <a:pt x="372" y="161"/>
                  <a:pt x="337" y="173"/>
                </a:cubicBezTo>
                <a:cubicBezTo>
                  <a:pt x="325" y="183"/>
                  <a:pt x="306" y="190"/>
                  <a:pt x="292" y="195"/>
                </a:cubicBezTo>
                <a:cubicBezTo>
                  <a:pt x="284" y="203"/>
                  <a:pt x="277" y="208"/>
                  <a:pt x="266" y="211"/>
                </a:cubicBezTo>
                <a:cubicBezTo>
                  <a:pt x="244" y="207"/>
                  <a:pt x="241" y="215"/>
                  <a:pt x="221" y="221"/>
                </a:cubicBezTo>
                <a:cubicBezTo>
                  <a:pt x="209" y="240"/>
                  <a:pt x="216" y="238"/>
                  <a:pt x="193" y="246"/>
                </a:cubicBezTo>
                <a:cubicBezTo>
                  <a:pt x="186" y="245"/>
                  <a:pt x="179" y="246"/>
                  <a:pt x="173" y="243"/>
                </a:cubicBezTo>
                <a:cubicBezTo>
                  <a:pt x="164" y="238"/>
                  <a:pt x="164" y="214"/>
                  <a:pt x="164" y="214"/>
                </a:cubicBezTo>
                <a:cubicBezTo>
                  <a:pt x="150" y="220"/>
                  <a:pt x="144" y="230"/>
                  <a:pt x="132" y="237"/>
                </a:cubicBezTo>
                <a:cubicBezTo>
                  <a:pt x="119" y="245"/>
                  <a:pt x="96" y="248"/>
                  <a:pt x="81" y="253"/>
                </a:cubicBezTo>
                <a:cubicBezTo>
                  <a:pt x="58" y="273"/>
                  <a:pt x="44" y="280"/>
                  <a:pt x="13" y="285"/>
                </a:cubicBezTo>
                <a:cubicBezTo>
                  <a:pt x="8" y="363"/>
                  <a:pt x="9" y="312"/>
                  <a:pt x="20" y="349"/>
                </a:cubicBezTo>
                <a:cubicBezTo>
                  <a:pt x="17" y="360"/>
                  <a:pt x="13" y="370"/>
                  <a:pt x="10" y="381"/>
                </a:cubicBezTo>
                <a:cubicBezTo>
                  <a:pt x="7" y="426"/>
                  <a:pt x="11" y="470"/>
                  <a:pt x="4" y="515"/>
                </a:cubicBezTo>
                <a:cubicBezTo>
                  <a:pt x="10" y="550"/>
                  <a:pt x="8" y="583"/>
                  <a:pt x="1" y="618"/>
                </a:cubicBezTo>
                <a:cubicBezTo>
                  <a:pt x="2" y="627"/>
                  <a:pt x="2" y="637"/>
                  <a:pt x="4" y="646"/>
                </a:cubicBezTo>
                <a:cubicBezTo>
                  <a:pt x="5" y="653"/>
                  <a:pt x="10" y="666"/>
                  <a:pt x="10" y="666"/>
                </a:cubicBezTo>
                <a:cubicBezTo>
                  <a:pt x="6" y="702"/>
                  <a:pt x="0" y="717"/>
                  <a:pt x="10" y="749"/>
                </a:cubicBezTo>
                <a:cubicBezTo>
                  <a:pt x="6" y="788"/>
                  <a:pt x="2" y="821"/>
                  <a:pt x="13" y="858"/>
                </a:cubicBezTo>
                <a:cubicBezTo>
                  <a:pt x="31" y="840"/>
                  <a:pt x="59" y="832"/>
                  <a:pt x="84" y="829"/>
                </a:cubicBezTo>
                <a:cubicBezTo>
                  <a:pt x="94" y="826"/>
                  <a:pt x="103" y="822"/>
                  <a:pt x="113" y="819"/>
                </a:cubicBezTo>
                <a:cubicBezTo>
                  <a:pt x="132" y="800"/>
                  <a:pt x="123" y="807"/>
                  <a:pt x="138" y="797"/>
                </a:cubicBezTo>
                <a:cubicBezTo>
                  <a:pt x="143" y="781"/>
                  <a:pt x="152" y="780"/>
                  <a:pt x="167" y="774"/>
                </a:cubicBezTo>
                <a:cubicBezTo>
                  <a:pt x="175" y="761"/>
                  <a:pt x="173" y="757"/>
                  <a:pt x="161" y="749"/>
                </a:cubicBezTo>
                <a:cubicBezTo>
                  <a:pt x="156" y="736"/>
                  <a:pt x="158" y="733"/>
                  <a:pt x="167" y="723"/>
                </a:cubicBezTo>
                <a:cubicBezTo>
                  <a:pt x="172" y="709"/>
                  <a:pt x="181" y="711"/>
                  <a:pt x="193" y="704"/>
                </a:cubicBezTo>
                <a:cubicBezTo>
                  <a:pt x="204" y="697"/>
                  <a:pt x="214" y="684"/>
                  <a:pt x="225" y="678"/>
                </a:cubicBezTo>
                <a:cubicBezTo>
                  <a:pt x="241" y="670"/>
                  <a:pt x="259" y="671"/>
                  <a:pt x="276" y="669"/>
                </a:cubicBezTo>
                <a:cubicBezTo>
                  <a:pt x="279" y="668"/>
                  <a:pt x="282" y="668"/>
                  <a:pt x="285" y="666"/>
                </a:cubicBezTo>
                <a:cubicBezTo>
                  <a:pt x="288" y="664"/>
                  <a:pt x="289" y="660"/>
                  <a:pt x="292" y="659"/>
                </a:cubicBezTo>
                <a:cubicBezTo>
                  <a:pt x="314" y="650"/>
                  <a:pt x="339" y="648"/>
                  <a:pt x="362" y="640"/>
                </a:cubicBezTo>
                <a:cubicBezTo>
                  <a:pt x="377" y="627"/>
                  <a:pt x="396" y="619"/>
                  <a:pt x="413" y="608"/>
                </a:cubicBezTo>
                <a:cubicBezTo>
                  <a:pt x="422" y="595"/>
                  <a:pt x="419" y="587"/>
                  <a:pt x="413" y="573"/>
                </a:cubicBezTo>
                <a:cubicBezTo>
                  <a:pt x="421" y="553"/>
                  <a:pt x="429" y="553"/>
                  <a:pt x="449" y="547"/>
                </a:cubicBezTo>
                <a:cubicBezTo>
                  <a:pt x="464" y="532"/>
                  <a:pt x="479" y="528"/>
                  <a:pt x="500" y="525"/>
                </a:cubicBezTo>
                <a:cubicBezTo>
                  <a:pt x="519" y="519"/>
                  <a:pt x="531" y="512"/>
                  <a:pt x="551" y="509"/>
                </a:cubicBezTo>
                <a:cubicBezTo>
                  <a:pt x="571" y="503"/>
                  <a:pt x="570" y="497"/>
                  <a:pt x="596" y="493"/>
                </a:cubicBezTo>
                <a:cubicBezTo>
                  <a:pt x="609" y="477"/>
                  <a:pt x="589" y="475"/>
                  <a:pt x="577" y="470"/>
                </a:cubicBezTo>
                <a:cubicBezTo>
                  <a:pt x="591" y="427"/>
                  <a:pt x="646" y="441"/>
                  <a:pt x="676" y="416"/>
                </a:cubicBezTo>
                <a:cubicBezTo>
                  <a:pt x="648" y="392"/>
                  <a:pt x="698" y="386"/>
                  <a:pt x="714" y="381"/>
                </a:cubicBezTo>
                <a:cubicBezTo>
                  <a:pt x="736" y="359"/>
                  <a:pt x="794" y="340"/>
                  <a:pt x="826" y="333"/>
                </a:cubicBezTo>
                <a:cubicBezTo>
                  <a:pt x="817" y="318"/>
                  <a:pt x="810" y="316"/>
                  <a:pt x="794" y="310"/>
                </a:cubicBezTo>
                <a:cubicBezTo>
                  <a:pt x="781" y="297"/>
                  <a:pt x="786" y="296"/>
                  <a:pt x="801" y="291"/>
                </a:cubicBezTo>
                <a:cubicBezTo>
                  <a:pt x="827" y="274"/>
                  <a:pt x="811" y="270"/>
                  <a:pt x="849" y="266"/>
                </a:cubicBezTo>
                <a:cubicBezTo>
                  <a:pt x="861" y="261"/>
                  <a:pt x="864" y="257"/>
                  <a:pt x="871" y="246"/>
                </a:cubicBezTo>
                <a:cubicBezTo>
                  <a:pt x="868" y="244"/>
                  <a:pt x="863" y="243"/>
                  <a:pt x="861" y="240"/>
                </a:cubicBezTo>
                <a:cubicBezTo>
                  <a:pt x="857" y="234"/>
                  <a:pt x="855" y="221"/>
                  <a:pt x="855" y="221"/>
                </a:cubicBezTo>
                <a:cubicBezTo>
                  <a:pt x="860" y="215"/>
                  <a:pt x="864" y="199"/>
                  <a:pt x="868" y="195"/>
                </a:cubicBezTo>
                <a:cubicBezTo>
                  <a:pt x="877" y="188"/>
                  <a:pt x="900" y="186"/>
                  <a:pt x="900" y="186"/>
                </a:cubicBezTo>
                <a:cubicBezTo>
                  <a:pt x="910" y="175"/>
                  <a:pt x="915" y="176"/>
                  <a:pt x="929" y="179"/>
                </a:cubicBezTo>
                <a:cubicBezTo>
                  <a:pt x="944" y="174"/>
                  <a:pt x="953" y="167"/>
                  <a:pt x="967" y="163"/>
                </a:cubicBezTo>
                <a:cubicBezTo>
                  <a:pt x="962" y="149"/>
                  <a:pt x="959" y="136"/>
                  <a:pt x="954" y="122"/>
                </a:cubicBezTo>
                <a:cubicBezTo>
                  <a:pt x="951" y="80"/>
                  <a:pt x="959" y="89"/>
                  <a:pt x="932" y="80"/>
                </a:cubicBezTo>
                <a:cubicBezTo>
                  <a:pt x="915" y="66"/>
                  <a:pt x="902" y="55"/>
                  <a:pt x="881" y="48"/>
                </a:cubicBezTo>
                <a:cubicBezTo>
                  <a:pt x="864" y="51"/>
                  <a:pt x="848" y="57"/>
                  <a:pt x="842" y="38"/>
                </a:cubicBezTo>
                <a:cubicBezTo>
                  <a:pt x="846" y="21"/>
                  <a:pt x="840" y="15"/>
                  <a:pt x="833" y="0"/>
                </a:cubicBezTo>
                <a:close/>
              </a:path>
            </a:pathLst>
          </a:custGeom>
          <a:solidFill>
            <a:srgbClr val="FF9900">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3" name="Text Box 8"/>
          <p:cNvSpPr txBox="1">
            <a:spLocks noChangeArrowheads="1"/>
          </p:cNvSpPr>
          <p:nvPr/>
        </p:nvSpPr>
        <p:spPr bwMode="auto">
          <a:xfrm>
            <a:off x="3794125" y="900113"/>
            <a:ext cx="1527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latin typeface="Arial Narrow" pitchFamily="34" charset="0"/>
              </a:rPr>
              <a:t>Nighttime</a:t>
            </a:r>
          </a:p>
        </p:txBody>
      </p:sp>
      <p:sp>
        <p:nvSpPr>
          <p:cNvPr id="77834"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6691542E-1FA9-4C92-B36A-500102D9938C}" type="slidenum">
              <a:rPr lang="en-US" altLang="en-US" sz="1000">
                <a:solidFill>
                  <a:srgbClr val="DDDDDD"/>
                </a:solidFill>
              </a:rPr>
              <a:pPr algn="r" eaLnBrk="1" hangingPunct="1">
                <a:spcBef>
                  <a:spcPct val="0"/>
                </a:spcBef>
                <a:buFontTx/>
                <a:buNone/>
              </a:pPr>
              <a:t>75</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64228"/>
                                        </p:tgtEl>
                                        <p:attrNameLst>
                                          <p:attrName>style.visibility</p:attrName>
                                        </p:attrNameLst>
                                      </p:cBhvr>
                                      <p:to>
                                        <p:strVal val="visible"/>
                                      </p:to>
                                    </p:set>
                                    <p:animEffect transition="in" filter="wipe(right)">
                                      <p:cBhvr>
                                        <p:cTn id="7" dur="500"/>
                                        <p:tgtEl>
                                          <p:spTgt spid="564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64231"/>
                                        </p:tgtEl>
                                        <p:attrNameLst>
                                          <p:attrName>style.visibility</p:attrName>
                                        </p:attrNameLst>
                                      </p:cBhvr>
                                      <p:to>
                                        <p:strVal val="visible"/>
                                      </p:to>
                                    </p:set>
                                    <p:animEffect transition="in" filter="checkerboard(across)">
                                      <p:cBhvr>
                                        <p:cTn id="12" dur="500"/>
                                        <p:tgtEl>
                                          <p:spTgt spid="56423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64230"/>
                                        </p:tgtEl>
                                        <p:attrNameLst>
                                          <p:attrName>style.visibility</p:attrName>
                                        </p:attrNameLst>
                                      </p:cBhvr>
                                      <p:to>
                                        <p:strVal val="visible"/>
                                      </p:to>
                                    </p:set>
                                    <p:animEffect transition="in" filter="checkerboard(across)">
                                      <p:cBhvr>
                                        <p:cTn id="15" dur="500"/>
                                        <p:tgtEl>
                                          <p:spTgt spid="5642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564229"/>
                                        </p:tgtEl>
                                        <p:attrNameLst>
                                          <p:attrName>style.visibility</p:attrName>
                                        </p:attrNameLst>
                                      </p:cBhvr>
                                      <p:to>
                                        <p:strVal val="visible"/>
                                      </p:to>
                                    </p:set>
                                    <p:animEffect transition="in" filter="wipe(right)">
                                      <p:cBhvr>
                                        <p:cTn id="20" dur="500"/>
                                        <p:tgtEl>
                                          <p:spTgt spid="564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28" grpId="0"/>
      <p:bldP spid="564229" grpId="0"/>
      <p:bldP spid="564230" grpId="0" animBg="1"/>
      <p:bldP spid="5642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3"/>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78851" name="Picture 2" descr="The Thermal Be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5257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3"/>
          <p:cNvSpPr txBox="1">
            <a:spLocks noChangeArrowheads="1"/>
          </p:cNvSpPr>
          <p:nvPr/>
        </p:nvSpPr>
        <p:spPr bwMode="auto">
          <a:xfrm>
            <a:off x="457200" y="152400"/>
            <a:ext cx="4953000" cy="5794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a:solidFill>
                  <a:srgbClr val="FFFF00"/>
                </a:solidFill>
                <a:latin typeface="Arial Narrow" pitchFamily="34" charset="0"/>
              </a:rPr>
              <a:t> Hazards of the Thermal Belt</a:t>
            </a:r>
          </a:p>
        </p:txBody>
      </p:sp>
      <p:sp>
        <p:nvSpPr>
          <p:cNvPr id="565252" name="Text Box 4"/>
          <p:cNvSpPr txBox="1">
            <a:spLocks noChangeArrowheads="1"/>
          </p:cNvSpPr>
          <p:nvPr/>
        </p:nvSpPr>
        <p:spPr bwMode="auto">
          <a:xfrm>
            <a:off x="5964238" y="838200"/>
            <a:ext cx="3000375" cy="15525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chemeClr val="bg1"/>
                </a:solidFill>
              </a:rPr>
              <a:t>Dries out fuels and can create severe burning conditions.</a:t>
            </a:r>
          </a:p>
        </p:txBody>
      </p:sp>
      <p:sp>
        <p:nvSpPr>
          <p:cNvPr id="565253" name="Freeform 5"/>
          <p:cNvSpPr>
            <a:spLocks/>
          </p:cNvSpPr>
          <p:nvPr/>
        </p:nvSpPr>
        <p:spPr bwMode="auto">
          <a:xfrm>
            <a:off x="4419600" y="3886200"/>
            <a:ext cx="1000125" cy="1022350"/>
          </a:xfrm>
          <a:custGeom>
            <a:avLst/>
            <a:gdLst>
              <a:gd name="T0" fmla="*/ 4393 w 683"/>
              <a:gd name="T1" fmla="*/ 347663 h 644"/>
              <a:gd name="T2" fmla="*/ 17572 w 683"/>
              <a:gd name="T3" fmla="*/ 377825 h 644"/>
              <a:gd name="T4" fmla="*/ 60037 w 683"/>
              <a:gd name="T5" fmla="*/ 392113 h 644"/>
              <a:gd name="T6" fmla="*/ 87859 w 683"/>
              <a:gd name="T7" fmla="*/ 449263 h 644"/>
              <a:gd name="T8" fmla="*/ 121538 w 683"/>
              <a:gd name="T9" fmla="*/ 500063 h 644"/>
              <a:gd name="T10" fmla="*/ 111288 w 683"/>
              <a:gd name="T11" fmla="*/ 534988 h 644"/>
              <a:gd name="T12" fmla="*/ 205004 w 683"/>
              <a:gd name="T13" fmla="*/ 550863 h 644"/>
              <a:gd name="T14" fmla="*/ 219647 w 683"/>
              <a:gd name="T15" fmla="*/ 555625 h 644"/>
              <a:gd name="T16" fmla="*/ 234290 w 683"/>
              <a:gd name="T17" fmla="*/ 550863 h 644"/>
              <a:gd name="T18" fmla="*/ 243076 w 683"/>
              <a:gd name="T19" fmla="*/ 581025 h 644"/>
              <a:gd name="T20" fmla="*/ 294327 w 683"/>
              <a:gd name="T21" fmla="*/ 615950 h 644"/>
              <a:gd name="T22" fmla="*/ 328006 w 683"/>
              <a:gd name="T23" fmla="*/ 652463 h 644"/>
              <a:gd name="T24" fmla="*/ 308970 w 683"/>
              <a:gd name="T25" fmla="*/ 696913 h 644"/>
              <a:gd name="T26" fmla="*/ 345578 w 683"/>
              <a:gd name="T27" fmla="*/ 703263 h 644"/>
              <a:gd name="T28" fmla="*/ 402686 w 683"/>
              <a:gd name="T29" fmla="*/ 717550 h 644"/>
              <a:gd name="T30" fmla="*/ 421722 w 683"/>
              <a:gd name="T31" fmla="*/ 738188 h 644"/>
              <a:gd name="T32" fmla="*/ 449544 w 683"/>
              <a:gd name="T33" fmla="*/ 747713 h 644"/>
              <a:gd name="T34" fmla="*/ 515438 w 683"/>
              <a:gd name="T35" fmla="*/ 712788 h 644"/>
              <a:gd name="T36" fmla="*/ 524224 w 683"/>
              <a:gd name="T37" fmla="*/ 742950 h 644"/>
              <a:gd name="T38" fmla="*/ 622333 w 683"/>
              <a:gd name="T39" fmla="*/ 779463 h 644"/>
              <a:gd name="T40" fmla="*/ 692620 w 683"/>
              <a:gd name="T41" fmla="*/ 835025 h 644"/>
              <a:gd name="T42" fmla="*/ 767299 w 683"/>
              <a:gd name="T43" fmla="*/ 881063 h 644"/>
              <a:gd name="T44" fmla="*/ 754121 w 683"/>
              <a:gd name="T45" fmla="*/ 925513 h 644"/>
              <a:gd name="T46" fmla="*/ 847837 w 683"/>
              <a:gd name="T47" fmla="*/ 946150 h 644"/>
              <a:gd name="T48" fmla="*/ 913731 w 683"/>
              <a:gd name="T49" fmla="*/ 987425 h 644"/>
              <a:gd name="T50" fmla="*/ 978160 w 683"/>
              <a:gd name="T51" fmla="*/ 1022350 h 644"/>
              <a:gd name="T52" fmla="*/ 997196 w 683"/>
              <a:gd name="T53" fmla="*/ 931863 h 644"/>
              <a:gd name="T54" fmla="*/ 978160 w 683"/>
              <a:gd name="T55" fmla="*/ 615950 h 644"/>
              <a:gd name="T56" fmla="*/ 988411 w 683"/>
              <a:gd name="T57" fmla="*/ 488950 h 644"/>
              <a:gd name="T58" fmla="*/ 984018 w 683"/>
              <a:gd name="T59" fmla="*/ 341313 h 644"/>
              <a:gd name="T60" fmla="*/ 984018 w 683"/>
              <a:gd name="T61" fmla="*/ 204788 h 644"/>
              <a:gd name="T62" fmla="*/ 941553 w 683"/>
              <a:gd name="T63" fmla="*/ 209550 h 644"/>
              <a:gd name="T64" fmla="*/ 931302 w 683"/>
              <a:gd name="T65" fmla="*/ 200025 h 644"/>
              <a:gd name="T66" fmla="*/ 884444 w 683"/>
              <a:gd name="T67" fmla="*/ 239713 h 644"/>
              <a:gd name="T68" fmla="*/ 852230 w 683"/>
              <a:gd name="T69" fmla="*/ 255588 h 644"/>
              <a:gd name="T70" fmla="*/ 809764 w 683"/>
              <a:gd name="T71" fmla="*/ 250825 h 644"/>
              <a:gd name="T72" fmla="*/ 781943 w 683"/>
              <a:gd name="T73" fmla="*/ 234950 h 644"/>
              <a:gd name="T74" fmla="*/ 730692 w 683"/>
              <a:gd name="T75" fmla="*/ 204788 h 644"/>
              <a:gd name="T76" fmla="*/ 679441 w 683"/>
              <a:gd name="T77" fmla="*/ 179388 h 644"/>
              <a:gd name="T78" fmla="*/ 626725 w 683"/>
              <a:gd name="T79" fmla="*/ 250825 h 644"/>
              <a:gd name="T80" fmla="*/ 585725 w 683"/>
              <a:gd name="T81" fmla="*/ 214313 h 644"/>
              <a:gd name="T82" fmla="*/ 552046 w 683"/>
              <a:gd name="T83" fmla="*/ 188913 h 644"/>
              <a:gd name="T84" fmla="*/ 492009 w 683"/>
              <a:gd name="T85" fmla="*/ 169863 h 644"/>
              <a:gd name="T86" fmla="*/ 458330 w 683"/>
              <a:gd name="T87" fmla="*/ 174625 h 644"/>
              <a:gd name="T88" fmla="*/ 415865 w 683"/>
              <a:gd name="T89" fmla="*/ 153988 h 644"/>
              <a:gd name="T90" fmla="*/ 383650 w 683"/>
              <a:gd name="T91" fmla="*/ 138113 h 644"/>
              <a:gd name="T92" fmla="*/ 328006 w 683"/>
              <a:gd name="T93" fmla="*/ 103188 h 644"/>
              <a:gd name="T94" fmla="*/ 294327 w 683"/>
              <a:gd name="T95" fmla="*/ 119063 h 644"/>
              <a:gd name="T96" fmla="*/ 266505 w 683"/>
              <a:gd name="T97" fmla="*/ 87313 h 644"/>
              <a:gd name="T98" fmla="*/ 228433 w 683"/>
              <a:gd name="T99" fmla="*/ 123825 h 644"/>
              <a:gd name="T100" fmla="*/ 187432 w 683"/>
              <a:gd name="T101" fmla="*/ 61913 h 644"/>
              <a:gd name="T102" fmla="*/ 140574 w 683"/>
              <a:gd name="T103" fmla="*/ 47625 h 644"/>
              <a:gd name="T104" fmla="*/ 87859 w 683"/>
              <a:gd name="T105" fmla="*/ 17463 h 644"/>
              <a:gd name="T106" fmla="*/ 32215 w 683"/>
              <a:gd name="T107" fmla="*/ 17463 h 644"/>
              <a:gd name="T108" fmla="*/ 46858 w 683"/>
              <a:gd name="T109" fmla="*/ 47625 h 644"/>
              <a:gd name="T110" fmla="*/ 32215 w 683"/>
              <a:gd name="T111" fmla="*/ 123825 h 644"/>
              <a:gd name="T112" fmla="*/ 32215 w 683"/>
              <a:gd name="T113" fmla="*/ 158750 h 644"/>
              <a:gd name="T114" fmla="*/ 23429 w 683"/>
              <a:gd name="T115" fmla="*/ 188913 h 644"/>
              <a:gd name="T116" fmla="*/ 13179 w 683"/>
              <a:gd name="T117" fmla="*/ 296863 h 644"/>
              <a:gd name="T118" fmla="*/ 0 w 683"/>
              <a:gd name="T119" fmla="*/ 341313 h 644"/>
              <a:gd name="T120" fmla="*/ 4393 w 683"/>
              <a:gd name="T121" fmla="*/ 347663 h 6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3"/>
              <a:gd name="T184" fmla="*/ 0 h 644"/>
              <a:gd name="T185" fmla="*/ 683 w 683"/>
              <a:gd name="T186" fmla="*/ 644 h 6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3" h="644">
                <a:moveTo>
                  <a:pt x="3" y="219"/>
                </a:moveTo>
                <a:cubicBezTo>
                  <a:pt x="7" y="225"/>
                  <a:pt x="6" y="234"/>
                  <a:pt x="12" y="238"/>
                </a:cubicBezTo>
                <a:cubicBezTo>
                  <a:pt x="20" y="244"/>
                  <a:pt x="31" y="244"/>
                  <a:pt x="41" y="247"/>
                </a:cubicBezTo>
                <a:cubicBezTo>
                  <a:pt x="45" y="261"/>
                  <a:pt x="50" y="272"/>
                  <a:pt x="60" y="283"/>
                </a:cubicBezTo>
                <a:cubicBezTo>
                  <a:pt x="64" y="307"/>
                  <a:pt x="63" y="307"/>
                  <a:pt x="83" y="315"/>
                </a:cubicBezTo>
                <a:cubicBezTo>
                  <a:pt x="91" y="328"/>
                  <a:pt x="87" y="328"/>
                  <a:pt x="76" y="337"/>
                </a:cubicBezTo>
                <a:cubicBezTo>
                  <a:pt x="110" y="347"/>
                  <a:pt x="89" y="342"/>
                  <a:pt x="140" y="347"/>
                </a:cubicBezTo>
                <a:cubicBezTo>
                  <a:pt x="143" y="348"/>
                  <a:pt x="147" y="350"/>
                  <a:pt x="150" y="350"/>
                </a:cubicBezTo>
                <a:cubicBezTo>
                  <a:pt x="153" y="350"/>
                  <a:pt x="157" y="346"/>
                  <a:pt x="160" y="347"/>
                </a:cubicBezTo>
                <a:cubicBezTo>
                  <a:pt x="166" y="350"/>
                  <a:pt x="162" y="361"/>
                  <a:pt x="166" y="366"/>
                </a:cubicBezTo>
                <a:cubicBezTo>
                  <a:pt x="174" y="375"/>
                  <a:pt x="190" y="384"/>
                  <a:pt x="201" y="388"/>
                </a:cubicBezTo>
                <a:cubicBezTo>
                  <a:pt x="209" y="396"/>
                  <a:pt x="217" y="401"/>
                  <a:pt x="224" y="411"/>
                </a:cubicBezTo>
                <a:cubicBezTo>
                  <a:pt x="220" y="422"/>
                  <a:pt x="215" y="428"/>
                  <a:pt x="211" y="439"/>
                </a:cubicBezTo>
                <a:cubicBezTo>
                  <a:pt x="220" y="450"/>
                  <a:pt x="224" y="451"/>
                  <a:pt x="236" y="443"/>
                </a:cubicBezTo>
                <a:cubicBezTo>
                  <a:pt x="249" y="445"/>
                  <a:pt x="262" y="448"/>
                  <a:pt x="275" y="452"/>
                </a:cubicBezTo>
                <a:cubicBezTo>
                  <a:pt x="278" y="455"/>
                  <a:pt x="284" y="463"/>
                  <a:pt x="288" y="465"/>
                </a:cubicBezTo>
                <a:cubicBezTo>
                  <a:pt x="294" y="468"/>
                  <a:pt x="307" y="471"/>
                  <a:pt x="307" y="471"/>
                </a:cubicBezTo>
                <a:cubicBezTo>
                  <a:pt x="330" y="467"/>
                  <a:pt x="334" y="460"/>
                  <a:pt x="352" y="449"/>
                </a:cubicBezTo>
                <a:cubicBezTo>
                  <a:pt x="354" y="455"/>
                  <a:pt x="352" y="466"/>
                  <a:pt x="358" y="468"/>
                </a:cubicBezTo>
                <a:cubicBezTo>
                  <a:pt x="379" y="474"/>
                  <a:pt x="406" y="479"/>
                  <a:pt x="425" y="491"/>
                </a:cubicBezTo>
                <a:cubicBezTo>
                  <a:pt x="442" y="501"/>
                  <a:pt x="454" y="520"/>
                  <a:pt x="473" y="526"/>
                </a:cubicBezTo>
                <a:cubicBezTo>
                  <a:pt x="490" y="540"/>
                  <a:pt x="504" y="546"/>
                  <a:pt x="524" y="555"/>
                </a:cubicBezTo>
                <a:cubicBezTo>
                  <a:pt x="521" y="564"/>
                  <a:pt x="515" y="583"/>
                  <a:pt x="515" y="583"/>
                </a:cubicBezTo>
                <a:cubicBezTo>
                  <a:pt x="537" y="586"/>
                  <a:pt x="557" y="592"/>
                  <a:pt x="579" y="596"/>
                </a:cubicBezTo>
                <a:cubicBezTo>
                  <a:pt x="594" y="608"/>
                  <a:pt x="606" y="616"/>
                  <a:pt x="624" y="622"/>
                </a:cubicBezTo>
                <a:cubicBezTo>
                  <a:pt x="638" y="632"/>
                  <a:pt x="652" y="639"/>
                  <a:pt x="668" y="644"/>
                </a:cubicBezTo>
                <a:cubicBezTo>
                  <a:pt x="683" y="631"/>
                  <a:pt x="681" y="587"/>
                  <a:pt x="681" y="587"/>
                </a:cubicBezTo>
                <a:cubicBezTo>
                  <a:pt x="669" y="522"/>
                  <a:pt x="673" y="454"/>
                  <a:pt x="668" y="388"/>
                </a:cubicBezTo>
                <a:cubicBezTo>
                  <a:pt x="676" y="363"/>
                  <a:pt x="667" y="336"/>
                  <a:pt x="675" y="308"/>
                </a:cubicBezTo>
                <a:cubicBezTo>
                  <a:pt x="672" y="276"/>
                  <a:pt x="674" y="247"/>
                  <a:pt x="672" y="215"/>
                </a:cubicBezTo>
                <a:cubicBezTo>
                  <a:pt x="674" y="183"/>
                  <a:pt x="679" y="159"/>
                  <a:pt x="672" y="129"/>
                </a:cubicBezTo>
                <a:cubicBezTo>
                  <a:pt x="649" y="136"/>
                  <a:pt x="659" y="137"/>
                  <a:pt x="643" y="132"/>
                </a:cubicBezTo>
                <a:cubicBezTo>
                  <a:pt x="641" y="130"/>
                  <a:pt x="639" y="126"/>
                  <a:pt x="636" y="126"/>
                </a:cubicBezTo>
                <a:cubicBezTo>
                  <a:pt x="629" y="126"/>
                  <a:pt x="610" y="146"/>
                  <a:pt x="604" y="151"/>
                </a:cubicBezTo>
                <a:cubicBezTo>
                  <a:pt x="593" y="186"/>
                  <a:pt x="604" y="164"/>
                  <a:pt x="582" y="161"/>
                </a:cubicBezTo>
                <a:cubicBezTo>
                  <a:pt x="572" y="160"/>
                  <a:pt x="563" y="159"/>
                  <a:pt x="553" y="158"/>
                </a:cubicBezTo>
                <a:cubicBezTo>
                  <a:pt x="539" y="153"/>
                  <a:pt x="522" y="168"/>
                  <a:pt x="534" y="148"/>
                </a:cubicBezTo>
                <a:cubicBezTo>
                  <a:pt x="523" y="141"/>
                  <a:pt x="511" y="133"/>
                  <a:pt x="499" y="129"/>
                </a:cubicBezTo>
                <a:cubicBezTo>
                  <a:pt x="488" y="120"/>
                  <a:pt x="476" y="121"/>
                  <a:pt x="464" y="113"/>
                </a:cubicBezTo>
                <a:cubicBezTo>
                  <a:pt x="442" y="120"/>
                  <a:pt x="454" y="150"/>
                  <a:pt x="428" y="158"/>
                </a:cubicBezTo>
                <a:cubicBezTo>
                  <a:pt x="412" y="153"/>
                  <a:pt x="414" y="141"/>
                  <a:pt x="400" y="135"/>
                </a:cubicBezTo>
                <a:cubicBezTo>
                  <a:pt x="395" y="123"/>
                  <a:pt x="389" y="124"/>
                  <a:pt x="377" y="119"/>
                </a:cubicBezTo>
                <a:cubicBezTo>
                  <a:pt x="364" y="125"/>
                  <a:pt x="351" y="110"/>
                  <a:pt x="336" y="107"/>
                </a:cubicBezTo>
                <a:cubicBezTo>
                  <a:pt x="323" y="102"/>
                  <a:pt x="318" y="94"/>
                  <a:pt x="313" y="110"/>
                </a:cubicBezTo>
                <a:cubicBezTo>
                  <a:pt x="305" y="103"/>
                  <a:pt x="284" y="97"/>
                  <a:pt x="284" y="97"/>
                </a:cubicBezTo>
                <a:cubicBezTo>
                  <a:pt x="293" y="120"/>
                  <a:pt x="271" y="91"/>
                  <a:pt x="262" y="87"/>
                </a:cubicBezTo>
                <a:cubicBezTo>
                  <a:pt x="252" y="72"/>
                  <a:pt x="241" y="69"/>
                  <a:pt x="224" y="65"/>
                </a:cubicBezTo>
                <a:cubicBezTo>
                  <a:pt x="214" y="74"/>
                  <a:pt x="215" y="79"/>
                  <a:pt x="201" y="75"/>
                </a:cubicBezTo>
                <a:cubicBezTo>
                  <a:pt x="195" y="68"/>
                  <a:pt x="188" y="62"/>
                  <a:pt x="182" y="55"/>
                </a:cubicBezTo>
                <a:cubicBezTo>
                  <a:pt x="164" y="60"/>
                  <a:pt x="163" y="61"/>
                  <a:pt x="156" y="78"/>
                </a:cubicBezTo>
                <a:cubicBezTo>
                  <a:pt x="147" y="68"/>
                  <a:pt x="141" y="45"/>
                  <a:pt x="128" y="39"/>
                </a:cubicBezTo>
                <a:cubicBezTo>
                  <a:pt x="123" y="37"/>
                  <a:pt x="103" y="32"/>
                  <a:pt x="96" y="30"/>
                </a:cubicBezTo>
                <a:cubicBezTo>
                  <a:pt x="89" y="11"/>
                  <a:pt x="81" y="14"/>
                  <a:pt x="60" y="11"/>
                </a:cubicBezTo>
                <a:cubicBezTo>
                  <a:pt x="47" y="5"/>
                  <a:pt x="41" y="0"/>
                  <a:pt x="22" y="11"/>
                </a:cubicBezTo>
                <a:cubicBezTo>
                  <a:pt x="16" y="15"/>
                  <a:pt x="29" y="23"/>
                  <a:pt x="32" y="30"/>
                </a:cubicBezTo>
                <a:cubicBezTo>
                  <a:pt x="25" y="45"/>
                  <a:pt x="27" y="62"/>
                  <a:pt x="22" y="78"/>
                </a:cubicBezTo>
                <a:cubicBezTo>
                  <a:pt x="26" y="90"/>
                  <a:pt x="26" y="85"/>
                  <a:pt x="22" y="100"/>
                </a:cubicBezTo>
                <a:cubicBezTo>
                  <a:pt x="20" y="106"/>
                  <a:pt x="16" y="119"/>
                  <a:pt x="16" y="119"/>
                </a:cubicBezTo>
                <a:cubicBezTo>
                  <a:pt x="16" y="122"/>
                  <a:pt x="11" y="176"/>
                  <a:pt x="9" y="187"/>
                </a:cubicBezTo>
                <a:cubicBezTo>
                  <a:pt x="7" y="197"/>
                  <a:pt x="0" y="215"/>
                  <a:pt x="0" y="215"/>
                </a:cubicBezTo>
                <a:cubicBezTo>
                  <a:pt x="4" y="227"/>
                  <a:pt x="3" y="228"/>
                  <a:pt x="3" y="219"/>
                </a:cubicBezTo>
                <a:close/>
              </a:path>
            </a:pathLst>
          </a:custGeom>
          <a:solidFill>
            <a:srgbClr val="FF9900">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254" name="Freeform 6"/>
          <p:cNvSpPr>
            <a:spLocks/>
          </p:cNvSpPr>
          <p:nvPr/>
        </p:nvSpPr>
        <p:spPr bwMode="auto">
          <a:xfrm>
            <a:off x="304800" y="3962400"/>
            <a:ext cx="1458913" cy="1295400"/>
          </a:xfrm>
          <a:custGeom>
            <a:avLst/>
            <a:gdLst>
              <a:gd name="T0" fmla="*/ 1222047 w 967"/>
              <a:gd name="T1" fmla="*/ 24157 h 858"/>
              <a:gd name="T2" fmla="*/ 1160190 w 967"/>
              <a:gd name="T3" fmla="*/ 67941 h 858"/>
              <a:gd name="T4" fmla="*/ 1092299 w 967"/>
              <a:gd name="T5" fmla="*/ 101156 h 858"/>
              <a:gd name="T6" fmla="*/ 995742 w 967"/>
              <a:gd name="T7" fmla="*/ 129842 h 858"/>
              <a:gd name="T8" fmla="*/ 961042 w 967"/>
              <a:gd name="T9" fmla="*/ 149469 h 858"/>
              <a:gd name="T10" fmla="*/ 899185 w 967"/>
              <a:gd name="T11" fmla="*/ 178155 h 858"/>
              <a:gd name="T12" fmla="*/ 778489 w 967"/>
              <a:gd name="T13" fmla="*/ 197783 h 858"/>
              <a:gd name="T14" fmla="*/ 686459 w 967"/>
              <a:gd name="T15" fmla="*/ 226469 h 858"/>
              <a:gd name="T16" fmla="*/ 604989 w 967"/>
              <a:gd name="T17" fmla="*/ 270252 h 858"/>
              <a:gd name="T18" fmla="*/ 508432 w 967"/>
              <a:gd name="T19" fmla="*/ 261194 h 858"/>
              <a:gd name="T20" fmla="*/ 401314 w 967"/>
              <a:gd name="T21" fmla="*/ 318566 h 858"/>
              <a:gd name="T22" fmla="*/ 291179 w 967"/>
              <a:gd name="T23" fmla="*/ 371408 h 858"/>
              <a:gd name="T24" fmla="*/ 247427 w 967"/>
              <a:gd name="T25" fmla="*/ 323095 h 858"/>
              <a:gd name="T26" fmla="*/ 122205 w 967"/>
              <a:gd name="T27" fmla="*/ 381977 h 858"/>
              <a:gd name="T28" fmla="*/ 30174 w 967"/>
              <a:gd name="T29" fmla="*/ 526917 h 858"/>
              <a:gd name="T30" fmla="*/ 6035 w 967"/>
              <a:gd name="T31" fmla="*/ 777542 h 858"/>
              <a:gd name="T32" fmla="*/ 6035 w 967"/>
              <a:gd name="T33" fmla="*/ 975324 h 858"/>
              <a:gd name="T34" fmla="*/ 15087 w 967"/>
              <a:gd name="T35" fmla="*/ 1130833 h 858"/>
              <a:gd name="T36" fmla="*/ 126731 w 967"/>
              <a:gd name="T37" fmla="*/ 1251616 h 858"/>
              <a:gd name="T38" fmla="*/ 208201 w 967"/>
              <a:gd name="T39" fmla="*/ 1203303 h 858"/>
              <a:gd name="T40" fmla="*/ 242901 w 967"/>
              <a:gd name="T41" fmla="*/ 1130833 h 858"/>
              <a:gd name="T42" fmla="*/ 291179 w 967"/>
              <a:gd name="T43" fmla="*/ 1062892 h 858"/>
              <a:gd name="T44" fmla="*/ 416401 w 967"/>
              <a:gd name="T45" fmla="*/ 1010050 h 858"/>
              <a:gd name="T46" fmla="*/ 440540 w 967"/>
              <a:gd name="T47" fmla="*/ 994952 h 858"/>
              <a:gd name="T48" fmla="*/ 623093 w 967"/>
              <a:gd name="T49" fmla="*/ 917952 h 858"/>
              <a:gd name="T50" fmla="*/ 677406 w 967"/>
              <a:gd name="T51" fmla="*/ 825855 h 858"/>
              <a:gd name="T52" fmla="*/ 831294 w 967"/>
              <a:gd name="T53" fmla="*/ 768483 h 858"/>
              <a:gd name="T54" fmla="*/ 870520 w 967"/>
              <a:gd name="T55" fmla="*/ 709601 h 858"/>
              <a:gd name="T56" fmla="*/ 1077212 w 967"/>
              <a:gd name="T57" fmla="*/ 575230 h 858"/>
              <a:gd name="T58" fmla="*/ 1197908 w 967"/>
              <a:gd name="T59" fmla="*/ 468035 h 858"/>
              <a:gd name="T60" fmla="*/ 1280886 w 967"/>
              <a:gd name="T61" fmla="*/ 401604 h 858"/>
              <a:gd name="T62" fmla="*/ 1298991 w 967"/>
              <a:gd name="T63" fmla="*/ 362350 h 858"/>
              <a:gd name="T64" fmla="*/ 1309552 w 967"/>
              <a:gd name="T65" fmla="*/ 294409 h 858"/>
              <a:gd name="T66" fmla="*/ 1401582 w 967"/>
              <a:gd name="T67" fmla="*/ 270252 h 858"/>
              <a:gd name="T68" fmla="*/ 1439300 w 967"/>
              <a:gd name="T69" fmla="*/ 184194 h 858"/>
              <a:gd name="T70" fmla="*/ 1329165 w 967"/>
              <a:gd name="T71" fmla="*/ 72470 h 858"/>
              <a:gd name="T72" fmla="*/ 1256747 w 967"/>
              <a:gd name="T73" fmla="*/ 0 h 8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67"/>
              <a:gd name="T112" fmla="*/ 0 h 858"/>
              <a:gd name="T113" fmla="*/ 967 w 967"/>
              <a:gd name="T114" fmla="*/ 858 h 8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67" h="858">
                <a:moveTo>
                  <a:pt x="833" y="0"/>
                </a:moveTo>
                <a:cubicBezTo>
                  <a:pt x="826" y="6"/>
                  <a:pt x="817" y="10"/>
                  <a:pt x="810" y="16"/>
                </a:cubicBezTo>
                <a:cubicBezTo>
                  <a:pt x="805" y="34"/>
                  <a:pt x="798" y="32"/>
                  <a:pt x="781" y="29"/>
                </a:cubicBezTo>
                <a:cubicBezTo>
                  <a:pt x="780" y="31"/>
                  <a:pt x="772" y="44"/>
                  <a:pt x="769" y="45"/>
                </a:cubicBezTo>
                <a:cubicBezTo>
                  <a:pt x="763" y="48"/>
                  <a:pt x="749" y="51"/>
                  <a:pt x="749" y="51"/>
                </a:cubicBezTo>
                <a:cubicBezTo>
                  <a:pt x="742" y="60"/>
                  <a:pt x="733" y="61"/>
                  <a:pt x="724" y="67"/>
                </a:cubicBezTo>
                <a:cubicBezTo>
                  <a:pt x="713" y="58"/>
                  <a:pt x="715" y="52"/>
                  <a:pt x="701" y="58"/>
                </a:cubicBezTo>
                <a:cubicBezTo>
                  <a:pt x="696" y="72"/>
                  <a:pt x="675" y="83"/>
                  <a:pt x="660" y="86"/>
                </a:cubicBezTo>
                <a:cubicBezTo>
                  <a:pt x="655" y="84"/>
                  <a:pt x="646" y="80"/>
                  <a:pt x="641" y="86"/>
                </a:cubicBezTo>
                <a:cubicBezTo>
                  <a:pt x="638" y="90"/>
                  <a:pt x="641" y="96"/>
                  <a:pt x="637" y="99"/>
                </a:cubicBezTo>
                <a:cubicBezTo>
                  <a:pt x="633" y="102"/>
                  <a:pt x="626" y="101"/>
                  <a:pt x="621" y="102"/>
                </a:cubicBezTo>
                <a:cubicBezTo>
                  <a:pt x="612" y="109"/>
                  <a:pt x="607" y="114"/>
                  <a:pt x="596" y="118"/>
                </a:cubicBezTo>
                <a:cubicBezTo>
                  <a:pt x="583" y="131"/>
                  <a:pt x="575" y="118"/>
                  <a:pt x="567" y="106"/>
                </a:cubicBezTo>
                <a:cubicBezTo>
                  <a:pt x="548" y="112"/>
                  <a:pt x="534" y="125"/>
                  <a:pt x="516" y="131"/>
                </a:cubicBezTo>
                <a:cubicBezTo>
                  <a:pt x="502" y="145"/>
                  <a:pt x="485" y="154"/>
                  <a:pt x="465" y="157"/>
                </a:cubicBezTo>
                <a:cubicBezTo>
                  <a:pt x="462" y="155"/>
                  <a:pt x="459" y="150"/>
                  <a:pt x="455" y="150"/>
                </a:cubicBezTo>
                <a:cubicBezTo>
                  <a:pt x="451" y="150"/>
                  <a:pt x="449" y="155"/>
                  <a:pt x="445" y="157"/>
                </a:cubicBezTo>
                <a:cubicBezTo>
                  <a:pt x="430" y="165"/>
                  <a:pt x="418" y="173"/>
                  <a:pt x="401" y="179"/>
                </a:cubicBezTo>
                <a:cubicBezTo>
                  <a:pt x="391" y="189"/>
                  <a:pt x="388" y="190"/>
                  <a:pt x="375" y="186"/>
                </a:cubicBezTo>
                <a:cubicBezTo>
                  <a:pt x="366" y="156"/>
                  <a:pt x="372" y="161"/>
                  <a:pt x="337" y="173"/>
                </a:cubicBezTo>
                <a:cubicBezTo>
                  <a:pt x="325" y="183"/>
                  <a:pt x="306" y="190"/>
                  <a:pt x="292" y="195"/>
                </a:cubicBezTo>
                <a:cubicBezTo>
                  <a:pt x="284" y="203"/>
                  <a:pt x="277" y="208"/>
                  <a:pt x="266" y="211"/>
                </a:cubicBezTo>
                <a:cubicBezTo>
                  <a:pt x="244" y="207"/>
                  <a:pt x="241" y="215"/>
                  <a:pt x="221" y="221"/>
                </a:cubicBezTo>
                <a:cubicBezTo>
                  <a:pt x="209" y="240"/>
                  <a:pt x="216" y="238"/>
                  <a:pt x="193" y="246"/>
                </a:cubicBezTo>
                <a:cubicBezTo>
                  <a:pt x="186" y="245"/>
                  <a:pt x="179" y="246"/>
                  <a:pt x="173" y="243"/>
                </a:cubicBezTo>
                <a:cubicBezTo>
                  <a:pt x="164" y="238"/>
                  <a:pt x="164" y="214"/>
                  <a:pt x="164" y="214"/>
                </a:cubicBezTo>
                <a:cubicBezTo>
                  <a:pt x="150" y="220"/>
                  <a:pt x="144" y="230"/>
                  <a:pt x="132" y="237"/>
                </a:cubicBezTo>
                <a:cubicBezTo>
                  <a:pt x="119" y="245"/>
                  <a:pt x="96" y="248"/>
                  <a:pt x="81" y="253"/>
                </a:cubicBezTo>
                <a:cubicBezTo>
                  <a:pt x="58" y="273"/>
                  <a:pt x="44" y="280"/>
                  <a:pt x="13" y="285"/>
                </a:cubicBezTo>
                <a:cubicBezTo>
                  <a:pt x="8" y="363"/>
                  <a:pt x="9" y="312"/>
                  <a:pt x="20" y="349"/>
                </a:cubicBezTo>
                <a:cubicBezTo>
                  <a:pt x="17" y="360"/>
                  <a:pt x="13" y="370"/>
                  <a:pt x="10" y="381"/>
                </a:cubicBezTo>
                <a:cubicBezTo>
                  <a:pt x="7" y="426"/>
                  <a:pt x="11" y="470"/>
                  <a:pt x="4" y="515"/>
                </a:cubicBezTo>
                <a:cubicBezTo>
                  <a:pt x="10" y="550"/>
                  <a:pt x="8" y="583"/>
                  <a:pt x="1" y="618"/>
                </a:cubicBezTo>
                <a:cubicBezTo>
                  <a:pt x="2" y="627"/>
                  <a:pt x="2" y="637"/>
                  <a:pt x="4" y="646"/>
                </a:cubicBezTo>
                <a:cubicBezTo>
                  <a:pt x="5" y="653"/>
                  <a:pt x="10" y="666"/>
                  <a:pt x="10" y="666"/>
                </a:cubicBezTo>
                <a:cubicBezTo>
                  <a:pt x="6" y="702"/>
                  <a:pt x="0" y="717"/>
                  <a:pt x="10" y="749"/>
                </a:cubicBezTo>
                <a:cubicBezTo>
                  <a:pt x="6" y="788"/>
                  <a:pt x="2" y="821"/>
                  <a:pt x="13" y="858"/>
                </a:cubicBezTo>
                <a:cubicBezTo>
                  <a:pt x="31" y="840"/>
                  <a:pt x="59" y="832"/>
                  <a:pt x="84" y="829"/>
                </a:cubicBezTo>
                <a:cubicBezTo>
                  <a:pt x="94" y="826"/>
                  <a:pt x="103" y="822"/>
                  <a:pt x="113" y="819"/>
                </a:cubicBezTo>
                <a:cubicBezTo>
                  <a:pt x="132" y="800"/>
                  <a:pt x="123" y="807"/>
                  <a:pt x="138" y="797"/>
                </a:cubicBezTo>
                <a:cubicBezTo>
                  <a:pt x="143" y="781"/>
                  <a:pt x="152" y="780"/>
                  <a:pt x="167" y="774"/>
                </a:cubicBezTo>
                <a:cubicBezTo>
                  <a:pt x="175" y="761"/>
                  <a:pt x="173" y="757"/>
                  <a:pt x="161" y="749"/>
                </a:cubicBezTo>
                <a:cubicBezTo>
                  <a:pt x="156" y="736"/>
                  <a:pt x="158" y="733"/>
                  <a:pt x="167" y="723"/>
                </a:cubicBezTo>
                <a:cubicBezTo>
                  <a:pt x="172" y="709"/>
                  <a:pt x="181" y="711"/>
                  <a:pt x="193" y="704"/>
                </a:cubicBezTo>
                <a:cubicBezTo>
                  <a:pt x="204" y="697"/>
                  <a:pt x="214" y="684"/>
                  <a:pt x="225" y="678"/>
                </a:cubicBezTo>
                <a:cubicBezTo>
                  <a:pt x="241" y="670"/>
                  <a:pt x="259" y="671"/>
                  <a:pt x="276" y="669"/>
                </a:cubicBezTo>
                <a:cubicBezTo>
                  <a:pt x="279" y="668"/>
                  <a:pt x="282" y="668"/>
                  <a:pt x="285" y="666"/>
                </a:cubicBezTo>
                <a:cubicBezTo>
                  <a:pt x="288" y="664"/>
                  <a:pt x="289" y="660"/>
                  <a:pt x="292" y="659"/>
                </a:cubicBezTo>
                <a:cubicBezTo>
                  <a:pt x="314" y="650"/>
                  <a:pt x="339" y="648"/>
                  <a:pt x="362" y="640"/>
                </a:cubicBezTo>
                <a:cubicBezTo>
                  <a:pt x="377" y="627"/>
                  <a:pt x="396" y="619"/>
                  <a:pt x="413" y="608"/>
                </a:cubicBezTo>
                <a:cubicBezTo>
                  <a:pt x="422" y="595"/>
                  <a:pt x="419" y="587"/>
                  <a:pt x="413" y="573"/>
                </a:cubicBezTo>
                <a:cubicBezTo>
                  <a:pt x="421" y="553"/>
                  <a:pt x="429" y="553"/>
                  <a:pt x="449" y="547"/>
                </a:cubicBezTo>
                <a:cubicBezTo>
                  <a:pt x="464" y="532"/>
                  <a:pt x="479" y="528"/>
                  <a:pt x="500" y="525"/>
                </a:cubicBezTo>
                <a:cubicBezTo>
                  <a:pt x="519" y="519"/>
                  <a:pt x="531" y="512"/>
                  <a:pt x="551" y="509"/>
                </a:cubicBezTo>
                <a:cubicBezTo>
                  <a:pt x="571" y="503"/>
                  <a:pt x="570" y="497"/>
                  <a:pt x="596" y="493"/>
                </a:cubicBezTo>
                <a:cubicBezTo>
                  <a:pt x="609" y="477"/>
                  <a:pt x="589" y="475"/>
                  <a:pt x="577" y="470"/>
                </a:cubicBezTo>
                <a:cubicBezTo>
                  <a:pt x="591" y="427"/>
                  <a:pt x="646" y="441"/>
                  <a:pt x="676" y="416"/>
                </a:cubicBezTo>
                <a:cubicBezTo>
                  <a:pt x="648" y="392"/>
                  <a:pt x="698" y="386"/>
                  <a:pt x="714" y="381"/>
                </a:cubicBezTo>
                <a:cubicBezTo>
                  <a:pt x="736" y="359"/>
                  <a:pt x="794" y="340"/>
                  <a:pt x="826" y="333"/>
                </a:cubicBezTo>
                <a:cubicBezTo>
                  <a:pt x="817" y="318"/>
                  <a:pt x="810" y="316"/>
                  <a:pt x="794" y="310"/>
                </a:cubicBezTo>
                <a:cubicBezTo>
                  <a:pt x="781" y="297"/>
                  <a:pt x="786" y="296"/>
                  <a:pt x="801" y="291"/>
                </a:cubicBezTo>
                <a:cubicBezTo>
                  <a:pt x="827" y="274"/>
                  <a:pt x="811" y="270"/>
                  <a:pt x="849" y="266"/>
                </a:cubicBezTo>
                <a:cubicBezTo>
                  <a:pt x="861" y="261"/>
                  <a:pt x="864" y="257"/>
                  <a:pt x="871" y="246"/>
                </a:cubicBezTo>
                <a:cubicBezTo>
                  <a:pt x="868" y="244"/>
                  <a:pt x="863" y="243"/>
                  <a:pt x="861" y="240"/>
                </a:cubicBezTo>
                <a:cubicBezTo>
                  <a:pt x="857" y="234"/>
                  <a:pt x="855" y="221"/>
                  <a:pt x="855" y="221"/>
                </a:cubicBezTo>
                <a:cubicBezTo>
                  <a:pt x="860" y="215"/>
                  <a:pt x="864" y="199"/>
                  <a:pt x="868" y="195"/>
                </a:cubicBezTo>
                <a:cubicBezTo>
                  <a:pt x="877" y="188"/>
                  <a:pt x="900" y="186"/>
                  <a:pt x="900" y="186"/>
                </a:cubicBezTo>
                <a:cubicBezTo>
                  <a:pt x="910" y="175"/>
                  <a:pt x="915" y="176"/>
                  <a:pt x="929" y="179"/>
                </a:cubicBezTo>
                <a:cubicBezTo>
                  <a:pt x="944" y="174"/>
                  <a:pt x="953" y="167"/>
                  <a:pt x="967" y="163"/>
                </a:cubicBezTo>
                <a:cubicBezTo>
                  <a:pt x="962" y="149"/>
                  <a:pt x="959" y="136"/>
                  <a:pt x="954" y="122"/>
                </a:cubicBezTo>
                <a:cubicBezTo>
                  <a:pt x="951" y="80"/>
                  <a:pt x="959" y="89"/>
                  <a:pt x="932" y="80"/>
                </a:cubicBezTo>
                <a:cubicBezTo>
                  <a:pt x="915" y="66"/>
                  <a:pt x="902" y="55"/>
                  <a:pt x="881" y="48"/>
                </a:cubicBezTo>
                <a:cubicBezTo>
                  <a:pt x="864" y="51"/>
                  <a:pt x="848" y="57"/>
                  <a:pt x="842" y="38"/>
                </a:cubicBezTo>
                <a:cubicBezTo>
                  <a:pt x="846" y="21"/>
                  <a:pt x="840" y="15"/>
                  <a:pt x="833" y="0"/>
                </a:cubicBezTo>
                <a:close/>
              </a:path>
            </a:pathLst>
          </a:custGeom>
          <a:solidFill>
            <a:srgbClr val="FF9900">
              <a:alpha val="5215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5255" name="Text Box 7"/>
          <p:cNvSpPr txBox="1">
            <a:spLocks noChangeArrowheads="1"/>
          </p:cNvSpPr>
          <p:nvPr/>
        </p:nvSpPr>
        <p:spPr bwMode="auto">
          <a:xfrm>
            <a:off x="5562600" y="2895600"/>
            <a:ext cx="3581400" cy="15525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400" b="1">
                <a:solidFill>
                  <a:srgbClr val="FFFF00"/>
                </a:solidFill>
              </a:rPr>
              <a:t>Most importantly: </a:t>
            </a:r>
          </a:p>
          <a:p>
            <a:pPr algn="ctr" eaLnBrk="1" hangingPunct="1"/>
            <a:r>
              <a:rPr lang="en-US" altLang="en-US" sz="2400" b="1">
                <a:solidFill>
                  <a:srgbClr val="FFFF00"/>
                </a:solidFill>
              </a:rPr>
              <a:t>active burning at night, while areas above and below relatively quiet.</a:t>
            </a:r>
            <a:r>
              <a:rPr lang="en-US" altLang="en-US" sz="2400" b="1">
                <a:solidFill>
                  <a:srgbClr val="FFFF00"/>
                </a:solidFill>
                <a:latin typeface="Arial Narrow" pitchFamily="34" charset="0"/>
              </a:rPr>
              <a:t> </a:t>
            </a:r>
          </a:p>
        </p:txBody>
      </p:sp>
      <p:sp>
        <p:nvSpPr>
          <p:cNvPr id="78857" name="Text Box 9"/>
          <p:cNvSpPr txBox="1">
            <a:spLocks noChangeArrowheads="1"/>
          </p:cNvSpPr>
          <p:nvPr/>
        </p:nvSpPr>
        <p:spPr bwMode="auto">
          <a:xfrm>
            <a:off x="3794125" y="900113"/>
            <a:ext cx="1527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latin typeface="Arial Narrow" pitchFamily="34" charset="0"/>
              </a:rPr>
              <a:t>Nighttime</a:t>
            </a:r>
          </a:p>
        </p:txBody>
      </p:sp>
      <p:sp>
        <p:nvSpPr>
          <p:cNvPr id="78858"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D8859441-84B2-4309-B095-F679BBEB2244}" type="slidenum">
              <a:rPr lang="en-US" altLang="en-US" sz="1000">
                <a:solidFill>
                  <a:srgbClr val="DDDDDD"/>
                </a:solidFill>
              </a:rPr>
              <a:pPr algn="r" eaLnBrk="1" hangingPunct="1">
                <a:spcBef>
                  <a:spcPct val="0"/>
                </a:spcBef>
                <a:buFontTx/>
                <a:buNone/>
              </a:pPr>
              <a:t>76</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65252"/>
                                        </p:tgtEl>
                                        <p:attrNameLst>
                                          <p:attrName>style.visibility</p:attrName>
                                        </p:attrNameLst>
                                      </p:cBhvr>
                                      <p:to>
                                        <p:strVal val="visible"/>
                                      </p:to>
                                    </p:set>
                                    <p:animEffect transition="in" filter="wipe(right)">
                                      <p:cBhvr>
                                        <p:cTn id="7" dur="500"/>
                                        <p:tgtEl>
                                          <p:spTgt spid="5652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65254"/>
                                        </p:tgtEl>
                                        <p:attrNameLst>
                                          <p:attrName>style.visibility</p:attrName>
                                        </p:attrNameLst>
                                      </p:cBhvr>
                                      <p:to>
                                        <p:strVal val="visible"/>
                                      </p:to>
                                    </p:set>
                                    <p:animEffect transition="in" filter="checkerboard(across)">
                                      <p:cBhvr>
                                        <p:cTn id="12" dur="500"/>
                                        <p:tgtEl>
                                          <p:spTgt spid="56525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65253"/>
                                        </p:tgtEl>
                                        <p:attrNameLst>
                                          <p:attrName>style.visibility</p:attrName>
                                        </p:attrNameLst>
                                      </p:cBhvr>
                                      <p:to>
                                        <p:strVal val="visible"/>
                                      </p:to>
                                    </p:set>
                                    <p:animEffect transition="in" filter="checkerboard(across)">
                                      <p:cBhvr>
                                        <p:cTn id="15" dur="500"/>
                                        <p:tgtEl>
                                          <p:spTgt spid="56525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65255"/>
                                        </p:tgtEl>
                                        <p:attrNameLst>
                                          <p:attrName>style.visibility</p:attrName>
                                        </p:attrNameLst>
                                      </p:cBhvr>
                                      <p:to>
                                        <p:strVal val="visible"/>
                                      </p:to>
                                    </p:set>
                                    <p:animEffect transition="in" filter="dissolve">
                                      <p:cBhvr>
                                        <p:cTn id="18" dur="500"/>
                                        <p:tgtEl>
                                          <p:spTgt spid="56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2" grpId="0"/>
      <p:bldP spid="565253" grpId="0" animBg="1"/>
      <p:bldP spid="565254" grpId="0" animBg="1"/>
      <p:bldP spid="56525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914400" y="941388"/>
            <a:ext cx="7110413"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sz="4000" b="1">
                <a:solidFill>
                  <a:srgbClr val="000066"/>
                </a:solidFill>
              </a:rPr>
              <a:t>Elevation and location of the thermal belt varies by:</a:t>
            </a:r>
          </a:p>
        </p:txBody>
      </p:sp>
      <p:sp>
        <p:nvSpPr>
          <p:cNvPr id="79875" name="Text Box 3"/>
          <p:cNvSpPr txBox="1">
            <a:spLocks noChangeArrowheads="1"/>
          </p:cNvSpPr>
          <p:nvPr/>
        </p:nvSpPr>
        <p:spPr bwMode="auto">
          <a:xfrm>
            <a:off x="1279525" y="2541588"/>
            <a:ext cx="6877050" cy="283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marL="342900" indent="-342900" eaLnBrk="0" hangingPunct="0">
              <a:spcBef>
                <a:spcPct val="20000"/>
              </a:spcBef>
              <a:buChar char="•"/>
              <a:tabLst>
                <a:tab pos="463550" algn="l"/>
              </a:tabLst>
              <a:defRPr sz="3200">
                <a:solidFill>
                  <a:schemeClr val="tx1"/>
                </a:solidFill>
                <a:latin typeface="Arial" charset="0"/>
              </a:defRPr>
            </a:lvl1pPr>
            <a:lvl2pPr marL="742950" indent="-285750" eaLnBrk="0" hangingPunct="0">
              <a:spcBef>
                <a:spcPct val="20000"/>
              </a:spcBef>
              <a:buChar char="–"/>
              <a:tabLst>
                <a:tab pos="463550" algn="l"/>
              </a:tabLst>
              <a:defRPr sz="2800">
                <a:solidFill>
                  <a:schemeClr val="tx1"/>
                </a:solidFill>
                <a:latin typeface="Arial" charset="0"/>
              </a:defRPr>
            </a:lvl2pPr>
            <a:lvl3pPr marL="1143000" indent="-228600" eaLnBrk="0" hangingPunct="0">
              <a:spcBef>
                <a:spcPct val="20000"/>
              </a:spcBef>
              <a:buChar char="•"/>
              <a:tabLst>
                <a:tab pos="463550" algn="l"/>
              </a:tabLst>
              <a:defRPr sz="2400">
                <a:solidFill>
                  <a:schemeClr val="tx1"/>
                </a:solidFill>
                <a:latin typeface="Arial" charset="0"/>
              </a:defRPr>
            </a:lvl3pPr>
            <a:lvl4pPr marL="1600200" indent="-228600" eaLnBrk="0" hangingPunct="0">
              <a:spcBef>
                <a:spcPct val="20000"/>
              </a:spcBef>
              <a:buChar char="–"/>
              <a:tabLst>
                <a:tab pos="463550" algn="l"/>
              </a:tabLst>
              <a:defRPr sz="2000">
                <a:solidFill>
                  <a:schemeClr val="tx1"/>
                </a:solidFill>
                <a:latin typeface="Arial" charset="0"/>
              </a:defRPr>
            </a:lvl4pPr>
            <a:lvl5pPr marL="2057400" indent="-228600" eaLnBrk="0" hangingPunct="0">
              <a:spcBef>
                <a:spcPct val="20000"/>
              </a:spcBef>
              <a:buChar char="»"/>
              <a:tabLst>
                <a:tab pos="463550" algn="l"/>
              </a:tabLst>
              <a:defRPr sz="2000">
                <a:solidFill>
                  <a:schemeClr val="tx1"/>
                </a:solidFill>
                <a:latin typeface="Arial" charset="0"/>
              </a:defRPr>
            </a:lvl5pPr>
            <a:lvl6pPr marL="2514600" indent="-228600" eaLnBrk="0" fontAlgn="base" hangingPunct="0">
              <a:spcBef>
                <a:spcPct val="20000"/>
              </a:spcBef>
              <a:spcAft>
                <a:spcPct val="0"/>
              </a:spcAft>
              <a:buChar char="»"/>
              <a:tabLst>
                <a:tab pos="463550" algn="l"/>
              </a:tabLst>
              <a:defRPr sz="2000">
                <a:solidFill>
                  <a:schemeClr val="tx1"/>
                </a:solidFill>
                <a:latin typeface="Arial" charset="0"/>
              </a:defRPr>
            </a:lvl6pPr>
            <a:lvl7pPr marL="2971800" indent="-228600" eaLnBrk="0" fontAlgn="base" hangingPunct="0">
              <a:spcBef>
                <a:spcPct val="20000"/>
              </a:spcBef>
              <a:spcAft>
                <a:spcPct val="0"/>
              </a:spcAft>
              <a:buChar char="»"/>
              <a:tabLst>
                <a:tab pos="463550" algn="l"/>
              </a:tabLst>
              <a:defRPr sz="2000">
                <a:solidFill>
                  <a:schemeClr val="tx1"/>
                </a:solidFill>
                <a:latin typeface="Arial" charset="0"/>
              </a:defRPr>
            </a:lvl7pPr>
            <a:lvl8pPr marL="3429000" indent="-228600" eaLnBrk="0" fontAlgn="base" hangingPunct="0">
              <a:spcBef>
                <a:spcPct val="20000"/>
              </a:spcBef>
              <a:spcAft>
                <a:spcPct val="0"/>
              </a:spcAft>
              <a:buChar char="»"/>
              <a:tabLst>
                <a:tab pos="463550" algn="l"/>
              </a:tabLst>
              <a:defRPr sz="2000">
                <a:solidFill>
                  <a:schemeClr val="tx1"/>
                </a:solidFill>
                <a:latin typeface="Arial" charset="0"/>
              </a:defRPr>
            </a:lvl8pPr>
            <a:lvl9pPr marL="3886200" indent="-228600" eaLnBrk="0" fontAlgn="base" hangingPunct="0">
              <a:spcBef>
                <a:spcPct val="20000"/>
              </a:spcBef>
              <a:spcAft>
                <a:spcPct val="0"/>
              </a:spcAft>
              <a:buChar char="»"/>
              <a:tabLst>
                <a:tab pos="463550" algn="l"/>
              </a:tabLst>
              <a:defRPr sz="2000">
                <a:solidFill>
                  <a:schemeClr val="tx1"/>
                </a:solidFill>
                <a:latin typeface="Arial" charset="0"/>
              </a:defRPr>
            </a:lvl9pPr>
          </a:lstStyle>
          <a:p>
            <a:pPr eaLnBrk="1" hangingPunct="1">
              <a:spcBef>
                <a:spcPct val="0"/>
              </a:spcBef>
            </a:pPr>
            <a:r>
              <a:rPr lang="en-US" altLang="en-US" sz="3600" b="1">
                <a:latin typeface="Arial Narrow" pitchFamily="34" charset="0"/>
              </a:rPr>
              <a:t>Locality</a:t>
            </a:r>
          </a:p>
          <a:p>
            <a:pPr eaLnBrk="1" hangingPunct="1">
              <a:spcBef>
                <a:spcPct val="0"/>
              </a:spcBef>
            </a:pPr>
            <a:r>
              <a:rPr lang="en-US" altLang="en-US" sz="3600" b="1">
                <a:latin typeface="Arial Narrow" pitchFamily="34" charset="0"/>
              </a:rPr>
              <a:t>Time of year</a:t>
            </a:r>
          </a:p>
          <a:p>
            <a:pPr eaLnBrk="1" hangingPunct="1">
              <a:spcBef>
                <a:spcPct val="0"/>
              </a:spcBef>
            </a:pPr>
            <a:r>
              <a:rPr lang="en-US" altLang="en-US" sz="3600" b="1">
                <a:latin typeface="Arial Narrow" pitchFamily="34" charset="0"/>
              </a:rPr>
              <a:t>Length of nighttime darkness</a:t>
            </a:r>
          </a:p>
          <a:p>
            <a:pPr eaLnBrk="1" hangingPunct="1">
              <a:spcBef>
                <a:spcPct val="0"/>
              </a:spcBef>
            </a:pPr>
            <a:r>
              <a:rPr lang="en-US" altLang="en-US" sz="3600" b="1">
                <a:latin typeface="Arial Narrow" pitchFamily="34" charset="0"/>
              </a:rPr>
              <a:t>Size and steepness of the valley or canyon</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80899" name="Picture 2" descr="Thermal Belt - Height Variations"/>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228600"/>
            <a:ext cx="4724400" cy="6324600"/>
          </a:xfrm>
          <a:noFill/>
        </p:spPr>
      </p:pic>
      <p:sp>
        <p:nvSpPr>
          <p:cNvPr id="567299" name="Text Box 3"/>
          <p:cNvSpPr txBox="1">
            <a:spLocks noChangeArrowheads="1"/>
          </p:cNvSpPr>
          <p:nvPr/>
        </p:nvSpPr>
        <p:spPr bwMode="auto">
          <a:xfrm>
            <a:off x="1600200" y="304800"/>
            <a:ext cx="2060575" cy="3968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Summer Nights</a:t>
            </a:r>
          </a:p>
        </p:txBody>
      </p:sp>
      <p:sp>
        <p:nvSpPr>
          <p:cNvPr id="567300" name="Text Box 4"/>
          <p:cNvSpPr txBox="1">
            <a:spLocks noChangeArrowheads="1"/>
          </p:cNvSpPr>
          <p:nvPr/>
        </p:nvSpPr>
        <p:spPr bwMode="auto">
          <a:xfrm>
            <a:off x="1676400" y="3479800"/>
            <a:ext cx="1833563" cy="396875"/>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b="1">
                <a:solidFill>
                  <a:srgbClr val="FFFF00"/>
                </a:solidFill>
              </a:rPr>
              <a:t>Winter Nights</a:t>
            </a:r>
          </a:p>
        </p:txBody>
      </p:sp>
      <p:sp>
        <p:nvSpPr>
          <p:cNvPr id="567301" name="Text Box 5"/>
          <p:cNvSpPr txBox="1">
            <a:spLocks noChangeArrowheads="1"/>
          </p:cNvSpPr>
          <p:nvPr/>
        </p:nvSpPr>
        <p:spPr bwMode="auto">
          <a:xfrm>
            <a:off x="1676400" y="2133600"/>
            <a:ext cx="15271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C4A"/>
                </a:solidFill>
              </a:rPr>
              <a:t>Shallow</a:t>
            </a:r>
          </a:p>
          <a:p>
            <a:pPr algn="ctr" eaLnBrk="1" hangingPunct="1">
              <a:spcBef>
                <a:spcPct val="0"/>
              </a:spcBef>
              <a:buFontTx/>
              <a:buNone/>
            </a:pPr>
            <a:r>
              <a:rPr lang="en-US" altLang="en-US" sz="2000" b="1">
                <a:solidFill>
                  <a:srgbClr val="000C4A"/>
                </a:solidFill>
              </a:rPr>
              <a:t>Inversions</a:t>
            </a:r>
          </a:p>
        </p:txBody>
      </p:sp>
      <p:sp>
        <p:nvSpPr>
          <p:cNvPr id="567302" name="Text Box 6"/>
          <p:cNvSpPr txBox="1">
            <a:spLocks noChangeArrowheads="1"/>
          </p:cNvSpPr>
          <p:nvPr/>
        </p:nvSpPr>
        <p:spPr bwMode="auto">
          <a:xfrm>
            <a:off x="1758950" y="4800600"/>
            <a:ext cx="14541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rgbClr val="000C4A"/>
                </a:solidFill>
              </a:rPr>
              <a:t>Deep </a:t>
            </a:r>
          </a:p>
          <a:p>
            <a:pPr algn="ctr" eaLnBrk="1" hangingPunct="1">
              <a:spcBef>
                <a:spcPct val="0"/>
              </a:spcBef>
              <a:buFontTx/>
              <a:buNone/>
            </a:pPr>
            <a:r>
              <a:rPr lang="en-US" altLang="en-US" sz="2000" b="1">
                <a:solidFill>
                  <a:srgbClr val="000C4A"/>
                </a:solidFill>
              </a:rPr>
              <a:t>Inversions</a:t>
            </a:r>
          </a:p>
        </p:txBody>
      </p:sp>
      <p:sp>
        <p:nvSpPr>
          <p:cNvPr id="567303" name="Text Box 7"/>
          <p:cNvSpPr txBox="1">
            <a:spLocks noChangeArrowheads="1"/>
          </p:cNvSpPr>
          <p:nvPr/>
        </p:nvSpPr>
        <p:spPr bwMode="auto">
          <a:xfrm>
            <a:off x="5029200" y="3505200"/>
            <a:ext cx="4114800" cy="23971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u="sng">
                <a:solidFill>
                  <a:schemeClr val="bg1"/>
                </a:solidFill>
              </a:rPr>
              <a:t>Higher</a:t>
            </a:r>
            <a:r>
              <a:rPr lang="en-US" altLang="en-US" sz="2800">
                <a:solidFill>
                  <a:schemeClr val="bg1"/>
                </a:solidFill>
              </a:rPr>
              <a:t> on winter nights with stronger radiational cooling and cold air drainage. May be thousands of feet above the valley floor. </a:t>
            </a:r>
          </a:p>
        </p:txBody>
      </p:sp>
      <p:sp>
        <p:nvSpPr>
          <p:cNvPr id="567304" name="Text Box 8"/>
          <p:cNvSpPr txBox="1">
            <a:spLocks noChangeArrowheads="1"/>
          </p:cNvSpPr>
          <p:nvPr/>
        </p:nvSpPr>
        <p:spPr bwMode="auto">
          <a:xfrm>
            <a:off x="5029200" y="771525"/>
            <a:ext cx="4114800" cy="239712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u="sng">
                <a:solidFill>
                  <a:schemeClr val="bg1"/>
                </a:solidFill>
              </a:rPr>
              <a:t>Lower</a:t>
            </a:r>
            <a:r>
              <a:rPr lang="en-US" altLang="en-US" sz="2800">
                <a:solidFill>
                  <a:schemeClr val="bg1"/>
                </a:solidFill>
              </a:rPr>
              <a:t> on valley walls and mountain slopes during the summer with shorter nights and less radiational cooling and cold air drainage.</a:t>
            </a:r>
            <a:r>
              <a:rPr lang="en-US" altLang="en-US" sz="2400">
                <a:solidFill>
                  <a:schemeClr val="bg1"/>
                </a:solidFill>
              </a:rPr>
              <a:t> </a:t>
            </a:r>
            <a:endParaRPr lang="en-US" altLang="en-US" sz="2400">
              <a:solidFill>
                <a:srgbClr val="000C4A"/>
              </a:solidFill>
            </a:endParaRPr>
          </a:p>
        </p:txBody>
      </p:sp>
      <p:sp>
        <p:nvSpPr>
          <p:cNvPr id="80906"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3421227B-915A-4EA9-AD2B-9894AD1F43AE}" type="slidenum">
              <a:rPr lang="en-US" altLang="en-US" sz="1000">
                <a:solidFill>
                  <a:srgbClr val="DDDDDD"/>
                </a:solidFill>
              </a:rPr>
              <a:pPr algn="r" eaLnBrk="1" hangingPunct="1">
                <a:spcBef>
                  <a:spcPct val="0"/>
                </a:spcBef>
                <a:buFontTx/>
                <a:buNone/>
              </a:pPr>
              <a:t>78</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67299"/>
                                        </p:tgtEl>
                                        <p:attrNameLst>
                                          <p:attrName>style.visibility</p:attrName>
                                        </p:attrNameLst>
                                      </p:cBhvr>
                                      <p:to>
                                        <p:strVal val="visible"/>
                                      </p:to>
                                    </p:set>
                                    <p:anim calcmode="lin" valueType="num">
                                      <p:cBhvr>
                                        <p:cTn id="7" dur="1000" fill="hold"/>
                                        <p:tgtEl>
                                          <p:spTgt spid="567299"/>
                                        </p:tgtEl>
                                        <p:attrNameLst>
                                          <p:attrName>ppt_w</p:attrName>
                                        </p:attrNameLst>
                                      </p:cBhvr>
                                      <p:tavLst>
                                        <p:tav tm="0">
                                          <p:val>
                                            <p:fltVal val="0"/>
                                          </p:val>
                                        </p:tav>
                                        <p:tav tm="100000">
                                          <p:val>
                                            <p:strVal val="#ppt_w"/>
                                          </p:val>
                                        </p:tav>
                                      </p:tavLst>
                                    </p:anim>
                                    <p:anim calcmode="lin" valueType="num">
                                      <p:cBhvr>
                                        <p:cTn id="8" dur="1000" fill="hold"/>
                                        <p:tgtEl>
                                          <p:spTgt spid="567299"/>
                                        </p:tgtEl>
                                        <p:attrNameLst>
                                          <p:attrName>ppt_h</p:attrName>
                                        </p:attrNameLst>
                                      </p:cBhvr>
                                      <p:tavLst>
                                        <p:tav tm="0">
                                          <p:val>
                                            <p:fltVal val="0"/>
                                          </p:val>
                                        </p:tav>
                                        <p:tav tm="100000">
                                          <p:val>
                                            <p:strVal val="#ppt_h"/>
                                          </p:val>
                                        </p:tav>
                                      </p:tavLst>
                                    </p:anim>
                                    <p:animEffect transition="in" filter="fade">
                                      <p:cBhvr>
                                        <p:cTn id="9" dur="1000"/>
                                        <p:tgtEl>
                                          <p:spTgt spid="56729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67304"/>
                                        </p:tgtEl>
                                        <p:attrNameLst>
                                          <p:attrName>style.visibility</p:attrName>
                                        </p:attrNameLst>
                                      </p:cBhvr>
                                      <p:to>
                                        <p:strVal val="visible"/>
                                      </p:to>
                                    </p:set>
                                    <p:anim calcmode="lin" valueType="num">
                                      <p:cBhvr>
                                        <p:cTn id="12" dur="1000" fill="hold"/>
                                        <p:tgtEl>
                                          <p:spTgt spid="567304"/>
                                        </p:tgtEl>
                                        <p:attrNameLst>
                                          <p:attrName>ppt_w</p:attrName>
                                        </p:attrNameLst>
                                      </p:cBhvr>
                                      <p:tavLst>
                                        <p:tav tm="0">
                                          <p:val>
                                            <p:fltVal val="0"/>
                                          </p:val>
                                        </p:tav>
                                        <p:tav tm="100000">
                                          <p:val>
                                            <p:strVal val="#ppt_w"/>
                                          </p:val>
                                        </p:tav>
                                      </p:tavLst>
                                    </p:anim>
                                    <p:anim calcmode="lin" valueType="num">
                                      <p:cBhvr>
                                        <p:cTn id="13" dur="1000" fill="hold"/>
                                        <p:tgtEl>
                                          <p:spTgt spid="567304"/>
                                        </p:tgtEl>
                                        <p:attrNameLst>
                                          <p:attrName>ppt_h</p:attrName>
                                        </p:attrNameLst>
                                      </p:cBhvr>
                                      <p:tavLst>
                                        <p:tav tm="0">
                                          <p:val>
                                            <p:fltVal val="0"/>
                                          </p:val>
                                        </p:tav>
                                        <p:tav tm="100000">
                                          <p:val>
                                            <p:strVal val="#ppt_h"/>
                                          </p:val>
                                        </p:tav>
                                      </p:tavLst>
                                    </p:anim>
                                    <p:animEffect transition="in" filter="fade">
                                      <p:cBhvr>
                                        <p:cTn id="14" dur="1000"/>
                                        <p:tgtEl>
                                          <p:spTgt spid="56730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67301"/>
                                        </p:tgtEl>
                                        <p:attrNameLst>
                                          <p:attrName>style.visibility</p:attrName>
                                        </p:attrNameLst>
                                      </p:cBhvr>
                                      <p:to>
                                        <p:strVal val="visible"/>
                                      </p:to>
                                    </p:set>
                                    <p:anim calcmode="lin" valueType="num">
                                      <p:cBhvr>
                                        <p:cTn id="17" dur="1000" fill="hold"/>
                                        <p:tgtEl>
                                          <p:spTgt spid="567301"/>
                                        </p:tgtEl>
                                        <p:attrNameLst>
                                          <p:attrName>ppt_w</p:attrName>
                                        </p:attrNameLst>
                                      </p:cBhvr>
                                      <p:tavLst>
                                        <p:tav tm="0">
                                          <p:val>
                                            <p:fltVal val="0"/>
                                          </p:val>
                                        </p:tav>
                                        <p:tav tm="100000">
                                          <p:val>
                                            <p:strVal val="#ppt_w"/>
                                          </p:val>
                                        </p:tav>
                                      </p:tavLst>
                                    </p:anim>
                                    <p:anim calcmode="lin" valueType="num">
                                      <p:cBhvr>
                                        <p:cTn id="18" dur="1000" fill="hold"/>
                                        <p:tgtEl>
                                          <p:spTgt spid="567301"/>
                                        </p:tgtEl>
                                        <p:attrNameLst>
                                          <p:attrName>ppt_h</p:attrName>
                                        </p:attrNameLst>
                                      </p:cBhvr>
                                      <p:tavLst>
                                        <p:tav tm="0">
                                          <p:val>
                                            <p:fltVal val="0"/>
                                          </p:val>
                                        </p:tav>
                                        <p:tav tm="100000">
                                          <p:val>
                                            <p:strVal val="#ppt_h"/>
                                          </p:val>
                                        </p:tav>
                                      </p:tavLst>
                                    </p:anim>
                                    <p:animEffect transition="in" filter="fade">
                                      <p:cBhvr>
                                        <p:cTn id="19" dur="1000"/>
                                        <p:tgtEl>
                                          <p:spTgt spid="56730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567303"/>
                                        </p:tgtEl>
                                        <p:attrNameLst>
                                          <p:attrName>style.visibility</p:attrName>
                                        </p:attrNameLst>
                                      </p:cBhvr>
                                      <p:to>
                                        <p:strVal val="visible"/>
                                      </p:to>
                                    </p:set>
                                    <p:anim calcmode="lin" valueType="num">
                                      <p:cBhvr>
                                        <p:cTn id="24" dur="1000" fill="hold"/>
                                        <p:tgtEl>
                                          <p:spTgt spid="567303"/>
                                        </p:tgtEl>
                                        <p:attrNameLst>
                                          <p:attrName>ppt_w</p:attrName>
                                        </p:attrNameLst>
                                      </p:cBhvr>
                                      <p:tavLst>
                                        <p:tav tm="0">
                                          <p:val>
                                            <p:fltVal val="0"/>
                                          </p:val>
                                        </p:tav>
                                        <p:tav tm="100000">
                                          <p:val>
                                            <p:strVal val="#ppt_w"/>
                                          </p:val>
                                        </p:tav>
                                      </p:tavLst>
                                    </p:anim>
                                    <p:anim calcmode="lin" valueType="num">
                                      <p:cBhvr>
                                        <p:cTn id="25" dur="1000" fill="hold"/>
                                        <p:tgtEl>
                                          <p:spTgt spid="567303"/>
                                        </p:tgtEl>
                                        <p:attrNameLst>
                                          <p:attrName>ppt_h</p:attrName>
                                        </p:attrNameLst>
                                      </p:cBhvr>
                                      <p:tavLst>
                                        <p:tav tm="0">
                                          <p:val>
                                            <p:fltVal val="0"/>
                                          </p:val>
                                        </p:tav>
                                        <p:tav tm="100000">
                                          <p:val>
                                            <p:strVal val="#ppt_h"/>
                                          </p:val>
                                        </p:tav>
                                      </p:tavLst>
                                    </p:anim>
                                    <p:animEffect transition="in" filter="fade">
                                      <p:cBhvr>
                                        <p:cTn id="26" dur="1000"/>
                                        <p:tgtEl>
                                          <p:spTgt spid="567303"/>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567300"/>
                                        </p:tgtEl>
                                        <p:attrNameLst>
                                          <p:attrName>style.visibility</p:attrName>
                                        </p:attrNameLst>
                                      </p:cBhvr>
                                      <p:to>
                                        <p:strVal val="visible"/>
                                      </p:to>
                                    </p:set>
                                    <p:anim calcmode="lin" valueType="num">
                                      <p:cBhvr>
                                        <p:cTn id="29" dur="1000" fill="hold"/>
                                        <p:tgtEl>
                                          <p:spTgt spid="567300"/>
                                        </p:tgtEl>
                                        <p:attrNameLst>
                                          <p:attrName>ppt_w</p:attrName>
                                        </p:attrNameLst>
                                      </p:cBhvr>
                                      <p:tavLst>
                                        <p:tav tm="0">
                                          <p:val>
                                            <p:fltVal val="0"/>
                                          </p:val>
                                        </p:tav>
                                        <p:tav tm="100000">
                                          <p:val>
                                            <p:strVal val="#ppt_w"/>
                                          </p:val>
                                        </p:tav>
                                      </p:tavLst>
                                    </p:anim>
                                    <p:anim calcmode="lin" valueType="num">
                                      <p:cBhvr>
                                        <p:cTn id="30" dur="1000" fill="hold"/>
                                        <p:tgtEl>
                                          <p:spTgt spid="567300"/>
                                        </p:tgtEl>
                                        <p:attrNameLst>
                                          <p:attrName>ppt_h</p:attrName>
                                        </p:attrNameLst>
                                      </p:cBhvr>
                                      <p:tavLst>
                                        <p:tav tm="0">
                                          <p:val>
                                            <p:fltVal val="0"/>
                                          </p:val>
                                        </p:tav>
                                        <p:tav tm="100000">
                                          <p:val>
                                            <p:strVal val="#ppt_h"/>
                                          </p:val>
                                        </p:tav>
                                      </p:tavLst>
                                    </p:anim>
                                    <p:animEffect transition="in" filter="fade">
                                      <p:cBhvr>
                                        <p:cTn id="31" dur="1000"/>
                                        <p:tgtEl>
                                          <p:spTgt spid="567300"/>
                                        </p:tgtEl>
                                      </p:cBhvr>
                                    </p:animEffect>
                                  </p:childTnLst>
                                </p:cTn>
                              </p:par>
                              <p:par>
                                <p:cTn id="32" presetID="53" presetClass="entr" presetSubtype="0" fill="hold" grpId="0" nodeType="withEffect">
                                  <p:stCondLst>
                                    <p:cond delay="0"/>
                                  </p:stCondLst>
                                  <p:childTnLst>
                                    <p:set>
                                      <p:cBhvr>
                                        <p:cTn id="33" dur="1" fill="hold">
                                          <p:stCondLst>
                                            <p:cond delay="0"/>
                                          </p:stCondLst>
                                        </p:cTn>
                                        <p:tgtEl>
                                          <p:spTgt spid="567302"/>
                                        </p:tgtEl>
                                        <p:attrNameLst>
                                          <p:attrName>style.visibility</p:attrName>
                                        </p:attrNameLst>
                                      </p:cBhvr>
                                      <p:to>
                                        <p:strVal val="visible"/>
                                      </p:to>
                                    </p:set>
                                    <p:anim calcmode="lin" valueType="num">
                                      <p:cBhvr>
                                        <p:cTn id="34" dur="1000" fill="hold"/>
                                        <p:tgtEl>
                                          <p:spTgt spid="567302"/>
                                        </p:tgtEl>
                                        <p:attrNameLst>
                                          <p:attrName>ppt_w</p:attrName>
                                        </p:attrNameLst>
                                      </p:cBhvr>
                                      <p:tavLst>
                                        <p:tav tm="0">
                                          <p:val>
                                            <p:fltVal val="0"/>
                                          </p:val>
                                        </p:tav>
                                        <p:tav tm="100000">
                                          <p:val>
                                            <p:strVal val="#ppt_w"/>
                                          </p:val>
                                        </p:tav>
                                      </p:tavLst>
                                    </p:anim>
                                    <p:anim calcmode="lin" valueType="num">
                                      <p:cBhvr>
                                        <p:cTn id="35" dur="1000" fill="hold"/>
                                        <p:tgtEl>
                                          <p:spTgt spid="567302"/>
                                        </p:tgtEl>
                                        <p:attrNameLst>
                                          <p:attrName>ppt_h</p:attrName>
                                        </p:attrNameLst>
                                      </p:cBhvr>
                                      <p:tavLst>
                                        <p:tav tm="0">
                                          <p:val>
                                            <p:fltVal val="0"/>
                                          </p:val>
                                        </p:tav>
                                        <p:tav tm="100000">
                                          <p:val>
                                            <p:strVal val="#ppt_h"/>
                                          </p:val>
                                        </p:tav>
                                      </p:tavLst>
                                    </p:anim>
                                    <p:animEffect transition="in" filter="fade">
                                      <p:cBhvr>
                                        <p:cTn id="36" dur="1000"/>
                                        <p:tgtEl>
                                          <p:spTgt spid="567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p:bldP spid="567300" grpId="0"/>
      <p:bldP spid="567301" grpId="0"/>
      <p:bldP spid="567302" grpId="0"/>
      <p:bldP spid="567303" grpId="0"/>
      <p:bldP spid="56730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8"/>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81923" name="Picture 2" descr="Thermal Belts - Wide &amp; Narrow Vlys"/>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5021263" cy="6858000"/>
          </a:xfrm>
          <a:noFill/>
        </p:spPr>
      </p:pic>
      <p:sp>
        <p:nvSpPr>
          <p:cNvPr id="568323" name="Text Box 3"/>
          <p:cNvSpPr txBox="1">
            <a:spLocks noChangeArrowheads="1"/>
          </p:cNvSpPr>
          <p:nvPr/>
        </p:nvSpPr>
        <p:spPr bwMode="auto">
          <a:xfrm>
            <a:off x="5105400" y="704850"/>
            <a:ext cx="4038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chemeClr val="bg1"/>
                </a:solidFill>
              </a:rPr>
              <a:t>Thermal belts tend to form </a:t>
            </a:r>
            <a:r>
              <a:rPr lang="en-US" altLang="en-US" sz="2800" u="sng">
                <a:solidFill>
                  <a:schemeClr val="bg1"/>
                </a:solidFill>
              </a:rPr>
              <a:t>higher</a:t>
            </a:r>
            <a:r>
              <a:rPr lang="en-US" altLang="en-US" sz="2800">
                <a:solidFill>
                  <a:schemeClr val="bg1"/>
                </a:solidFill>
              </a:rPr>
              <a:t> on the walls of  broad valleys and </a:t>
            </a:r>
          </a:p>
          <a:p>
            <a:pPr algn="ctr" eaLnBrk="1" hangingPunct="1">
              <a:spcBef>
                <a:spcPct val="0"/>
              </a:spcBef>
              <a:buFontTx/>
              <a:buNone/>
            </a:pPr>
            <a:r>
              <a:rPr lang="en-US" altLang="en-US" sz="2800">
                <a:solidFill>
                  <a:schemeClr val="bg1"/>
                </a:solidFill>
              </a:rPr>
              <a:t>gently slopes canyons.</a:t>
            </a:r>
          </a:p>
        </p:txBody>
      </p:sp>
      <p:sp>
        <p:nvSpPr>
          <p:cNvPr id="568324" name="Text Box 4"/>
          <p:cNvSpPr txBox="1">
            <a:spLocks noChangeArrowheads="1"/>
          </p:cNvSpPr>
          <p:nvPr/>
        </p:nvSpPr>
        <p:spPr bwMode="auto">
          <a:xfrm>
            <a:off x="4876800" y="3524250"/>
            <a:ext cx="4267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u="sng">
                <a:solidFill>
                  <a:schemeClr val="bg1"/>
                </a:solidFill>
              </a:rPr>
              <a:t>Lower</a:t>
            </a:r>
            <a:r>
              <a:rPr lang="en-US" altLang="en-US" sz="2800">
                <a:solidFill>
                  <a:schemeClr val="bg1"/>
                </a:solidFill>
              </a:rPr>
              <a:t> on mountain slopes and steep canyons with strong drainage. </a:t>
            </a:r>
          </a:p>
        </p:txBody>
      </p:sp>
      <p:sp>
        <p:nvSpPr>
          <p:cNvPr id="81926" name="Text Box 5"/>
          <p:cNvSpPr txBox="1">
            <a:spLocks noChangeArrowheads="1"/>
          </p:cNvSpPr>
          <p:nvPr/>
        </p:nvSpPr>
        <p:spPr bwMode="auto">
          <a:xfrm>
            <a:off x="1524000" y="1371600"/>
            <a:ext cx="1752600"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latin typeface="Arial Narrow" pitchFamily="34" charset="0"/>
              </a:rPr>
              <a:t>Broad Valleys</a:t>
            </a:r>
          </a:p>
        </p:txBody>
      </p:sp>
      <p:sp>
        <p:nvSpPr>
          <p:cNvPr id="81927"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11A99CFC-E87C-4829-B675-9787E0BF0AC9}" type="slidenum">
              <a:rPr lang="en-US" altLang="en-US" sz="1000">
                <a:solidFill>
                  <a:srgbClr val="DDDDDD"/>
                </a:solidFill>
              </a:rPr>
              <a:pPr algn="r" eaLnBrk="1" hangingPunct="1">
                <a:spcBef>
                  <a:spcPct val="0"/>
                </a:spcBef>
                <a:buFontTx/>
                <a:buNone/>
              </a:pPr>
              <a:t>79</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68323"/>
                                        </p:tgtEl>
                                        <p:attrNameLst>
                                          <p:attrName>style.visibility</p:attrName>
                                        </p:attrNameLst>
                                      </p:cBhvr>
                                      <p:to>
                                        <p:strVal val="visible"/>
                                      </p:to>
                                    </p:set>
                                    <p:animEffect transition="in" filter="dissolve">
                                      <p:cBhvr>
                                        <p:cTn id="7" dur="500"/>
                                        <p:tgtEl>
                                          <p:spTgt spid="568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0" y="990600"/>
            <a:ext cx="914400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a:latin typeface="Arial Narrow" pitchFamily="34" charset="0"/>
              </a:rPr>
              <a:t>The relationship among </a:t>
            </a:r>
            <a:r>
              <a:rPr lang="en-US" altLang="en-US" sz="3600" b="1" u="sng">
                <a:latin typeface="Arial Narrow" pitchFamily="34" charset="0"/>
              </a:rPr>
              <a:t>pressure</a:t>
            </a:r>
            <a:r>
              <a:rPr lang="en-US" altLang="en-US" sz="3600" b="1">
                <a:latin typeface="Arial Narrow" pitchFamily="34" charset="0"/>
              </a:rPr>
              <a:t>, </a:t>
            </a:r>
          </a:p>
          <a:p>
            <a:pPr algn="ctr" eaLnBrk="1" hangingPunct="1">
              <a:lnSpc>
                <a:spcPct val="90000"/>
              </a:lnSpc>
              <a:spcBef>
                <a:spcPct val="0"/>
              </a:spcBef>
              <a:buFontTx/>
              <a:buNone/>
            </a:pPr>
            <a:r>
              <a:rPr lang="en-US" altLang="en-US" sz="3600" b="1" u="sng">
                <a:latin typeface="Arial Narrow" pitchFamily="34" charset="0"/>
              </a:rPr>
              <a:t>temperature</a:t>
            </a:r>
            <a:r>
              <a:rPr lang="en-US" altLang="en-US" sz="3600" b="1">
                <a:latin typeface="Arial Narrow" pitchFamily="34" charset="0"/>
              </a:rPr>
              <a:t> and </a:t>
            </a:r>
            <a:r>
              <a:rPr lang="en-US" altLang="en-US" sz="3600" b="1" u="sng">
                <a:latin typeface="Arial Narrow" pitchFamily="34" charset="0"/>
              </a:rPr>
              <a:t>density</a:t>
            </a:r>
            <a:r>
              <a:rPr lang="en-US" altLang="en-US" sz="3600" b="1">
                <a:latin typeface="Arial Narrow" pitchFamily="34" charset="0"/>
              </a:rPr>
              <a:t> (mass per volume) </a:t>
            </a:r>
          </a:p>
          <a:p>
            <a:pPr algn="ctr" eaLnBrk="1" hangingPunct="1">
              <a:lnSpc>
                <a:spcPct val="90000"/>
              </a:lnSpc>
              <a:spcBef>
                <a:spcPct val="0"/>
              </a:spcBef>
              <a:buFontTx/>
              <a:buNone/>
            </a:pPr>
            <a:r>
              <a:rPr lang="en-US" altLang="en-US" sz="3600" b="1">
                <a:latin typeface="Arial Narrow" pitchFamily="34" charset="0"/>
              </a:rPr>
              <a:t>can be expressed by the gas law equation</a:t>
            </a:r>
          </a:p>
        </p:txBody>
      </p:sp>
      <p:sp>
        <p:nvSpPr>
          <p:cNvPr id="9219" name="Text Box 7"/>
          <p:cNvSpPr txBox="1">
            <a:spLocks noChangeArrowheads="1"/>
          </p:cNvSpPr>
          <p:nvPr/>
        </p:nvSpPr>
        <p:spPr bwMode="auto">
          <a:xfrm>
            <a:off x="0" y="4191000"/>
            <a:ext cx="9144000"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u="sng">
                <a:latin typeface="Arial Narrow" pitchFamily="34" charset="0"/>
              </a:rPr>
              <a:t>where</a:t>
            </a:r>
            <a:r>
              <a:rPr lang="en-US" altLang="en-US" sz="3600" b="1">
                <a:latin typeface="Arial Narrow" pitchFamily="34" charset="0"/>
              </a:rPr>
              <a:t>:  P is pressure, </a:t>
            </a:r>
            <a:r>
              <a:rPr lang="en-US" altLang="en-US" sz="3600" b="1">
                <a:latin typeface="Arial Narrow" pitchFamily="34" charset="0"/>
                <a:sym typeface="Symbol" pitchFamily="18" charset="2"/>
              </a:rPr>
              <a:t></a:t>
            </a:r>
            <a:r>
              <a:rPr lang="en-US" altLang="en-US" sz="3600" b="1">
                <a:latin typeface="Arial Narrow" pitchFamily="34" charset="0"/>
              </a:rPr>
              <a:t> is density, m is the </a:t>
            </a:r>
          </a:p>
          <a:p>
            <a:pPr algn="ctr" eaLnBrk="1" hangingPunct="1">
              <a:lnSpc>
                <a:spcPct val="90000"/>
              </a:lnSpc>
              <a:spcBef>
                <a:spcPct val="0"/>
              </a:spcBef>
              <a:buFontTx/>
              <a:buNone/>
            </a:pPr>
            <a:r>
              <a:rPr lang="en-US" altLang="en-US" sz="3600" b="1">
                <a:latin typeface="Arial Narrow" pitchFamily="34" charset="0"/>
              </a:rPr>
              <a:t>mass of the gas, V is volume, R is a gas</a:t>
            </a:r>
          </a:p>
          <a:p>
            <a:pPr algn="ctr" eaLnBrk="1" hangingPunct="1">
              <a:lnSpc>
                <a:spcPct val="90000"/>
              </a:lnSpc>
              <a:spcBef>
                <a:spcPct val="0"/>
              </a:spcBef>
              <a:buFontTx/>
              <a:buNone/>
            </a:pPr>
            <a:r>
              <a:rPr lang="en-US" altLang="en-US" sz="3600" b="1">
                <a:latin typeface="Arial Narrow" pitchFamily="34" charset="0"/>
              </a:rPr>
              <a:t>constant, and T is temperature. </a:t>
            </a:r>
          </a:p>
        </p:txBody>
      </p:sp>
      <p:sp>
        <p:nvSpPr>
          <p:cNvPr id="9220" name="Text Box 8"/>
          <p:cNvSpPr txBox="1">
            <a:spLocks noChangeArrowheads="1"/>
          </p:cNvSpPr>
          <p:nvPr/>
        </p:nvSpPr>
        <p:spPr bwMode="auto">
          <a:xfrm>
            <a:off x="0" y="3124200"/>
            <a:ext cx="9144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latin typeface="Arial Narrow" pitchFamily="34" charset="0"/>
              </a:rPr>
              <a:t>P = (</a:t>
            </a:r>
            <a:r>
              <a:rPr lang="en-US" altLang="en-US" sz="4400" b="1">
                <a:latin typeface="Arial Narrow" pitchFamily="34" charset="0"/>
                <a:sym typeface="Symbol" pitchFamily="18" charset="2"/>
              </a:rPr>
              <a:t>)R</a:t>
            </a:r>
            <a:r>
              <a:rPr lang="en-US" altLang="en-US" sz="4400" b="1">
                <a:latin typeface="Arial Narrow" pitchFamily="34" charset="0"/>
              </a:rPr>
              <a:t>T   or   </a:t>
            </a:r>
            <a:r>
              <a:rPr lang="en-US" altLang="en-US" sz="4400" b="1"/>
              <a:t>P = (m/V)RT</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5"/>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82947" name="Picture 2" descr="Nighttime Inversion - Cloud Effects"/>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228600"/>
            <a:ext cx="4724400" cy="6477000"/>
          </a:xfrm>
          <a:noFill/>
        </p:spPr>
      </p:pic>
      <p:sp>
        <p:nvSpPr>
          <p:cNvPr id="569347" name="Text Box 3"/>
          <p:cNvSpPr txBox="1">
            <a:spLocks noChangeArrowheads="1"/>
          </p:cNvSpPr>
          <p:nvPr/>
        </p:nvSpPr>
        <p:spPr bwMode="auto">
          <a:xfrm>
            <a:off x="5105400" y="2098675"/>
            <a:ext cx="4038600" cy="1920875"/>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a:solidFill>
                  <a:schemeClr val="bg1"/>
                </a:solidFill>
              </a:rPr>
              <a:t>Nighttime cloud cover will limit the depth of the  nighttime or radiation inversion.</a:t>
            </a:r>
            <a:r>
              <a:rPr lang="en-US" altLang="en-US" sz="2800" b="1">
                <a:solidFill>
                  <a:schemeClr val="bg1"/>
                </a:solidFill>
              </a:rPr>
              <a:t> </a:t>
            </a:r>
            <a:endParaRPr lang="en-US" altLang="en-US" sz="2800" b="1">
              <a:solidFill>
                <a:srgbClr val="000C4A"/>
              </a:solidFill>
            </a:endParaRPr>
          </a:p>
        </p:txBody>
      </p:sp>
      <p:sp>
        <p:nvSpPr>
          <p:cNvPr id="569348" name="Text Box 4"/>
          <p:cNvSpPr txBox="1">
            <a:spLocks noChangeArrowheads="1"/>
          </p:cNvSpPr>
          <p:nvPr/>
        </p:nvSpPr>
        <p:spPr bwMode="auto">
          <a:xfrm>
            <a:off x="1752600" y="5638800"/>
            <a:ext cx="13335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solidFill>
                  <a:srgbClr val="000C4A"/>
                </a:solidFill>
              </a:rPr>
              <a:t>Shallow</a:t>
            </a:r>
          </a:p>
          <a:p>
            <a:pPr algn="ctr" eaLnBrk="1" hangingPunct="1">
              <a:spcBef>
                <a:spcPct val="0"/>
              </a:spcBef>
              <a:buFontTx/>
              <a:buNone/>
            </a:pPr>
            <a:r>
              <a:rPr lang="en-US" altLang="en-US" sz="1800" b="1"/>
              <a:t>Inversion</a:t>
            </a:r>
          </a:p>
        </p:txBody>
      </p:sp>
      <p:sp>
        <p:nvSpPr>
          <p:cNvPr id="569349" name="Text Box 5"/>
          <p:cNvSpPr txBox="1">
            <a:spLocks noChangeArrowheads="1"/>
          </p:cNvSpPr>
          <p:nvPr/>
        </p:nvSpPr>
        <p:spPr bwMode="auto">
          <a:xfrm>
            <a:off x="1752600" y="1600200"/>
            <a:ext cx="131286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rgbClr val="000C4A"/>
                </a:solidFill>
              </a:rPr>
              <a:t>Deep</a:t>
            </a:r>
          </a:p>
          <a:p>
            <a:pPr algn="ctr" eaLnBrk="1" hangingPunct="1">
              <a:spcBef>
                <a:spcPct val="0"/>
              </a:spcBef>
              <a:buFontTx/>
              <a:buNone/>
            </a:pPr>
            <a:r>
              <a:rPr lang="en-US" altLang="en-US" sz="2000" b="1">
                <a:solidFill>
                  <a:srgbClr val="000C4A"/>
                </a:solidFill>
              </a:rPr>
              <a:t>Inversion</a:t>
            </a:r>
          </a:p>
        </p:txBody>
      </p:sp>
      <p:sp>
        <p:nvSpPr>
          <p:cNvPr id="569350" name="Text Box 6"/>
          <p:cNvSpPr txBox="1">
            <a:spLocks noChangeArrowheads="1"/>
          </p:cNvSpPr>
          <p:nvPr/>
        </p:nvSpPr>
        <p:spPr bwMode="auto">
          <a:xfrm>
            <a:off x="1371600" y="304800"/>
            <a:ext cx="2281238" cy="51911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FFFF00"/>
                </a:solidFill>
              </a:rPr>
              <a:t>Clear Nights</a:t>
            </a:r>
          </a:p>
        </p:txBody>
      </p:sp>
      <p:sp>
        <p:nvSpPr>
          <p:cNvPr id="569351" name="Text Box 7"/>
          <p:cNvSpPr txBox="1">
            <a:spLocks noChangeArrowheads="1"/>
          </p:cNvSpPr>
          <p:nvPr/>
        </p:nvSpPr>
        <p:spPr bwMode="auto">
          <a:xfrm>
            <a:off x="1219200" y="3429000"/>
            <a:ext cx="2597150" cy="519113"/>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a:solidFill>
                  <a:srgbClr val="FFFF00"/>
                </a:solidFill>
              </a:rPr>
              <a:t>Cloudy Nights</a:t>
            </a:r>
          </a:p>
        </p:txBody>
      </p:sp>
      <p:sp>
        <p:nvSpPr>
          <p:cNvPr id="82953" name="Text Box 9"/>
          <p:cNvSpPr txBox="1">
            <a:spLocks noChangeArrowheads="1"/>
          </p:cNvSpPr>
          <p:nvPr/>
        </p:nvSpPr>
        <p:spPr bwMode="auto">
          <a:xfrm>
            <a:off x="4191000" y="1371600"/>
            <a:ext cx="67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a:latin typeface="Arial Narrow" pitchFamily="34" charset="0"/>
              </a:rPr>
              <a:t>Thermal</a:t>
            </a:r>
          </a:p>
          <a:p>
            <a:pPr algn="ctr" eaLnBrk="1" hangingPunct="1">
              <a:spcBef>
                <a:spcPct val="0"/>
              </a:spcBef>
              <a:buFontTx/>
              <a:buNone/>
            </a:pPr>
            <a:r>
              <a:rPr lang="en-US" altLang="en-US" sz="1200" b="1">
                <a:latin typeface="Arial Narrow" pitchFamily="34" charset="0"/>
              </a:rPr>
              <a:t>Belt</a:t>
            </a:r>
          </a:p>
        </p:txBody>
      </p:sp>
      <p:sp>
        <p:nvSpPr>
          <p:cNvPr id="82954" name="Text Box 10"/>
          <p:cNvSpPr txBox="1">
            <a:spLocks noChangeArrowheads="1"/>
          </p:cNvSpPr>
          <p:nvPr/>
        </p:nvSpPr>
        <p:spPr bwMode="auto">
          <a:xfrm>
            <a:off x="4191000" y="4495800"/>
            <a:ext cx="67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a:latin typeface="Arial Narrow" pitchFamily="34" charset="0"/>
              </a:rPr>
              <a:t>Thermal</a:t>
            </a:r>
          </a:p>
          <a:p>
            <a:pPr algn="ctr" eaLnBrk="1" hangingPunct="1">
              <a:spcBef>
                <a:spcPct val="0"/>
              </a:spcBef>
              <a:buFontTx/>
              <a:buNone/>
            </a:pPr>
            <a:r>
              <a:rPr lang="en-US" altLang="en-US" sz="1200" b="1">
                <a:latin typeface="Arial Narrow" pitchFamily="34" charset="0"/>
              </a:rPr>
              <a:t>Belt</a:t>
            </a:r>
          </a:p>
        </p:txBody>
      </p:sp>
      <p:sp>
        <p:nvSpPr>
          <p:cNvPr id="82955" name="Text Box 11"/>
          <p:cNvSpPr txBox="1">
            <a:spLocks noChangeArrowheads="1"/>
          </p:cNvSpPr>
          <p:nvPr/>
        </p:nvSpPr>
        <p:spPr bwMode="auto">
          <a:xfrm>
            <a:off x="152400" y="1447800"/>
            <a:ext cx="67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a:latin typeface="Arial Narrow" pitchFamily="34" charset="0"/>
              </a:rPr>
              <a:t>Thermal</a:t>
            </a:r>
          </a:p>
          <a:p>
            <a:pPr algn="ctr" eaLnBrk="1" hangingPunct="1">
              <a:spcBef>
                <a:spcPct val="0"/>
              </a:spcBef>
              <a:buFontTx/>
              <a:buNone/>
            </a:pPr>
            <a:r>
              <a:rPr lang="en-US" altLang="en-US" sz="1200" b="1">
                <a:latin typeface="Arial Narrow" pitchFamily="34" charset="0"/>
              </a:rPr>
              <a:t>Belt</a:t>
            </a:r>
          </a:p>
        </p:txBody>
      </p:sp>
      <p:sp>
        <p:nvSpPr>
          <p:cNvPr id="82956" name="Text Box 12"/>
          <p:cNvSpPr txBox="1">
            <a:spLocks noChangeArrowheads="1"/>
          </p:cNvSpPr>
          <p:nvPr/>
        </p:nvSpPr>
        <p:spPr bwMode="auto">
          <a:xfrm>
            <a:off x="0" y="45720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a:latin typeface="Arial Narrow" pitchFamily="34" charset="0"/>
              </a:rPr>
              <a:t>  Thermal</a:t>
            </a:r>
          </a:p>
          <a:p>
            <a:pPr algn="ctr" eaLnBrk="1" hangingPunct="1">
              <a:spcBef>
                <a:spcPct val="0"/>
              </a:spcBef>
              <a:buFontTx/>
              <a:buNone/>
            </a:pPr>
            <a:r>
              <a:rPr lang="en-US" altLang="en-US" sz="1200" b="1">
                <a:latin typeface="Arial Narrow" pitchFamily="34" charset="0"/>
              </a:rPr>
              <a:t> Belt</a:t>
            </a:r>
          </a:p>
        </p:txBody>
      </p:sp>
      <p:sp>
        <p:nvSpPr>
          <p:cNvPr id="82957"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FC1AD976-1605-4C27-BE58-921E8C1BB7E1}" type="slidenum">
              <a:rPr lang="en-US" altLang="en-US" sz="1000">
                <a:solidFill>
                  <a:srgbClr val="DDDDDD"/>
                </a:solidFill>
              </a:rPr>
              <a:pPr algn="r" eaLnBrk="1" hangingPunct="1">
                <a:spcBef>
                  <a:spcPct val="0"/>
                </a:spcBef>
                <a:buFontTx/>
                <a:buNone/>
              </a:pPr>
              <a:t>80</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69350"/>
                                        </p:tgtEl>
                                        <p:attrNameLst>
                                          <p:attrName>style.visibility</p:attrName>
                                        </p:attrNameLst>
                                      </p:cBhvr>
                                      <p:to>
                                        <p:strVal val="visible"/>
                                      </p:to>
                                    </p:set>
                                    <p:anim calcmode="lin" valueType="num">
                                      <p:cBhvr>
                                        <p:cTn id="7" dur="500" fill="hold"/>
                                        <p:tgtEl>
                                          <p:spTgt spid="569350"/>
                                        </p:tgtEl>
                                        <p:attrNameLst>
                                          <p:attrName>ppt_w</p:attrName>
                                        </p:attrNameLst>
                                      </p:cBhvr>
                                      <p:tavLst>
                                        <p:tav tm="0">
                                          <p:val>
                                            <p:fltVal val="0"/>
                                          </p:val>
                                        </p:tav>
                                        <p:tav tm="100000">
                                          <p:val>
                                            <p:strVal val="#ppt_w"/>
                                          </p:val>
                                        </p:tav>
                                      </p:tavLst>
                                    </p:anim>
                                    <p:anim calcmode="lin" valueType="num">
                                      <p:cBhvr>
                                        <p:cTn id="8" dur="500" fill="hold"/>
                                        <p:tgtEl>
                                          <p:spTgt spid="569350"/>
                                        </p:tgtEl>
                                        <p:attrNameLst>
                                          <p:attrName>ppt_h</p:attrName>
                                        </p:attrNameLst>
                                      </p:cBhvr>
                                      <p:tavLst>
                                        <p:tav tm="0">
                                          <p:val>
                                            <p:fltVal val="0"/>
                                          </p:val>
                                        </p:tav>
                                        <p:tav tm="100000">
                                          <p:val>
                                            <p:strVal val="#ppt_h"/>
                                          </p:val>
                                        </p:tav>
                                      </p:tavLst>
                                    </p:anim>
                                    <p:animEffect transition="in" filter="fade">
                                      <p:cBhvr>
                                        <p:cTn id="9" dur="500"/>
                                        <p:tgtEl>
                                          <p:spTgt spid="569350"/>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69351"/>
                                        </p:tgtEl>
                                        <p:attrNameLst>
                                          <p:attrName>style.visibility</p:attrName>
                                        </p:attrNameLst>
                                      </p:cBhvr>
                                      <p:to>
                                        <p:strVal val="visible"/>
                                      </p:to>
                                    </p:set>
                                    <p:anim calcmode="lin" valueType="num">
                                      <p:cBhvr>
                                        <p:cTn id="12" dur="500" fill="hold"/>
                                        <p:tgtEl>
                                          <p:spTgt spid="569351"/>
                                        </p:tgtEl>
                                        <p:attrNameLst>
                                          <p:attrName>ppt_w</p:attrName>
                                        </p:attrNameLst>
                                      </p:cBhvr>
                                      <p:tavLst>
                                        <p:tav tm="0">
                                          <p:val>
                                            <p:fltVal val="0"/>
                                          </p:val>
                                        </p:tav>
                                        <p:tav tm="100000">
                                          <p:val>
                                            <p:strVal val="#ppt_w"/>
                                          </p:val>
                                        </p:tav>
                                      </p:tavLst>
                                    </p:anim>
                                    <p:anim calcmode="lin" valueType="num">
                                      <p:cBhvr>
                                        <p:cTn id="13" dur="500" fill="hold"/>
                                        <p:tgtEl>
                                          <p:spTgt spid="569351"/>
                                        </p:tgtEl>
                                        <p:attrNameLst>
                                          <p:attrName>ppt_h</p:attrName>
                                        </p:attrNameLst>
                                      </p:cBhvr>
                                      <p:tavLst>
                                        <p:tav tm="0">
                                          <p:val>
                                            <p:fltVal val="0"/>
                                          </p:val>
                                        </p:tav>
                                        <p:tav tm="100000">
                                          <p:val>
                                            <p:strVal val="#ppt_h"/>
                                          </p:val>
                                        </p:tav>
                                      </p:tavLst>
                                    </p:anim>
                                    <p:animEffect transition="in" filter="fade">
                                      <p:cBhvr>
                                        <p:cTn id="14" dur="500"/>
                                        <p:tgtEl>
                                          <p:spTgt spid="569351"/>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69349"/>
                                        </p:tgtEl>
                                        <p:attrNameLst>
                                          <p:attrName>style.visibility</p:attrName>
                                        </p:attrNameLst>
                                      </p:cBhvr>
                                      <p:to>
                                        <p:strVal val="visible"/>
                                      </p:to>
                                    </p:set>
                                    <p:animEffect transition="in" filter="dissolve">
                                      <p:cBhvr>
                                        <p:cTn id="17" dur="500"/>
                                        <p:tgtEl>
                                          <p:spTgt spid="56934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9348"/>
                                        </p:tgtEl>
                                        <p:attrNameLst>
                                          <p:attrName>style.visibility</p:attrName>
                                        </p:attrNameLst>
                                      </p:cBhvr>
                                      <p:to>
                                        <p:strVal val="visible"/>
                                      </p:to>
                                    </p:set>
                                    <p:animEffect transition="in" filter="dissolve">
                                      <p:cBhvr>
                                        <p:cTn id="20" dur="500"/>
                                        <p:tgtEl>
                                          <p:spTgt spid="56934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569347"/>
                                        </p:tgtEl>
                                        <p:attrNameLst>
                                          <p:attrName>style.visibility</p:attrName>
                                        </p:attrNameLst>
                                      </p:cBhvr>
                                      <p:to>
                                        <p:strVal val="visible"/>
                                      </p:to>
                                    </p:set>
                                    <p:animEffect transition="in" filter="wipe(right)">
                                      <p:cBhvr>
                                        <p:cTn id="23" dur="500"/>
                                        <p:tgtEl>
                                          <p:spTgt spid="569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p:bldP spid="569348" grpId="0"/>
      <p:bldP spid="569349" grpId="0"/>
      <p:bldP spid="569350" grpId="0"/>
      <p:bldP spid="56935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8"/>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83971" name="Picture 52" descr="Cold Front Inversion 2005"/>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685800"/>
            <a:ext cx="9144000" cy="4392613"/>
          </a:xfrm>
          <a:noFill/>
        </p:spPr>
      </p:pic>
      <p:sp>
        <p:nvSpPr>
          <p:cNvPr id="83972" name="Text Box 6"/>
          <p:cNvSpPr txBox="1">
            <a:spLocks noChangeArrowheads="1"/>
          </p:cNvSpPr>
          <p:nvPr/>
        </p:nvSpPr>
        <p:spPr bwMode="auto">
          <a:xfrm>
            <a:off x="2368550" y="0"/>
            <a:ext cx="4413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FFFF00"/>
                </a:solidFill>
              </a:rPr>
              <a:t>Frontal Inversion</a:t>
            </a:r>
          </a:p>
        </p:txBody>
      </p:sp>
      <p:sp>
        <p:nvSpPr>
          <p:cNvPr id="83973" name="Rectangle 7"/>
          <p:cNvSpPr>
            <a:spLocks noChangeArrowheads="1"/>
          </p:cNvSpPr>
          <p:nvPr/>
        </p:nvSpPr>
        <p:spPr bwMode="auto">
          <a:xfrm>
            <a:off x="228600" y="5257800"/>
            <a:ext cx="8610600" cy="124460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a:solidFill>
                  <a:schemeClr val="bg1"/>
                </a:solidFill>
              </a:rPr>
              <a:t>The frontal inversion is strongest behind the advancing frontal boundary, as much as a hundred miles or more. </a:t>
            </a:r>
          </a:p>
        </p:txBody>
      </p:sp>
      <p:sp>
        <p:nvSpPr>
          <p:cNvPr id="347165" name="Text Box 29"/>
          <p:cNvSpPr txBox="1">
            <a:spLocks noChangeArrowheads="1"/>
          </p:cNvSpPr>
          <p:nvPr/>
        </p:nvSpPr>
        <p:spPr bwMode="auto">
          <a:xfrm>
            <a:off x="228600" y="914400"/>
            <a:ext cx="2011363" cy="422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latin typeface="Arial Narrow" pitchFamily="34" charset="0"/>
              </a:rPr>
              <a:t>warmer, lighter air</a:t>
            </a:r>
          </a:p>
        </p:txBody>
      </p:sp>
      <p:sp>
        <p:nvSpPr>
          <p:cNvPr id="347167" name="Text Box 31"/>
          <p:cNvSpPr txBox="1">
            <a:spLocks noChangeArrowheads="1"/>
          </p:cNvSpPr>
          <p:nvPr/>
        </p:nvSpPr>
        <p:spPr bwMode="auto">
          <a:xfrm>
            <a:off x="228600" y="2438400"/>
            <a:ext cx="1987550" cy="4222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latin typeface="Arial Narrow" pitchFamily="34" charset="0"/>
              </a:rPr>
              <a:t>cooler, heavier air</a:t>
            </a:r>
          </a:p>
        </p:txBody>
      </p:sp>
      <p:sp>
        <p:nvSpPr>
          <p:cNvPr id="83976"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61008D73-599B-41B1-AF11-141F280F33D0}" type="slidenum">
              <a:rPr lang="en-US" altLang="en-US" sz="1000">
                <a:solidFill>
                  <a:srgbClr val="DDDDDD"/>
                </a:solidFill>
              </a:rPr>
              <a:pPr algn="r" eaLnBrk="1" hangingPunct="1">
                <a:spcBef>
                  <a:spcPct val="0"/>
                </a:spcBef>
                <a:buFontTx/>
                <a:buNone/>
              </a:pPr>
              <a:t>81</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65"/>
                                        </p:tgtEl>
                                        <p:attrNameLst>
                                          <p:attrName>style.visibility</p:attrName>
                                        </p:attrNameLst>
                                      </p:cBhvr>
                                      <p:to>
                                        <p:strVal val="visible"/>
                                      </p:to>
                                    </p:set>
                                    <p:animEffect transition="in" filter="dissolve">
                                      <p:cBhvr>
                                        <p:cTn id="7" dur="500"/>
                                        <p:tgtEl>
                                          <p:spTgt spid="34716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7167"/>
                                        </p:tgtEl>
                                        <p:attrNameLst>
                                          <p:attrName>style.visibility</p:attrName>
                                        </p:attrNameLst>
                                      </p:cBhvr>
                                      <p:to>
                                        <p:strVal val="visible"/>
                                      </p:to>
                                    </p:set>
                                    <p:animEffect transition="in" filter="dissolve">
                                      <p:cBhvr>
                                        <p:cTn id="10" dur="500"/>
                                        <p:tgtEl>
                                          <p:spTgt spid="347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65" grpId="0" animBg="1"/>
      <p:bldP spid="34716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4294967295"/>
          </p:nvPr>
        </p:nvSpPr>
        <p:spPr bwMode="auto">
          <a:xfrm>
            <a:off x="7010400" y="6610350"/>
            <a:ext cx="2133600" cy="476250"/>
          </a:xfrm>
          <a:prstGeom prst="rect">
            <a:avLst/>
          </a:prstGeom>
          <a:ln>
            <a:miter lim="800000"/>
            <a:headEnd/>
            <a:tailEnd/>
          </a:ln>
        </p:spPr>
        <p:txBody>
          <a:bodyPr/>
          <a:lstStyle/>
          <a:p>
            <a:pPr algn="r">
              <a:defRPr/>
            </a:pPr>
            <a:r>
              <a:rPr lang="en-US" sz="1400" b="1">
                <a:solidFill>
                  <a:schemeClr val="bg1"/>
                </a:solidFill>
                <a:latin typeface="+mn-lt"/>
              </a:rPr>
              <a:t>06-</a:t>
            </a:r>
            <a:fld id="{268AAEA9-CC6B-4BBA-BFD4-0FFE303EE4B5}" type="slidenum">
              <a:rPr lang="en-US" sz="1400" b="1">
                <a:solidFill>
                  <a:schemeClr val="bg1"/>
                </a:solidFill>
                <a:latin typeface="+mn-lt"/>
              </a:rPr>
              <a:pPr algn="r">
                <a:defRPr/>
              </a:pPr>
              <a:t>82</a:t>
            </a:fld>
            <a:r>
              <a:rPr lang="en-US" sz="1400" b="1">
                <a:solidFill>
                  <a:schemeClr val="bg1"/>
                </a:solidFill>
                <a:latin typeface="+mn-lt"/>
              </a:rPr>
              <a:t>-S290-EP</a:t>
            </a:r>
          </a:p>
        </p:txBody>
      </p:sp>
      <p:pic>
        <p:nvPicPr>
          <p:cNvPr id="84995" name="Picture 2" descr="Inversions - Intro slid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9350"/>
            <a:ext cx="91440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3"/>
          <p:cNvSpPr>
            <a:spLocks noChangeArrowheads="1"/>
          </p:cNvSpPr>
          <p:nvPr/>
        </p:nvSpPr>
        <p:spPr bwMode="auto">
          <a:xfrm>
            <a:off x="0" y="0"/>
            <a:ext cx="9144000" cy="3124200"/>
          </a:xfrm>
          <a:prstGeom prst="rect">
            <a:avLst/>
          </a:prstGeom>
          <a:gradFill rotWithShape="0">
            <a:gsLst>
              <a:gs pos="0">
                <a:srgbClr val="130074"/>
              </a:gs>
              <a:gs pos="100000">
                <a:schemeClr val="tx2"/>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b="1">
              <a:solidFill>
                <a:schemeClr val="bg1"/>
              </a:solidFill>
            </a:endParaRPr>
          </a:p>
        </p:txBody>
      </p:sp>
      <p:sp>
        <p:nvSpPr>
          <p:cNvPr id="84997" name="Text Box 4"/>
          <p:cNvSpPr txBox="1">
            <a:spLocks noChangeArrowheads="1"/>
          </p:cNvSpPr>
          <p:nvPr/>
        </p:nvSpPr>
        <p:spPr bwMode="auto">
          <a:xfrm>
            <a:off x="2590800" y="152400"/>
            <a:ext cx="3816350"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solidFill>
                  <a:srgbClr val="FAF400"/>
                </a:solidFill>
              </a:rPr>
              <a:t>Marine Inversion</a:t>
            </a:r>
          </a:p>
        </p:txBody>
      </p:sp>
      <p:sp>
        <p:nvSpPr>
          <p:cNvPr id="396293" name="Text Box 5"/>
          <p:cNvSpPr txBox="1">
            <a:spLocks noChangeArrowheads="1"/>
          </p:cNvSpPr>
          <p:nvPr/>
        </p:nvSpPr>
        <p:spPr bwMode="auto">
          <a:xfrm>
            <a:off x="228600" y="857250"/>
            <a:ext cx="8077200" cy="8842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2800" b="1">
                <a:solidFill>
                  <a:schemeClr val="bg1"/>
                </a:solidFill>
              </a:rPr>
              <a:t> </a:t>
            </a:r>
            <a:r>
              <a:rPr lang="en-US" altLang="en-US" sz="2400">
                <a:solidFill>
                  <a:schemeClr val="bg1"/>
                </a:solidFill>
              </a:rPr>
              <a:t>Commonly found along the shorelines of large lakes </a:t>
            </a:r>
          </a:p>
          <a:p>
            <a:pPr eaLnBrk="1" hangingPunct="1">
              <a:spcBef>
                <a:spcPct val="0"/>
              </a:spcBef>
              <a:buFontTx/>
              <a:buNone/>
            </a:pPr>
            <a:r>
              <a:rPr lang="en-US" altLang="en-US" sz="2400">
                <a:solidFill>
                  <a:schemeClr val="bg1"/>
                </a:solidFill>
              </a:rPr>
              <a:t>   and the West coast of the United States. </a:t>
            </a:r>
          </a:p>
        </p:txBody>
      </p:sp>
      <p:sp>
        <p:nvSpPr>
          <p:cNvPr id="396295" name="Text Box 7"/>
          <p:cNvSpPr txBox="1">
            <a:spLocks noChangeArrowheads="1"/>
          </p:cNvSpPr>
          <p:nvPr/>
        </p:nvSpPr>
        <p:spPr bwMode="auto">
          <a:xfrm>
            <a:off x="228600" y="1981200"/>
            <a:ext cx="8915400" cy="88423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2400" b="1">
                <a:solidFill>
                  <a:schemeClr val="bg1"/>
                </a:solidFill>
              </a:rPr>
              <a:t> </a:t>
            </a:r>
            <a:r>
              <a:rPr lang="en-US" altLang="en-US" sz="2400">
                <a:solidFill>
                  <a:schemeClr val="bg1"/>
                </a:solidFill>
              </a:rPr>
              <a:t>Varies in depth from</a:t>
            </a:r>
            <a:r>
              <a:rPr lang="en-US" altLang="en-US" sz="2800">
                <a:solidFill>
                  <a:schemeClr val="bg1"/>
                </a:solidFill>
              </a:rPr>
              <a:t> </a:t>
            </a:r>
            <a:r>
              <a:rPr lang="en-US" altLang="en-US" sz="2400">
                <a:solidFill>
                  <a:schemeClr val="bg1"/>
                </a:solidFill>
              </a:rPr>
              <a:t>a few hundred feet to several </a:t>
            </a:r>
          </a:p>
          <a:p>
            <a:pPr eaLnBrk="1" hangingPunct="1">
              <a:spcBef>
                <a:spcPct val="0"/>
              </a:spcBef>
              <a:buFontTx/>
              <a:buNone/>
            </a:pPr>
            <a:r>
              <a:rPr lang="en-US" altLang="en-US" sz="2400">
                <a:solidFill>
                  <a:schemeClr val="bg1"/>
                </a:solidFill>
              </a:rPr>
              <a:t>   thousand, and may extend hundreds of miles inland.</a:t>
            </a:r>
          </a:p>
        </p:txBody>
      </p:sp>
      <p:sp>
        <p:nvSpPr>
          <p:cNvPr id="396296" name="AutoShape 8"/>
          <p:cNvSpPr>
            <a:spLocks noChangeArrowheads="1"/>
          </p:cNvSpPr>
          <p:nvPr/>
        </p:nvSpPr>
        <p:spPr bwMode="auto">
          <a:xfrm rot="9457853">
            <a:off x="1600200" y="3505200"/>
            <a:ext cx="1131888" cy="400050"/>
          </a:xfrm>
          <a:custGeom>
            <a:avLst/>
            <a:gdLst>
              <a:gd name="T0" fmla="*/ 848916 w 21600"/>
              <a:gd name="T1" fmla="*/ 0 h 21600"/>
              <a:gd name="T2" fmla="*/ 0 w 21600"/>
              <a:gd name="T3" fmla="*/ 200025 h 21600"/>
              <a:gd name="T4" fmla="*/ 848916 w 21600"/>
              <a:gd name="T5" fmla="*/ 400050 h 21600"/>
              <a:gd name="T6" fmla="*/ 1131888 w 21600"/>
              <a:gd name="T7" fmla="*/ 20002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CCFF"/>
          </a:solidFill>
          <a:ln w="9525">
            <a:solidFill>
              <a:schemeClr val="tx1"/>
            </a:solidFill>
            <a:miter lim="800000"/>
            <a:headEnd/>
            <a:tailEnd/>
          </a:ln>
          <a:effectLst>
            <a:outerShdw dist="71842" dir="2700000" algn="ctr" rotWithShape="0">
              <a:schemeClr val="tx1"/>
            </a:outerShdw>
          </a:effectLst>
        </p:spPr>
        <p:txBody>
          <a:bodyPr wrap="none" anchor="ctr"/>
          <a:lstStyle/>
          <a:p>
            <a:endParaRPr lang="en-US"/>
          </a:p>
        </p:txBody>
      </p:sp>
      <p:sp>
        <p:nvSpPr>
          <p:cNvPr id="396297" name="AutoShape 9"/>
          <p:cNvSpPr>
            <a:spLocks noChangeArrowheads="1"/>
          </p:cNvSpPr>
          <p:nvPr/>
        </p:nvSpPr>
        <p:spPr bwMode="auto">
          <a:xfrm rot="6825510">
            <a:off x="4520407" y="4155281"/>
            <a:ext cx="1143000" cy="446087"/>
          </a:xfrm>
          <a:custGeom>
            <a:avLst/>
            <a:gdLst>
              <a:gd name="T0" fmla="*/ 857250 w 21600"/>
              <a:gd name="T1" fmla="*/ 0 h 21600"/>
              <a:gd name="T2" fmla="*/ 0 w 21600"/>
              <a:gd name="T3" fmla="*/ 223044 h 21600"/>
              <a:gd name="T4" fmla="*/ 857250 w 21600"/>
              <a:gd name="T5" fmla="*/ 446087 h 21600"/>
              <a:gd name="T6" fmla="*/ 1143000 w 21600"/>
              <a:gd name="T7" fmla="*/ 22304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CCFF"/>
          </a:solidFill>
          <a:ln w="9525">
            <a:solidFill>
              <a:schemeClr val="tx1"/>
            </a:solidFill>
            <a:miter lim="800000"/>
            <a:headEnd/>
            <a:tailEnd/>
          </a:ln>
          <a:effectLst>
            <a:outerShdw dist="63500" dir="3187806" algn="ctr" rotWithShape="0">
              <a:schemeClr val="tx1"/>
            </a:outerShdw>
          </a:effectLst>
        </p:spPr>
        <p:txBody>
          <a:bodyPr wrap="none" anchor="ctr"/>
          <a:lstStyle/>
          <a:p>
            <a:endParaRPr lang="en-US"/>
          </a:p>
        </p:txBody>
      </p:sp>
      <p:sp>
        <p:nvSpPr>
          <p:cNvPr id="396298" name="AutoShape 10"/>
          <p:cNvSpPr>
            <a:spLocks noChangeArrowheads="1"/>
          </p:cNvSpPr>
          <p:nvPr/>
        </p:nvSpPr>
        <p:spPr bwMode="auto">
          <a:xfrm rot="7050558">
            <a:off x="6096000" y="4114800"/>
            <a:ext cx="1165225" cy="403225"/>
          </a:xfrm>
          <a:custGeom>
            <a:avLst/>
            <a:gdLst>
              <a:gd name="T0" fmla="*/ 873919 w 21600"/>
              <a:gd name="T1" fmla="*/ 0 h 21600"/>
              <a:gd name="T2" fmla="*/ 0 w 21600"/>
              <a:gd name="T3" fmla="*/ 201612 h 21600"/>
              <a:gd name="T4" fmla="*/ 873919 w 21600"/>
              <a:gd name="T5" fmla="*/ 403225 h 21600"/>
              <a:gd name="T6" fmla="*/ 1165225 w 21600"/>
              <a:gd name="T7" fmla="*/ 2016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CCFF"/>
          </a:solidFill>
          <a:ln w="9525">
            <a:solidFill>
              <a:schemeClr val="tx1"/>
            </a:solidFill>
            <a:miter lim="800000"/>
            <a:headEnd/>
            <a:tailEnd/>
          </a:ln>
          <a:effectLst>
            <a:outerShdw dist="63500" dir="3187806" algn="ctr" rotWithShape="0">
              <a:schemeClr val="tx1"/>
            </a:outerShdw>
          </a:effectLst>
        </p:spPr>
        <p:txBody>
          <a:bodyPr wrap="none" anchor="ctr"/>
          <a:lstStyle/>
          <a:p>
            <a:endParaRPr lang="en-US"/>
          </a:p>
        </p:txBody>
      </p:sp>
      <p:sp>
        <p:nvSpPr>
          <p:cNvPr id="396299" name="AutoShape 11"/>
          <p:cNvSpPr>
            <a:spLocks noChangeArrowheads="1"/>
          </p:cNvSpPr>
          <p:nvPr/>
        </p:nvSpPr>
        <p:spPr bwMode="auto">
          <a:xfrm rot="5942888">
            <a:off x="7677944" y="4653756"/>
            <a:ext cx="1447800" cy="496888"/>
          </a:xfrm>
          <a:custGeom>
            <a:avLst/>
            <a:gdLst>
              <a:gd name="T0" fmla="*/ 1085850 w 21600"/>
              <a:gd name="T1" fmla="*/ 0 h 21600"/>
              <a:gd name="T2" fmla="*/ 0 w 21600"/>
              <a:gd name="T3" fmla="*/ 248444 h 21600"/>
              <a:gd name="T4" fmla="*/ 1085850 w 21600"/>
              <a:gd name="T5" fmla="*/ 496888 h 21600"/>
              <a:gd name="T6" fmla="*/ 1447800 w 21600"/>
              <a:gd name="T7" fmla="*/ 24844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CCFF"/>
          </a:solidFill>
          <a:ln w="9525">
            <a:solidFill>
              <a:schemeClr val="tx1"/>
            </a:solidFill>
            <a:miter lim="800000"/>
            <a:headEnd/>
            <a:tailEnd/>
          </a:ln>
          <a:effectLst>
            <a:outerShdw dist="74053" dir="3542175" algn="ctr" rotWithShape="0">
              <a:schemeClr val="tx1"/>
            </a:outerShdw>
          </a:effectLst>
        </p:spPr>
        <p:txBody>
          <a:bodyPr wrap="none" anchor="ctr"/>
          <a:lstStyle/>
          <a:p>
            <a:endParaRPr lang="en-US"/>
          </a:p>
        </p:txBody>
      </p:sp>
      <p:sp>
        <p:nvSpPr>
          <p:cNvPr id="396300" name="Text Box 12"/>
          <p:cNvSpPr txBox="1">
            <a:spLocks noChangeArrowheads="1"/>
          </p:cNvSpPr>
          <p:nvPr/>
        </p:nvSpPr>
        <p:spPr bwMode="auto">
          <a:xfrm>
            <a:off x="7620000" y="3124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i="1"/>
              <a:t>Ocean</a:t>
            </a:r>
          </a:p>
        </p:txBody>
      </p:sp>
      <p:sp>
        <p:nvSpPr>
          <p:cNvPr id="396301" name="Text Box 13"/>
          <p:cNvSpPr txBox="1">
            <a:spLocks noChangeArrowheads="1"/>
          </p:cNvSpPr>
          <p:nvPr/>
        </p:nvSpPr>
        <p:spPr bwMode="auto">
          <a:xfrm>
            <a:off x="2209800" y="3962400"/>
            <a:ext cx="2300288" cy="45720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a:solidFill>
                  <a:srgbClr val="0000AC"/>
                </a:solidFill>
              </a:rPr>
              <a:t>Stratus clouds</a:t>
            </a:r>
          </a:p>
        </p:txBody>
      </p:sp>
      <p:sp>
        <p:nvSpPr>
          <p:cNvPr id="396302" name="Text Box 14"/>
          <p:cNvSpPr txBox="1">
            <a:spLocks noChangeArrowheads="1"/>
          </p:cNvSpPr>
          <p:nvPr/>
        </p:nvSpPr>
        <p:spPr bwMode="auto">
          <a:xfrm>
            <a:off x="0" y="5867400"/>
            <a:ext cx="43799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chemeClr val="bg1"/>
                </a:solidFill>
              </a:rPr>
              <a:t>Similar to frontal inversions, </a:t>
            </a:r>
          </a:p>
          <a:p>
            <a:pPr eaLnBrk="1" hangingPunct="1">
              <a:spcBef>
                <a:spcPct val="0"/>
              </a:spcBef>
              <a:buFontTx/>
              <a:buNone/>
            </a:pPr>
            <a:r>
              <a:rPr lang="en-US" altLang="en-US" sz="2400" b="1">
                <a:solidFill>
                  <a:schemeClr val="bg1"/>
                </a:solidFill>
              </a:rPr>
              <a:t>but often with more moisture</a:t>
            </a:r>
          </a:p>
        </p:txBody>
      </p:sp>
      <p:sp>
        <p:nvSpPr>
          <p:cNvPr id="396303" name="Text Box 15"/>
          <p:cNvSpPr txBox="1">
            <a:spLocks noChangeArrowheads="1"/>
          </p:cNvSpPr>
          <p:nvPr/>
        </p:nvSpPr>
        <p:spPr bwMode="auto">
          <a:xfrm>
            <a:off x="4114800" y="3124200"/>
            <a:ext cx="1082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i="1"/>
              <a:t>Ocean</a:t>
            </a:r>
          </a:p>
        </p:txBody>
      </p:sp>
      <p:sp>
        <p:nvSpPr>
          <p:cNvPr id="85008"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05474F15-6E37-4072-A30E-F1EB8A56640C}" type="slidenum">
              <a:rPr lang="en-US" altLang="en-US" sz="1000">
                <a:solidFill>
                  <a:srgbClr val="DDDDDD"/>
                </a:solidFill>
              </a:rPr>
              <a:pPr algn="r" eaLnBrk="1" hangingPunct="1">
                <a:spcBef>
                  <a:spcPct val="0"/>
                </a:spcBef>
                <a:buFontTx/>
                <a:buNone/>
              </a:pPr>
              <a:t>82</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6293"/>
                                        </p:tgtEl>
                                        <p:attrNameLst>
                                          <p:attrName>style.visibility</p:attrName>
                                        </p:attrNameLst>
                                      </p:cBhvr>
                                      <p:to>
                                        <p:strVal val="visible"/>
                                      </p:to>
                                    </p:set>
                                    <p:animEffect transition="in" filter="dissolve">
                                      <p:cBhvr>
                                        <p:cTn id="7" dur="500"/>
                                        <p:tgtEl>
                                          <p:spTgt spid="396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6296"/>
                                        </p:tgtEl>
                                        <p:attrNameLst>
                                          <p:attrName>style.visibility</p:attrName>
                                        </p:attrNameLst>
                                      </p:cBhvr>
                                      <p:to>
                                        <p:strVal val="visible"/>
                                      </p:to>
                                    </p:set>
                                    <p:animEffect transition="in" filter="wipe(up)">
                                      <p:cBhvr>
                                        <p:cTn id="12" dur="1000"/>
                                        <p:tgtEl>
                                          <p:spTgt spid="39629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96297"/>
                                        </p:tgtEl>
                                        <p:attrNameLst>
                                          <p:attrName>style.visibility</p:attrName>
                                        </p:attrNameLst>
                                      </p:cBhvr>
                                      <p:to>
                                        <p:strVal val="visible"/>
                                      </p:to>
                                    </p:set>
                                    <p:animEffect transition="in" filter="wipe(up)">
                                      <p:cBhvr>
                                        <p:cTn id="15" dur="1000"/>
                                        <p:tgtEl>
                                          <p:spTgt spid="39629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96298"/>
                                        </p:tgtEl>
                                        <p:attrNameLst>
                                          <p:attrName>style.visibility</p:attrName>
                                        </p:attrNameLst>
                                      </p:cBhvr>
                                      <p:to>
                                        <p:strVal val="visible"/>
                                      </p:to>
                                    </p:set>
                                    <p:animEffect transition="in" filter="wipe(up)">
                                      <p:cBhvr>
                                        <p:cTn id="18" dur="1000"/>
                                        <p:tgtEl>
                                          <p:spTgt spid="39629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96299"/>
                                        </p:tgtEl>
                                        <p:attrNameLst>
                                          <p:attrName>style.visibility</p:attrName>
                                        </p:attrNameLst>
                                      </p:cBhvr>
                                      <p:to>
                                        <p:strVal val="visible"/>
                                      </p:to>
                                    </p:set>
                                    <p:animEffect transition="in" filter="wipe(up)">
                                      <p:cBhvr>
                                        <p:cTn id="21" dur="1000"/>
                                        <p:tgtEl>
                                          <p:spTgt spid="396299"/>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96300"/>
                                        </p:tgtEl>
                                        <p:attrNameLst>
                                          <p:attrName>style.visibility</p:attrName>
                                        </p:attrNameLst>
                                      </p:cBhvr>
                                      <p:to>
                                        <p:strVal val="visible"/>
                                      </p:to>
                                    </p:set>
                                    <p:animEffect transition="in" filter="wipe(up)">
                                      <p:cBhvr>
                                        <p:cTn id="24" dur="1000"/>
                                        <p:tgtEl>
                                          <p:spTgt spid="39630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96295"/>
                                        </p:tgtEl>
                                        <p:attrNameLst>
                                          <p:attrName>style.visibility</p:attrName>
                                        </p:attrNameLst>
                                      </p:cBhvr>
                                      <p:to>
                                        <p:strVal val="visible"/>
                                      </p:to>
                                    </p:set>
                                    <p:animEffect transition="in" filter="dissolve">
                                      <p:cBhvr>
                                        <p:cTn id="29" dur="500"/>
                                        <p:tgtEl>
                                          <p:spTgt spid="39629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96301"/>
                                        </p:tgtEl>
                                        <p:attrNameLst>
                                          <p:attrName>style.visibility</p:attrName>
                                        </p:attrNameLst>
                                      </p:cBhvr>
                                      <p:to>
                                        <p:strVal val="visible"/>
                                      </p:to>
                                    </p:set>
                                    <p:animEffect transition="in" filter="dissolve">
                                      <p:cBhvr>
                                        <p:cTn id="32" dur="500"/>
                                        <p:tgtEl>
                                          <p:spTgt spid="39630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396302"/>
                                        </p:tgtEl>
                                        <p:attrNameLst>
                                          <p:attrName>style.visibility</p:attrName>
                                        </p:attrNameLst>
                                      </p:cBhvr>
                                      <p:to>
                                        <p:strVal val="visible"/>
                                      </p:to>
                                    </p:set>
                                    <p:anim calcmode="lin" valueType="num">
                                      <p:cBhvr>
                                        <p:cTn id="37" dur="1000" fill="hold"/>
                                        <p:tgtEl>
                                          <p:spTgt spid="396302"/>
                                        </p:tgtEl>
                                        <p:attrNameLst>
                                          <p:attrName>ppt_w</p:attrName>
                                        </p:attrNameLst>
                                      </p:cBhvr>
                                      <p:tavLst>
                                        <p:tav tm="0">
                                          <p:val>
                                            <p:strVal val="#ppt_w*0.70"/>
                                          </p:val>
                                        </p:tav>
                                        <p:tav tm="100000">
                                          <p:val>
                                            <p:strVal val="#ppt_w"/>
                                          </p:val>
                                        </p:tav>
                                      </p:tavLst>
                                    </p:anim>
                                    <p:anim calcmode="lin" valueType="num">
                                      <p:cBhvr>
                                        <p:cTn id="38" dur="1000" fill="hold"/>
                                        <p:tgtEl>
                                          <p:spTgt spid="396302"/>
                                        </p:tgtEl>
                                        <p:attrNameLst>
                                          <p:attrName>ppt_h</p:attrName>
                                        </p:attrNameLst>
                                      </p:cBhvr>
                                      <p:tavLst>
                                        <p:tav tm="0">
                                          <p:val>
                                            <p:strVal val="#ppt_h"/>
                                          </p:val>
                                        </p:tav>
                                        <p:tav tm="100000">
                                          <p:val>
                                            <p:strVal val="#ppt_h"/>
                                          </p:val>
                                        </p:tav>
                                      </p:tavLst>
                                    </p:anim>
                                    <p:animEffect transition="in" filter="fade">
                                      <p:cBhvr>
                                        <p:cTn id="39" dur="1000"/>
                                        <p:tgtEl>
                                          <p:spTgt spid="39630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396303"/>
                                        </p:tgtEl>
                                        <p:attrNameLst>
                                          <p:attrName>style.visibility</p:attrName>
                                        </p:attrNameLst>
                                      </p:cBhvr>
                                      <p:to>
                                        <p:strVal val="visible"/>
                                      </p:to>
                                    </p:set>
                                    <p:animEffect transition="in" filter="wipe(up)">
                                      <p:cBhvr>
                                        <p:cTn id="42" dur="1000"/>
                                        <p:tgtEl>
                                          <p:spTgt spid="396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3" grpId="0"/>
      <p:bldP spid="396295" grpId="0"/>
      <p:bldP spid="396296" grpId="0" animBg="1"/>
      <p:bldP spid="396297" grpId="0" animBg="1"/>
      <p:bldP spid="396298" grpId="0" animBg="1"/>
      <p:bldP spid="396299" grpId="0" animBg="1"/>
      <p:bldP spid="396300" grpId="0"/>
      <p:bldP spid="396301" grpId="0"/>
      <p:bldP spid="396302" grpId="0"/>
      <p:bldP spid="39630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Marine Inversion Slide 4"/>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52400" y="1524000"/>
            <a:ext cx="8839200" cy="2362200"/>
          </a:xfrm>
          <a:noFill/>
        </p:spPr>
      </p:pic>
      <p:sp>
        <p:nvSpPr>
          <p:cNvPr id="468011" name="Line 43"/>
          <p:cNvSpPr>
            <a:spLocks noChangeShapeType="1"/>
          </p:cNvSpPr>
          <p:nvPr/>
        </p:nvSpPr>
        <p:spPr bwMode="auto">
          <a:xfrm>
            <a:off x="304800" y="3505200"/>
            <a:ext cx="381000" cy="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2" name="Line 44"/>
          <p:cNvSpPr>
            <a:spLocks noChangeShapeType="1"/>
          </p:cNvSpPr>
          <p:nvPr/>
        </p:nvSpPr>
        <p:spPr bwMode="auto">
          <a:xfrm>
            <a:off x="838200" y="3505200"/>
            <a:ext cx="381000" cy="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3" name="Line 45"/>
          <p:cNvSpPr>
            <a:spLocks noChangeShapeType="1"/>
          </p:cNvSpPr>
          <p:nvPr/>
        </p:nvSpPr>
        <p:spPr bwMode="auto">
          <a:xfrm flipV="1">
            <a:off x="1371600" y="3429000"/>
            <a:ext cx="533400" cy="762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4" name="Line 46"/>
          <p:cNvSpPr>
            <a:spLocks noChangeShapeType="1"/>
          </p:cNvSpPr>
          <p:nvPr/>
        </p:nvSpPr>
        <p:spPr bwMode="auto">
          <a:xfrm>
            <a:off x="2057400" y="3429000"/>
            <a:ext cx="381000" cy="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5" name="Line 47"/>
          <p:cNvSpPr>
            <a:spLocks noChangeShapeType="1"/>
          </p:cNvSpPr>
          <p:nvPr/>
        </p:nvSpPr>
        <p:spPr bwMode="auto">
          <a:xfrm>
            <a:off x="2667000" y="3429000"/>
            <a:ext cx="381000" cy="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6" name="Line 48"/>
          <p:cNvSpPr>
            <a:spLocks noChangeShapeType="1"/>
          </p:cNvSpPr>
          <p:nvPr/>
        </p:nvSpPr>
        <p:spPr bwMode="auto">
          <a:xfrm flipV="1">
            <a:off x="3200400" y="3352800"/>
            <a:ext cx="304800" cy="762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7" name="Line 49"/>
          <p:cNvSpPr>
            <a:spLocks noChangeShapeType="1"/>
          </p:cNvSpPr>
          <p:nvPr/>
        </p:nvSpPr>
        <p:spPr bwMode="auto">
          <a:xfrm flipV="1">
            <a:off x="3581400" y="3276600"/>
            <a:ext cx="304800" cy="762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8" name="Line 50"/>
          <p:cNvSpPr>
            <a:spLocks noChangeShapeType="1"/>
          </p:cNvSpPr>
          <p:nvPr/>
        </p:nvSpPr>
        <p:spPr bwMode="auto">
          <a:xfrm flipV="1">
            <a:off x="3962400" y="3048000"/>
            <a:ext cx="152400" cy="1524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19" name="Line 51"/>
          <p:cNvSpPr>
            <a:spLocks noChangeShapeType="1"/>
          </p:cNvSpPr>
          <p:nvPr/>
        </p:nvSpPr>
        <p:spPr bwMode="auto">
          <a:xfrm flipV="1">
            <a:off x="4191000" y="2819400"/>
            <a:ext cx="228600" cy="1524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0" name="Line 52"/>
          <p:cNvSpPr>
            <a:spLocks noChangeShapeType="1"/>
          </p:cNvSpPr>
          <p:nvPr/>
        </p:nvSpPr>
        <p:spPr bwMode="auto">
          <a:xfrm>
            <a:off x="4572000" y="2819400"/>
            <a:ext cx="304800" cy="1524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1" name="Line 53"/>
          <p:cNvSpPr>
            <a:spLocks noChangeShapeType="1"/>
          </p:cNvSpPr>
          <p:nvPr/>
        </p:nvSpPr>
        <p:spPr bwMode="auto">
          <a:xfrm>
            <a:off x="4953000" y="3048000"/>
            <a:ext cx="381000" cy="1524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2" name="Line 54"/>
          <p:cNvSpPr>
            <a:spLocks noChangeShapeType="1"/>
          </p:cNvSpPr>
          <p:nvPr/>
        </p:nvSpPr>
        <p:spPr bwMode="auto">
          <a:xfrm>
            <a:off x="5410200" y="3200400"/>
            <a:ext cx="381000" cy="762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3" name="Line 55"/>
          <p:cNvSpPr>
            <a:spLocks noChangeShapeType="1"/>
          </p:cNvSpPr>
          <p:nvPr/>
        </p:nvSpPr>
        <p:spPr bwMode="auto">
          <a:xfrm>
            <a:off x="5867400" y="3276600"/>
            <a:ext cx="304800" cy="762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4" name="Line 56"/>
          <p:cNvSpPr>
            <a:spLocks noChangeShapeType="1"/>
          </p:cNvSpPr>
          <p:nvPr/>
        </p:nvSpPr>
        <p:spPr bwMode="auto">
          <a:xfrm>
            <a:off x="6248400" y="3352800"/>
            <a:ext cx="304800" cy="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5" name="Line 57"/>
          <p:cNvSpPr>
            <a:spLocks noChangeShapeType="1"/>
          </p:cNvSpPr>
          <p:nvPr/>
        </p:nvSpPr>
        <p:spPr bwMode="auto">
          <a:xfrm>
            <a:off x="6629400" y="3352800"/>
            <a:ext cx="304800" cy="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6" name="Line 58"/>
          <p:cNvSpPr>
            <a:spLocks noChangeShapeType="1"/>
          </p:cNvSpPr>
          <p:nvPr/>
        </p:nvSpPr>
        <p:spPr bwMode="auto">
          <a:xfrm flipV="1">
            <a:off x="7010400" y="3276600"/>
            <a:ext cx="304800" cy="762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7" name="Line 59"/>
          <p:cNvSpPr>
            <a:spLocks noChangeShapeType="1"/>
          </p:cNvSpPr>
          <p:nvPr/>
        </p:nvSpPr>
        <p:spPr bwMode="auto">
          <a:xfrm flipV="1">
            <a:off x="7467600" y="3048000"/>
            <a:ext cx="304800" cy="1524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8028" name="Line 60"/>
          <p:cNvSpPr>
            <a:spLocks noChangeShapeType="1"/>
          </p:cNvSpPr>
          <p:nvPr/>
        </p:nvSpPr>
        <p:spPr bwMode="auto">
          <a:xfrm flipH="1">
            <a:off x="7391400" y="3124200"/>
            <a:ext cx="228600" cy="152400"/>
          </a:xfrm>
          <a:prstGeom prst="line">
            <a:avLst/>
          </a:prstGeom>
          <a:noFill/>
          <a:ln w="57150">
            <a:solidFill>
              <a:srgbClr val="0E0054"/>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37" name="Text Box 61"/>
          <p:cNvSpPr txBox="1">
            <a:spLocks noChangeArrowheads="1"/>
          </p:cNvSpPr>
          <p:nvPr/>
        </p:nvSpPr>
        <p:spPr bwMode="auto">
          <a:xfrm>
            <a:off x="914400" y="1676400"/>
            <a:ext cx="152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b="1">
                <a:latin typeface="Arial Narrow" pitchFamily="34" charset="0"/>
              </a:rPr>
              <a:t>Warm, drier air aloft</a:t>
            </a:r>
          </a:p>
        </p:txBody>
      </p:sp>
      <p:sp>
        <p:nvSpPr>
          <p:cNvPr id="86038" name="Text Box 68"/>
          <p:cNvSpPr txBox="1">
            <a:spLocks noChangeArrowheads="1"/>
          </p:cNvSpPr>
          <p:nvPr/>
        </p:nvSpPr>
        <p:spPr bwMode="auto">
          <a:xfrm>
            <a:off x="804863" y="669925"/>
            <a:ext cx="7758112"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000066"/>
                </a:solidFill>
              </a:rPr>
              <a:t>Inland Extent of Marine Inversions</a:t>
            </a:r>
          </a:p>
        </p:txBody>
      </p:sp>
      <p:sp>
        <p:nvSpPr>
          <p:cNvPr id="86039" name="Text Box 69"/>
          <p:cNvSpPr txBox="1">
            <a:spLocks noChangeArrowheads="1"/>
          </p:cNvSpPr>
          <p:nvPr/>
        </p:nvSpPr>
        <p:spPr bwMode="auto">
          <a:xfrm>
            <a:off x="304800" y="4206875"/>
            <a:ext cx="8575675" cy="1654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b="1">
                <a:latin typeface="Arial Narrow" pitchFamily="34" charset="0"/>
              </a:rPr>
              <a:t>Cool, moist and stable marine air beneath a layer of warm, dry and unstable air will frequently move over the lowlands along the west coast with the diurnal cycle of winds and temperature.</a:t>
            </a:r>
            <a:r>
              <a:rPr lang="en-US" altLang="en-US" sz="2400" b="1">
                <a:latin typeface="Arial Narrow"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8011"/>
                                        </p:tgtEl>
                                        <p:attrNameLst>
                                          <p:attrName>style.visibility</p:attrName>
                                        </p:attrNameLst>
                                      </p:cBhvr>
                                      <p:to>
                                        <p:strVal val="visible"/>
                                      </p:to>
                                    </p:set>
                                    <p:animEffect transition="in" filter="wipe(left)">
                                      <p:cBhvr>
                                        <p:cTn id="7" dur="500"/>
                                        <p:tgtEl>
                                          <p:spTgt spid="4680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8012"/>
                                        </p:tgtEl>
                                        <p:attrNameLst>
                                          <p:attrName>style.visibility</p:attrName>
                                        </p:attrNameLst>
                                      </p:cBhvr>
                                      <p:to>
                                        <p:strVal val="visible"/>
                                      </p:to>
                                    </p:set>
                                    <p:animEffect transition="in" filter="wipe(left)">
                                      <p:cBhvr>
                                        <p:cTn id="10" dur="500"/>
                                        <p:tgtEl>
                                          <p:spTgt spid="4680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68013"/>
                                        </p:tgtEl>
                                        <p:attrNameLst>
                                          <p:attrName>style.visibility</p:attrName>
                                        </p:attrNameLst>
                                      </p:cBhvr>
                                      <p:to>
                                        <p:strVal val="visible"/>
                                      </p:to>
                                    </p:set>
                                    <p:animEffect transition="in" filter="wipe(left)">
                                      <p:cBhvr>
                                        <p:cTn id="13" dur="500"/>
                                        <p:tgtEl>
                                          <p:spTgt spid="4680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68014"/>
                                        </p:tgtEl>
                                        <p:attrNameLst>
                                          <p:attrName>style.visibility</p:attrName>
                                        </p:attrNameLst>
                                      </p:cBhvr>
                                      <p:to>
                                        <p:strVal val="visible"/>
                                      </p:to>
                                    </p:set>
                                    <p:animEffect transition="in" filter="wipe(left)">
                                      <p:cBhvr>
                                        <p:cTn id="18" dur="500"/>
                                        <p:tgtEl>
                                          <p:spTgt spid="46801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68015"/>
                                        </p:tgtEl>
                                        <p:attrNameLst>
                                          <p:attrName>style.visibility</p:attrName>
                                        </p:attrNameLst>
                                      </p:cBhvr>
                                      <p:to>
                                        <p:strVal val="visible"/>
                                      </p:to>
                                    </p:set>
                                    <p:animEffect transition="in" filter="wipe(left)">
                                      <p:cBhvr>
                                        <p:cTn id="21" dur="500"/>
                                        <p:tgtEl>
                                          <p:spTgt spid="46801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68016"/>
                                        </p:tgtEl>
                                        <p:attrNameLst>
                                          <p:attrName>style.visibility</p:attrName>
                                        </p:attrNameLst>
                                      </p:cBhvr>
                                      <p:to>
                                        <p:strVal val="visible"/>
                                      </p:to>
                                    </p:set>
                                    <p:animEffect transition="in" filter="wipe(left)">
                                      <p:cBhvr>
                                        <p:cTn id="24" dur="500"/>
                                        <p:tgtEl>
                                          <p:spTgt spid="4680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68017"/>
                                        </p:tgtEl>
                                        <p:attrNameLst>
                                          <p:attrName>style.visibility</p:attrName>
                                        </p:attrNameLst>
                                      </p:cBhvr>
                                      <p:to>
                                        <p:strVal val="visible"/>
                                      </p:to>
                                    </p:set>
                                    <p:animEffect transition="in" filter="wipe(left)">
                                      <p:cBhvr>
                                        <p:cTn id="27" dur="500"/>
                                        <p:tgtEl>
                                          <p:spTgt spid="4680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68018"/>
                                        </p:tgtEl>
                                        <p:attrNameLst>
                                          <p:attrName>style.visibility</p:attrName>
                                        </p:attrNameLst>
                                      </p:cBhvr>
                                      <p:to>
                                        <p:strVal val="visible"/>
                                      </p:to>
                                    </p:set>
                                    <p:animEffect transition="in" filter="wipe(left)">
                                      <p:cBhvr>
                                        <p:cTn id="30" dur="500"/>
                                        <p:tgtEl>
                                          <p:spTgt spid="4680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68019"/>
                                        </p:tgtEl>
                                        <p:attrNameLst>
                                          <p:attrName>style.visibility</p:attrName>
                                        </p:attrNameLst>
                                      </p:cBhvr>
                                      <p:to>
                                        <p:strVal val="visible"/>
                                      </p:to>
                                    </p:set>
                                    <p:animEffect transition="in" filter="wipe(left)">
                                      <p:cBhvr>
                                        <p:cTn id="33" dur="500"/>
                                        <p:tgtEl>
                                          <p:spTgt spid="46801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68020"/>
                                        </p:tgtEl>
                                        <p:attrNameLst>
                                          <p:attrName>style.visibility</p:attrName>
                                        </p:attrNameLst>
                                      </p:cBhvr>
                                      <p:to>
                                        <p:strVal val="visible"/>
                                      </p:to>
                                    </p:set>
                                    <p:animEffect transition="in" filter="wipe(left)">
                                      <p:cBhvr>
                                        <p:cTn id="38" dur="500"/>
                                        <p:tgtEl>
                                          <p:spTgt spid="46802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68021"/>
                                        </p:tgtEl>
                                        <p:attrNameLst>
                                          <p:attrName>style.visibility</p:attrName>
                                        </p:attrNameLst>
                                      </p:cBhvr>
                                      <p:to>
                                        <p:strVal val="visible"/>
                                      </p:to>
                                    </p:set>
                                    <p:animEffect transition="in" filter="wipe(left)">
                                      <p:cBhvr>
                                        <p:cTn id="41" dur="500"/>
                                        <p:tgtEl>
                                          <p:spTgt spid="46802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68022"/>
                                        </p:tgtEl>
                                        <p:attrNameLst>
                                          <p:attrName>style.visibility</p:attrName>
                                        </p:attrNameLst>
                                      </p:cBhvr>
                                      <p:to>
                                        <p:strVal val="visible"/>
                                      </p:to>
                                    </p:set>
                                    <p:animEffect transition="in" filter="wipe(left)">
                                      <p:cBhvr>
                                        <p:cTn id="44" dur="500"/>
                                        <p:tgtEl>
                                          <p:spTgt spid="468022"/>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68023"/>
                                        </p:tgtEl>
                                        <p:attrNameLst>
                                          <p:attrName>style.visibility</p:attrName>
                                        </p:attrNameLst>
                                      </p:cBhvr>
                                      <p:to>
                                        <p:strVal val="visible"/>
                                      </p:to>
                                    </p:set>
                                    <p:animEffect transition="in" filter="wipe(left)">
                                      <p:cBhvr>
                                        <p:cTn id="47" dur="500"/>
                                        <p:tgtEl>
                                          <p:spTgt spid="46802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68024"/>
                                        </p:tgtEl>
                                        <p:attrNameLst>
                                          <p:attrName>style.visibility</p:attrName>
                                        </p:attrNameLst>
                                      </p:cBhvr>
                                      <p:to>
                                        <p:strVal val="visible"/>
                                      </p:to>
                                    </p:set>
                                    <p:animEffect transition="in" filter="wipe(left)">
                                      <p:cBhvr>
                                        <p:cTn id="50" dur="500"/>
                                        <p:tgtEl>
                                          <p:spTgt spid="468024"/>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68025"/>
                                        </p:tgtEl>
                                        <p:attrNameLst>
                                          <p:attrName>style.visibility</p:attrName>
                                        </p:attrNameLst>
                                      </p:cBhvr>
                                      <p:to>
                                        <p:strVal val="visible"/>
                                      </p:to>
                                    </p:set>
                                    <p:animEffect transition="in" filter="wipe(left)">
                                      <p:cBhvr>
                                        <p:cTn id="53" dur="500"/>
                                        <p:tgtEl>
                                          <p:spTgt spid="46802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68026"/>
                                        </p:tgtEl>
                                        <p:attrNameLst>
                                          <p:attrName>style.visibility</p:attrName>
                                        </p:attrNameLst>
                                      </p:cBhvr>
                                      <p:to>
                                        <p:strVal val="visible"/>
                                      </p:to>
                                    </p:set>
                                    <p:animEffect transition="in" filter="wipe(left)">
                                      <p:cBhvr>
                                        <p:cTn id="56" dur="500"/>
                                        <p:tgtEl>
                                          <p:spTgt spid="468026"/>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68028"/>
                                        </p:tgtEl>
                                        <p:attrNameLst>
                                          <p:attrName>style.visibility</p:attrName>
                                        </p:attrNameLst>
                                      </p:cBhvr>
                                      <p:to>
                                        <p:strVal val="visible"/>
                                      </p:to>
                                    </p:set>
                                    <p:animEffect transition="in" filter="wipe(left)">
                                      <p:cBhvr>
                                        <p:cTn id="59" dur="500"/>
                                        <p:tgtEl>
                                          <p:spTgt spid="46802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468027"/>
                                        </p:tgtEl>
                                        <p:attrNameLst>
                                          <p:attrName>style.visibility</p:attrName>
                                        </p:attrNameLst>
                                      </p:cBhvr>
                                      <p:to>
                                        <p:strVal val="visible"/>
                                      </p:to>
                                    </p:set>
                                    <p:animEffect transition="in" filter="wipe(left)">
                                      <p:cBhvr>
                                        <p:cTn id="62" dur="500"/>
                                        <p:tgtEl>
                                          <p:spTgt spid="468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011" grpId="0" animBg="1"/>
      <p:bldP spid="468012" grpId="0" animBg="1"/>
      <p:bldP spid="468013" grpId="0" animBg="1"/>
      <p:bldP spid="468014" grpId="0" animBg="1"/>
      <p:bldP spid="468015" grpId="0" animBg="1"/>
      <p:bldP spid="468016" grpId="0" animBg="1"/>
      <p:bldP spid="468017" grpId="0" animBg="1"/>
      <p:bldP spid="468018" grpId="0" animBg="1"/>
      <p:bldP spid="468019" grpId="0" animBg="1"/>
      <p:bldP spid="468020" grpId="0" animBg="1"/>
      <p:bldP spid="468021" grpId="0" animBg="1"/>
      <p:bldP spid="468022" grpId="0" animBg="1"/>
      <p:bldP spid="468023" grpId="0" animBg="1"/>
      <p:bldP spid="468024" grpId="0" animBg="1"/>
      <p:bldP spid="468025" grpId="0" animBg="1"/>
      <p:bldP spid="468026" grpId="0" animBg="1"/>
      <p:bldP spid="468027" grpId="0" animBg="1"/>
      <p:bldP spid="46802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8"/>
          <p:cNvSpPr txBox="1">
            <a:spLocks noChangeArrowheads="1"/>
          </p:cNvSpPr>
          <p:nvPr/>
        </p:nvSpPr>
        <p:spPr bwMode="auto">
          <a:xfrm>
            <a:off x="1973263" y="352425"/>
            <a:ext cx="51752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000066"/>
                </a:solidFill>
              </a:rPr>
              <a:t>Subsidence Inversion</a:t>
            </a:r>
          </a:p>
        </p:txBody>
      </p:sp>
      <p:sp>
        <p:nvSpPr>
          <p:cNvPr id="87043" name="Text Box 12"/>
          <p:cNvSpPr txBox="1">
            <a:spLocks noChangeArrowheads="1"/>
          </p:cNvSpPr>
          <p:nvPr/>
        </p:nvSpPr>
        <p:spPr bwMode="auto">
          <a:xfrm>
            <a:off x="304800" y="5738813"/>
            <a:ext cx="8534400" cy="774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sz="2800" b="1">
                <a:latin typeface="Arial Narrow" pitchFamily="34" charset="0"/>
              </a:rPr>
              <a:t>Form when an extensive layer of atmosphere slowly sinks beneath a large ridge of high pressure.</a:t>
            </a:r>
          </a:p>
        </p:txBody>
      </p:sp>
      <p:pic>
        <p:nvPicPr>
          <p:cNvPr id="87044" name="Picture 8" descr="U6_sld-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440-Lowering Subsidence vs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63638"/>
            <a:ext cx="7924800" cy="409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7" name="Text Box 6"/>
          <p:cNvSpPr txBox="1">
            <a:spLocks noChangeArrowheads="1"/>
          </p:cNvSpPr>
          <p:nvPr/>
        </p:nvSpPr>
        <p:spPr bwMode="auto">
          <a:xfrm>
            <a:off x="974725" y="496888"/>
            <a:ext cx="739775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000066"/>
                </a:solidFill>
                <a:latin typeface="Tahoma" charset="0"/>
              </a:rPr>
              <a:t>Lowering Subsidence Inversion</a:t>
            </a:r>
          </a:p>
        </p:txBody>
      </p:sp>
      <p:sp>
        <p:nvSpPr>
          <p:cNvPr id="88068" name="Text Box 9"/>
          <p:cNvSpPr txBox="1">
            <a:spLocks noChangeArrowheads="1"/>
          </p:cNvSpPr>
          <p:nvPr/>
        </p:nvSpPr>
        <p:spPr bwMode="auto">
          <a:xfrm>
            <a:off x="838200" y="5391150"/>
            <a:ext cx="7696200" cy="87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spcBef>
                <a:spcPct val="0"/>
              </a:spcBef>
              <a:buFontTx/>
              <a:buNone/>
            </a:pPr>
            <a:r>
              <a:rPr lang="en-US" altLang="en-US"/>
              <a:t>Subsidence is a slow process that can occur over several days.</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tn Top up in the Inversion"/>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04800" y="533400"/>
            <a:ext cx="4953000" cy="5867400"/>
          </a:xfrm>
          <a:noFill/>
        </p:spPr>
      </p:pic>
      <p:sp>
        <p:nvSpPr>
          <p:cNvPr id="398339" name="Freeform 3"/>
          <p:cNvSpPr>
            <a:spLocks/>
          </p:cNvSpPr>
          <p:nvPr/>
        </p:nvSpPr>
        <p:spPr bwMode="auto">
          <a:xfrm>
            <a:off x="1477963" y="4229100"/>
            <a:ext cx="3724275" cy="1470025"/>
          </a:xfrm>
          <a:custGeom>
            <a:avLst/>
            <a:gdLst>
              <a:gd name="T0" fmla="*/ 1890713 w 2346"/>
              <a:gd name="T1" fmla="*/ 1349375 h 926"/>
              <a:gd name="T2" fmla="*/ 1738313 w 2346"/>
              <a:gd name="T3" fmla="*/ 1303338 h 926"/>
              <a:gd name="T4" fmla="*/ 1722438 w 2346"/>
              <a:gd name="T5" fmla="*/ 1257300 h 926"/>
              <a:gd name="T6" fmla="*/ 1509713 w 2346"/>
              <a:gd name="T7" fmla="*/ 1211263 h 926"/>
              <a:gd name="T8" fmla="*/ 1387475 w 2346"/>
              <a:gd name="T9" fmla="*/ 1211263 h 926"/>
              <a:gd name="T10" fmla="*/ 1128713 w 2346"/>
              <a:gd name="T11" fmla="*/ 1135063 h 926"/>
              <a:gd name="T12" fmla="*/ 944563 w 2346"/>
              <a:gd name="T13" fmla="*/ 1135063 h 926"/>
              <a:gd name="T14" fmla="*/ 747713 w 2346"/>
              <a:gd name="T15" fmla="*/ 1150938 h 926"/>
              <a:gd name="T16" fmla="*/ 671513 w 2346"/>
              <a:gd name="T17" fmla="*/ 1241425 h 926"/>
              <a:gd name="T18" fmla="*/ 579438 w 2346"/>
              <a:gd name="T19" fmla="*/ 1211263 h 926"/>
              <a:gd name="T20" fmla="*/ 503238 w 2346"/>
              <a:gd name="T21" fmla="*/ 1150938 h 926"/>
              <a:gd name="T22" fmla="*/ 457200 w 2346"/>
              <a:gd name="T23" fmla="*/ 1058863 h 926"/>
              <a:gd name="T24" fmla="*/ 442913 w 2346"/>
              <a:gd name="T25" fmla="*/ 1012825 h 926"/>
              <a:gd name="T26" fmla="*/ 366713 w 2346"/>
              <a:gd name="T27" fmla="*/ 998538 h 926"/>
              <a:gd name="T28" fmla="*/ 258763 w 2346"/>
              <a:gd name="T29" fmla="*/ 906463 h 926"/>
              <a:gd name="T30" fmla="*/ 228600 w 2346"/>
              <a:gd name="T31" fmla="*/ 800100 h 926"/>
              <a:gd name="T32" fmla="*/ 182563 w 2346"/>
              <a:gd name="T33" fmla="*/ 815975 h 926"/>
              <a:gd name="T34" fmla="*/ 46038 w 2346"/>
              <a:gd name="T35" fmla="*/ 601663 h 926"/>
              <a:gd name="T36" fmla="*/ 0 w 2346"/>
              <a:gd name="T37" fmla="*/ 479425 h 926"/>
              <a:gd name="T38" fmla="*/ 92075 w 2346"/>
              <a:gd name="T39" fmla="*/ 358775 h 926"/>
              <a:gd name="T40" fmla="*/ 350838 w 2346"/>
              <a:gd name="T41" fmla="*/ 206375 h 926"/>
              <a:gd name="T42" fmla="*/ 701675 w 2346"/>
              <a:gd name="T43" fmla="*/ 174625 h 926"/>
              <a:gd name="T44" fmla="*/ 960438 w 2346"/>
              <a:gd name="T45" fmla="*/ 206375 h 926"/>
              <a:gd name="T46" fmla="*/ 1112838 w 2346"/>
              <a:gd name="T47" fmla="*/ 220663 h 926"/>
              <a:gd name="T48" fmla="*/ 1158875 w 2346"/>
              <a:gd name="T49" fmla="*/ 236538 h 926"/>
              <a:gd name="T50" fmla="*/ 1295400 w 2346"/>
              <a:gd name="T51" fmla="*/ 190500 h 926"/>
              <a:gd name="T52" fmla="*/ 1477963 w 2346"/>
              <a:gd name="T53" fmla="*/ 160338 h 926"/>
              <a:gd name="T54" fmla="*/ 1616075 w 2346"/>
              <a:gd name="T55" fmla="*/ 190500 h 926"/>
              <a:gd name="T56" fmla="*/ 1692275 w 2346"/>
              <a:gd name="T57" fmla="*/ 174625 h 926"/>
              <a:gd name="T58" fmla="*/ 2027238 w 2346"/>
              <a:gd name="T59" fmla="*/ 160338 h 926"/>
              <a:gd name="T60" fmla="*/ 2209800 w 2346"/>
              <a:gd name="T61" fmla="*/ 84138 h 926"/>
              <a:gd name="T62" fmla="*/ 2454275 w 2346"/>
              <a:gd name="T63" fmla="*/ 84138 h 926"/>
              <a:gd name="T64" fmla="*/ 2789238 w 2346"/>
              <a:gd name="T65" fmla="*/ 98425 h 926"/>
              <a:gd name="T66" fmla="*/ 3048000 w 2346"/>
              <a:gd name="T67" fmla="*/ 114300 h 926"/>
              <a:gd name="T68" fmla="*/ 3535363 w 2346"/>
              <a:gd name="T69" fmla="*/ 190500 h 926"/>
              <a:gd name="T70" fmla="*/ 3687763 w 2346"/>
              <a:gd name="T71" fmla="*/ 250825 h 926"/>
              <a:gd name="T72" fmla="*/ 3611563 w 2346"/>
              <a:gd name="T73" fmla="*/ 388938 h 926"/>
              <a:gd name="T74" fmla="*/ 3459163 w 2346"/>
              <a:gd name="T75" fmla="*/ 571500 h 926"/>
              <a:gd name="T76" fmla="*/ 3352800 w 2346"/>
              <a:gd name="T77" fmla="*/ 663575 h 926"/>
              <a:gd name="T78" fmla="*/ 3490913 w 2346"/>
              <a:gd name="T79" fmla="*/ 769938 h 926"/>
              <a:gd name="T80" fmla="*/ 3505200 w 2346"/>
              <a:gd name="T81" fmla="*/ 830263 h 926"/>
              <a:gd name="T82" fmla="*/ 3581400 w 2346"/>
              <a:gd name="T83" fmla="*/ 846138 h 926"/>
              <a:gd name="T84" fmla="*/ 3627438 w 2346"/>
              <a:gd name="T85" fmla="*/ 876300 h 926"/>
              <a:gd name="T86" fmla="*/ 3657600 w 2346"/>
              <a:gd name="T87" fmla="*/ 922338 h 926"/>
              <a:gd name="T88" fmla="*/ 3429000 w 2346"/>
              <a:gd name="T89" fmla="*/ 1074738 h 926"/>
              <a:gd name="T90" fmla="*/ 3262313 w 2346"/>
              <a:gd name="T91" fmla="*/ 1012825 h 926"/>
              <a:gd name="T92" fmla="*/ 3200400 w 2346"/>
              <a:gd name="T93" fmla="*/ 1089025 h 926"/>
              <a:gd name="T94" fmla="*/ 3109913 w 2346"/>
              <a:gd name="T95" fmla="*/ 1165225 h 926"/>
              <a:gd name="T96" fmla="*/ 3017838 w 2346"/>
              <a:gd name="T97" fmla="*/ 1196975 h 926"/>
              <a:gd name="T98" fmla="*/ 2925763 w 2346"/>
              <a:gd name="T99" fmla="*/ 1165225 h 926"/>
              <a:gd name="T100" fmla="*/ 2881313 w 2346"/>
              <a:gd name="T101" fmla="*/ 1150938 h 926"/>
              <a:gd name="T102" fmla="*/ 2620963 w 2346"/>
              <a:gd name="T103" fmla="*/ 1227138 h 926"/>
              <a:gd name="T104" fmla="*/ 2271713 w 2346"/>
              <a:gd name="T105" fmla="*/ 1273175 h 926"/>
              <a:gd name="T106" fmla="*/ 2163763 w 2346"/>
              <a:gd name="T107" fmla="*/ 1363663 h 926"/>
              <a:gd name="T108" fmla="*/ 2133600 w 2346"/>
              <a:gd name="T109" fmla="*/ 1409700 h 926"/>
              <a:gd name="T110" fmla="*/ 2043113 w 2346"/>
              <a:gd name="T111" fmla="*/ 1470025 h 926"/>
              <a:gd name="T112" fmla="*/ 2011363 w 2346"/>
              <a:gd name="T113" fmla="*/ 1439863 h 926"/>
              <a:gd name="T114" fmla="*/ 2011363 w 2346"/>
              <a:gd name="T115" fmla="*/ 1363663 h 926"/>
              <a:gd name="T116" fmla="*/ 1890713 w 2346"/>
              <a:gd name="T117" fmla="*/ 1425575 h 926"/>
              <a:gd name="T118" fmla="*/ 1722438 w 2346"/>
              <a:gd name="T119" fmla="*/ 1317625 h 9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46"/>
              <a:gd name="T181" fmla="*/ 0 h 926"/>
              <a:gd name="T182" fmla="*/ 2346 w 2346"/>
              <a:gd name="T183" fmla="*/ 926 h 92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46" h="926">
                <a:moveTo>
                  <a:pt x="1191" y="850"/>
                </a:moveTo>
                <a:cubicBezTo>
                  <a:pt x="1162" y="846"/>
                  <a:pt x="1117" y="849"/>
                  <a:pt x="1095" y="821"/>
                </a:cubicBezTo>
                <a:cubicBezTo>
                  <a:pt x="1089" y="813"/>
                  <a:pt x="1094" y="797"/>
                  <a:pt x="1085" y="792"/>
                </a:cubicBezTo>
                <a:cubicBezTo>
                  <a:pt x="1062" y="780"/>
                  <a:pt x="985" y="775"/>
                  <a:pt x="951" y="763"/>
                </a:cubicBezTo>
                <a:cubicBezTo>
                  <a:pt x="918" y="732"/>
                  <a:pt x="914" y="751"/>
                  <a:pt x="874" y="763"/>
                </a:cubicBezTo>
                <a:cubicBezTo>
                  <a:pt x="802" y="750"/>
                  <a:pt x="765" y="752"/>
                  <a:pt x="711" y="715"/>
                </a:cubicBezTo>
                <a:cubicBezTo>
                  <a:pt x="643" y="738"/>
                  <a:pt x="725" y="715"/>
                  <a:pt x="595" y="715"/>
                </a:cubicBezTo>
                <a:cubicBezTo>
                  <a:pt x="554" y="715"/>
                  <a:pt x="512" y="722"/>
                  <a:pt x="471" y="725"/>
                </a:cubicBezTo>
                <a:cubicBezTo>
                  <a:pt x="486" y="775"/>
                  <a:pt x="466" y="768"/>
                  <a:pt x="423" y="782"/>
                </a:cubicBezTo>
                <a:cubicBezTo>
                  <a:pt x="420" y="781"/>
                  <a:pt x="368" y="765"/>
                  <a:pt x="365" y="763"/>
                </a:cubicBezTo>
                <a:cubicBezTo>
                  <a:pt x="306" y="715"/>
                  <a:pt x="388" y="747"/>
                  <a:pt x="317" y="725"/>
                </a:cubicBezTo>
                <a:cubicBezTo>
                  <a:pt x="289" y="644"/>
                  <a:pt x="329" y="751"/>
                  <a:pt x="288" y="667"/>
                </a:cubicBezTo>
                <a:cubicBezTo>
                  <a:pt x="284" y="658"/>
                  <a:pt x="287" y="644"/>
                  <a:pt x="279" y="638"/>
                </a:cubicBezTo>
                <a:cubicBezTo>
                  <a:pt x="265" y="629"/>
                  <a:pt x="247" y="632"/>
                  <a:pt x="231" y="629"/>
                </a:cubicBezTo>
                <a:cubicBezTo>
                  <a:pt x="208" y="607"/>
                  <a:pt x="190" y="588"/>
                  <a:pt x="163" y="571"/>
                </a:cubicBezTo>
                <a:cubicBezTo>
                  <a:pt x="156" y="549"/>
                  <a:pt x="163" y="518"/>
                  <a:pt x="144" y="504"/>
                </a:cubicBezTo>
                <a:cubicBezTo>
                  <a:pt x="136" y="498"/>
                  <a:pt x="125" y="511"/>
                  <a:pt x="115" y="514"/>
                </a:cubicBezTo>
                <a:cubicBezTo>
                  <a:pt x="76" y="486"/>
                  <a:pt x="40" y="426"/>
                  <a:pt x="29" y="379"/>
                </a:cubicBezTo>
                <a:cubicBezTo>
                  <a:pt x="12" y="308"/>
                  <a:pt x="35" y="338"/>
                  <a:pt x="0" y="302"/>
                </a:cubicBezTo>
                <a:cubicBezTo>
                  <a:pt x="11" y="259"/>
                  <a:pt x="15" y="239"/>
                  <a:pt x="58" y="226"/>
                </a:cubicBezTo>
                <a:cubicBezTo>
                  <a:pt x="77" y="143"/>
                  <a:pt x="142" y="138"/>
                  <a:pt x="221" y="130"/>
                </a:cubicBezTo>
                <a:cubicBezTo>
                  <a:pt x="396" y="113"/>
                  <a:pt x="236" y="126"/>
                  <a:pt x="442" y="110"/>
                </a:cubicBezTo>
                <a:cubicBezTo>
                  <a:pt x="502" y="96"/>
                  <a:pt x="548" y="110"/>
                  <a:pt x="605" y="130"/>
                </a:cubicBezTo>
                <a:cubicBezTo>
                  <a:pt x="635" y="140"/>
                  <a:pt x="669" y="136"/>
                  <a:pt x="701" y="139"/>
                </a:cubicBezTo>
                <a:cubicBezTo>
                  <a:pt x="711" y="142"/>
                  <a:pt x="720" y="150"/>
                  <a:pt x="730" y="149"/>
                </a:cubicBezTo>
                <a:cubicBezTo>
                  <a:pt x="733" y="149"/>
                  <a:pt x="800" y="125"/>
                  <a:pt x="816" y="120"/>
                </a:cubicBezTo>
                <a:cubicBezTo>
                  <a:pt x="841" y="112"/>
                  <a:pt x="910" y="104"/>
                  <a:pt x="931" y="101"/>
                </a:cubicBezTo>
                <a:cubicBezTo>
                  <a:pt x="960" y="106"/>
                  <a:pt x="988" y="120"/>
                  <a:pt x="1018" y="120"/>
                </a:cubicBezTo>
                <a:cubicBezTo>
                  <a:pt x="1034" y="120"/>
                  <a:pt x="1050" y="111"/>
                  <a:pt x="1066" y="110"/>
                </a:cubicBezTo>
                <a:cubicBezTo>
                  <a:pt x="1136" y="105"/>
                  <a:pt x="1207" y="104"/>
                  <a:pt x="1277" y="101"/>
                </a:cubicBezTo>
                <a:cubicBezTo>
                  <a:pt x="1320" y="87"/>
                  <a:pt x="1351" y="66"/>
                  <a:pt x="1392" y="53"/>
                </a:cubicBezTo>
                <a:cubicBezTo>
                  <a:pt x="1470" y="65"/>
                  <a:pt x="1470" y="77"/>
                  <a:pt x="1546" y="53"/>
                </a:cubicBezTo>
                <a:cubicBezTo>
                  <a:pt x="1626" y="0"/>
                  <a:pt x="1670" y="54"/>
                  <a:pt x="1757" y="62"/>
                </a:cubicBezTo>
                <a:cubicBezTo>
                  <a:pt x="1811" y="67"/>
                  <a:pt x="1866" y="69"/>
                  <a:pt x="1920" y="72"/>
                </a:cubicBezTo>
                <a:cubicBezTo>
                  <a:pt x="2050" y="115"/>
                  <a:pt x="2059" y="111"/>
                  <a:pt x="2227" y="120"/>
                </a:cubicBezTo>
                <a:cubicBezTo>
                  <a:pt x="2265" y="130"/>
                  <a:pt x="2291" y="136"/>
                  <a:pt x="2323" y="158"/>
                </a:cubicBezTo>
                <a:cubicBezTo>
                  <a:pt x="2314" y="198"/>
                  <a:pt x="2305" y="217"/>
                  <a:pt x="2275" y="245"/>
                </a:cubicBezTo>
                <a:cubicBezTo>
                  <a:pt x="2346" y="312"/>
                  <a:pt x="2218" y="340"/>
                  <a:pt x="2179" y="360"/>
                </a:cubicBezTo>
                <a:cubicBezTo>
                  <a:pt x="2152" y="374"/>
                  <a:pt x="2132" y="397"/>
                  <a:pt x="2112" y="418"/>
                </a:cubicBezTo>
                <a:cubicBezTo>
                  <a:pt x="2129" y="467"/>
                  <a:pt x="2153" y="469"/>
                  <a:pt x="2199" y="485"/>
                </a:cubicBezTo>
                <a:cubicBezTo>
                  <a:pt x="2202" y="498"/>
                  <a:pt x="2198" y="515"/>
                  <a:pt x="2208" y="523"/>
                </a:cubicBezTo>
                <a:cubicBezTo>
                  <a:pt x="2221" y="534"/>
                  <a:pt x="2241" y="527"/>
                  <a:pt x="2256" y="533"/>
                </a:cubicBezTo>
                <a:cubicBezTo>
                  <a:pt x="2267" y="537"/>
                  <a:pt x="2275" y="546"/>
                  <a:pt x="2285" y="552"/>
                </a:cubicBezTo>
                <a:cubicBezTo>
                  <a:pt x="2291" y="562"/>
                  <a:pt x="2302" y="570"/>
                  <a:pt x="2304" y="581"/>
                </a:cubicBezTo>
                <a:cubicBezTo>
                  <a:pt x="2315" y="658"/>
                  <a:pt x="2205" y="670"/>
                  <a:pt x="2160" y="677"/>
                </a:cubicBezTo>
                <a:cubicBezTo>
                  <a:pt x="2104" y="694"/>
                  <a:pt x="2106" y="656"/>
                  <a:pt x="2055" y="638"/>
                </a:cubicBezTo>
                <a:cubicBezTo>
                  <a:pt x="2035" y="695"/>
                  <a:pt x="2060" y="642"/>
                  <a:pt x="2016" y="686"/>
                </a:cubicBezTo>
                <a:cubicBezTo>
                  <a:pt x="1972" y="730"/>
                  <a:pt x="2029" y="706"/>
                  <a:pt x="1959" y="734"/>
                </a:cubicBezTo>
                <a:cubicBezTo>
                  <a:pt x="1940" y="742"/>
                  <a:pt x="1901" y="754"/>
                  <a:pt x="1901" y="754"/>
                </a:cubicBezTo>
                <a:cubicBezTo>
                  <a:pt x="1882" y="747"/>
                  <a:pt x="1862" y="741"/>
                  <a:pt x="1843" y="734"/>
                </a:cubicBezTo>
                <a:cubicBezTo>
                  <a:pt x="1834" y="731"/>
                  <a:pt x="1815" y="725"/>
                  <a:pt x="1815" y="725"/>
                </a:cubicBezTo>
                <a:cubicBezTo>
                  <a:pt x="1760" y="738"/>
                  <a:pt x="1707" y="763"/>
                  <a:pt x="1651" y="773"/>
                </a:cubicBezTo>
                <a:cubicBezTo>
                  <a:pt x="1579" y="786"/>
                  <a:pt x="1504" y="794"/>
                  <a:pt x="1431" y="802"/>
                </a:cubicBezTo>
                <a:cubicBezTo>
                  <a:pt x="1410" y="822"/>
                  <a:pt x="1382" y="836"/>
                  <a:pt x="1363" y="859"/>
                </a:cubicBezTo>
                <a:cubicBezTo>
                  <a:pt x="1356" y="868"/>
                  <a:pt x="1353" y="880"/>
                  <a:pt x="1344" y="888"/>
                </a:cubicBezTo>
                <a:cubicBezTo>
                  <a:pt x="1327" y="903"/>
                  <a:pt x="1287" y="926"/>
                  <a:pt x="1287" y="926"/>
                </a:cubicBezTo>
                <a:cubicBezTo>
                  <a:pt x="1280" y="920"/>
                  <a:pt x="1267" y="916"/>
                  <a:pt x="1267" y="907"/>
                </a:cubicBezTo>
                <a:cubicBezTo>
                  <a:pt x="1267" y="846"/>
                  <a:pt x="1315" y="905"/>
                  <a:pt x="1267" y="859"/>
                </a:cubicBezTo>
                <a:cubicBezTo>
                  <a:pt x="1242" y="898"/>
                  <a:pt x="1238" y="913"/>
                  <a:pt x="1191" y="898"/>
                </a:cubicBezTo>
                <a:cubicBezTo>
                  <a:pt x="1218" y="811"/>
                  <a:pt x="1154" y="830"/>
                  <a:pt x="1085" y="830"/>
                </a:cubicBezTo>
              </a:path>
            </a:pathLst>
          </a:custGeom>
          <a:gradFill rotWithShape="1">
            <a:gsLst>
              <a:gs pos="0">
                <a:srgbClr val="B8B8B8"/>
              </a:gs>
              <a:gs pos="100000">
                <a:srgbClr val="C29CA2"/>
              </a:gs>
            </a:gsLst>
            <a:lin ang="5400000" scaled="1"/>
          </a:gradFill>
          <a:ln w="9525">
            <a:solidFill>
              <a:schemeClr val="tx1"/>
            </a:solidFill>
            <a:round/>
            <a:headEnd/>
            <a:tailEnd/>
          </a:ln>
        </p:spPr>
        <p:txBody>
          <a:bodyPr/>
          <a:lstStyle/>
          <a:p>
            <a:endParaRPr lang="en-US"/>
          </a:p>
        </p:txBody>
      </p:sp>
      <p:sp>
        <p:nvSpPr>
          <p:cNvPr id="89092" name="Text Box 4"/>
          <p:cNvSpPr txBox="1">
            <a:spLocks noChangeArrowheads="1"/>
          </p:cNvSpPr>
          <p:nvPr/>
        </p:nvSpPr>
        <p:spPr bwMode="auto">
          <a:xfrm>
            <a:off x="5410200" y="838200"/>
            <a:ext cx="3443288"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2800"/>
              <a:t>The top of mountain </a:t>
            </a:r>
          </a:p>
          <a:p>
            <a:pPr algn="ctr" eaLnBrk="1" hangingPunct="1">
              <a:lnSpc>
                <a:spcPct val="90000"/>
              </a:lnSpc>
              <a:spcBef>
                <a:spcPct val="0"/>
              </a:spcBef>
              <a:buFontTx/>
              <a:buNone/>
            </a:pPr>
            <a:r>
              <a:rPr lang="en-US" altLang="en-US" sz="2800"/>
              <a:t>ranges will experience</a:t>
            </a:r>
          </a:p>
          <a:p>
            <a:pPr algn="ctr" eaLnBrk="1" hangingPunct="1">
              <a:lnSpc>
                <a:spcPct val="90000"/>
              </a:lnSpc>
              <a:spcBef>
                <a:spcPct val="0"/>
              </a:spcBef>
              <a:buFontTx/>
              <a:buNone/>
            </a:pPr>
            <a:r>
              <a:rPr lang="en-US" altLang="en-US" sz="2800"/>
              <a:t>the warm, very dry </a:t>
            </a:r>
          </a:p>
          <a:p>
            <a:pPr algn="ctr" eaLnBrk="1" hangingPunct="1">
              <a:lnSpc>
                <a:spcPct val="90000"/>
              </a:lnSpc>
              <a:spcBef>
                <a:spcPct val="0"/>
              </a:spcBef>
              <a:buFontTx/>
              <a:buNone/>
            </a:pPr>
            <a:r>
              <a:rPr lang="en-US" altLang="en-US" sz="2800"/>
              <a:t>conditions of the </a:t>
            </a:r>
          </a:p>
          <a:p>
            <a:pPr algn="ctr" eaLnBrk="1" hangingPunct="1">
              <a:lnSpc>
                <a:spcPct val="90000"/>
              </a:lnSpc>
              <a:spcBef>
                <a:spcPct val="0"/>
              </a:spcBef>
              <a:buFontTx/>
              <a:buNone/>
            </a:pPr>
            <a:r>
              <a:rPr lang="en-US" altLang="en-US" sz="2800"/>
              <a:t>subsidence inversion first.</a:t>
            </a:r>
            <a:r>
              <a:rPr lang="en-US" altLang="en-US" sz="2800" b="1"/>
              <a:t>  </a:t>
            </a:r>
          </a:p>
        </p:txBody>
      </p:sp>
      <p:sp>
        <p:nvSpPr>
          <p:cNvPr id="398341" name="Text Box 5"/>
          <p:cNvSpPr txBox="1">
            <a:spLocks noChangeArrowheads="1"/>
          </p:cNvSpPr>
          <p:nvPr/>
        </p:nvSpPr>
        <p:spPr bwMode="auto">
          <a:xfrm>
            <a:off x="5334000" y="3886200"/>
            <a:ext cx="3810000" cy="222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t>Poor smoke dispersal </a:t>
            </a:r>
          </a:p>
          <a:p>
            <a:pPr algn="ctr" eaLnBrk="1" hangingPunct="1">
              <a:spcBef>
                <a:spcPct val="0"/>
              </a:spcBef>
              <a:buFontTx/>
              <a:buNone/>
            </a:pPr>
            <a:r>
              <a:rPr lang="en-US" altLang="en-US" sz="2800"/>
              <a:t>conditions may also  </a:t>
            </a:r>
          </a:p>
          <a:p>
            <a:pPr algn="ctr" eaLnBrk="1" hangingPunct="1">
              <a:spcBef>
                <a:spcPct val="0"/>
              </a:spcBef>
              <a:buFontTx/>
              <a:buNone/>
            </a:pPr>
            <a:r>
              <a:rPr lang="en-US" altLang="en-US" sz="2800"/>
              <a:t>develop below a lowering subsidence inversion. </a:t>
            </a:r>
          </a:p>
        </p:txBody>
      </p:sp>
      <p:sp>
        <p:nvSpPr>
          <p:cNvPr id="398342" name="AutoShape 6"/>
          <p:cNvSpPr>
            <a:spLocks noChangeArrowheads="1"/>
          </p:cNvSpPr>
          <p:nvPr/>
        </p:nvSpPr>
        <p:spPr bwMode="auto">
          <a:xfrm rot="7308164">
            <a:off x="723900" y="3009900"/>
            <a:ext cx="1066800" cy="228600"/>
          </a:xfrm>
          <a:prstGeom prst="rightArrow">
            <a:avLst>
              <a:gd name="adj1" fmla="val 50000"/>
              <a:gd name="adj2" fmla="val 116667"/>
            </a:avLst>
          </a:prstGeom>
          <a:solidFill>
            <a:srgbClr val="FF0000"/>
          </a:solidFill>
          <a:ln w="9525">
            <a:solidFill>
              <a:schemeClr val="tx1"/>
            </a:solidFill>
            <a:miter lim="800000"/>
            <a:headEnd/>
            <a:tailEnd/>
          </a:ln>
          <a:effectLst>
            <a:outerShdw dist="63500" dir="3187806" algn="ctr" rotWithShape="0">
              <a:schemeClr val="tx1"/>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3600" b="1">
              <a:solidFill>
                <a:schemeClr val="bg1"/>
              </a:solidFill>
              <a:latin typeface="Arial Narrow" pitchFamily="34" charset="0"/>
            </a:endParaRPr>
          </a:p>
        </p:txBody>
      </p:sp>
      <p:sp>
        <p:nvSpPr>
          <p:cNvPr id="398343" name="Freeform 7"/>
          <p:cNvSpPr>
            <a:spLocks/>
          </p:cNvSpPr>
          <p:nvPr/>
        </p:nvSpPr>
        <p:spPr bwMode="auto">
          <a:xfrm>
            <a:off x="1600200" y="4343400"/>
            <a:ext cx="3586163" cy="1495425"/>
          </a:xfrm>
          <a:custGeom>
            <a:avLst/>
            <a:gdLst>
              <a:gd name="T0" fmla="*/ 1807884 w 1817"/>
              <a:gd name="T1" fmla="*/ 1433190 h 841"/>
              <a:gd name="T2" fmla="*/ 1780253 w 1817"/>
              <a:gd name="T3" fmla="*/ 1356729 h 841"/>
              <a:gd name="T4" fmla="*/ 1837489 w 1817"/>
              <a:gd name="T5" fmla="*/ 1203808 h 841"/>
              <a:gd name="T6" fmla="*/ 1752621 w 1817"/>
              <a:gd name="T7" fmla="*/ 1152242 h 841"/>
              <a:gd name="T8" fmla="*/ 1665780 w 1817"/>
              <a:gd name="T9" fmla="*/ 1125570 h 841"/>
              <a:gd name="T10" fmla="*/ 1610517 w 1817"/>
              <a:gd name="T11" fmla="*/ 972649 h 841"/>
              <a:gd name="T12" fmla="*/ 1353939 w 1817"/>
              <a:gd name="T13" fmla="*/ 972649 h 841"/>
              <a:gd name="T14" fmla="*/ 1381571 w 1817"/>
              <a:gd name="T15" fmla="*/ 896188 h 841"/>
              <a:gd name="T16" fmla="*/ 1184204 w 1817"/>
              <a:gd name="T17" fmla="*/ 869516 h 841"/>
              <a:gd name="T18" fmla="*/ 1097362 w 1817"/>
              <a:gd name="T19" fmla="*/ 844622 h 841"/>
              <a:gd name="T20" fmla="*/ 1069731 w 1817"/>
              <a:gd name="T21" fmla="*/ 716595 h 841"/>
              <a:gd name="T22" fmla="*/ 955258 w 1817"/>
              <a:gd name="T23" fmla="*/ 691701 h 841"/>
              <a:gd name="T24" fmla="*/ 870390 w 1817"/>
              <a:gd name="T25" fmla="*/ 665028 h 841"/>
              <a:gd name="T26" fmla="*/ 813153 w 1817"/>
              <a:gd name="T27" fmla="*/ 741489 h 841"/>
              <a:gd name="T28" fmla="*/ 728285 w 1817"/>
              <a:gd name="T29" fmla="*/ 768161 h 841"/>
              <a:gd name="T30" fmla="*/ 643417 w 1817"/>
              <a:gd name="T31" fmla="*/ 741489 h 841"/>
              <a:gd name="T32" fmla="*/ 586181 w 1817"/>
              <a:gd name="T33" fmla="*/ 665028 h 841"/>
              <a:gd name="T34" fmla="*/ 416445 w 1817"/>
              <a:gd name="T35" fmla="*/ 613462 h 841"/>
              <a:gd name="T36" fmla="*/ 189473 w 1817"/>
              <a:gd name="T37" fmla="*/ 485435 h 841"/>
              <a:gd name="T38" fmla="*/ 102631 w 1817"/>
              <a:gd name="T39" fmla="*/ 460541 h 841"/>
              <a:gd name="T40" fmla="*/ 75000 w 1817"/>
              <a:gd name="T41" fmla="*/ 229381 h 841"/>
              <a:gd name="T42" fmla="*/ 244735 w 1817"/>
              <a:gd name="T43" fmla="*/ 179593 h 841"/>
              <a:gd name="T44" fmla="*/ 473681 w 1817"/>
              <a:gd name="T45" fmla="*/ 51566 h 841"/>
              <a:gd name="T46" fmla="*/ 813153 w 1817"/>
              <a:gd name="T47" fmla="*/ 76460 h 841"/>
              <a:gd name="T48" fmla="*/ 899995 w 1817"/>
              <a:gd name="T49" fmla="*/ 101355 h 841"/>
              <a:gd name="T50" fmla="*/ 984863 w 1817"/>
              <a:gd name="T51" fmla="*/ 152921 h 841"/>
              <a:gd name="T52" fmla="*/ 1069731 w 1817"/>
              <a:gd name="T53" fmla="*/ 76460 h 841"/>
              <a:gd name="T54" fmla="*/ 1154598 w 1817"/>
              <a:gd name="T55" fmla="*/ 51566 h 841"/>
              <a:gd name="T56" fmla="*/ 1752621 w 1817"/>
              <a:gd name="T57" fmla="*/ 51566 h 841"/>
              <a:gd name="T58" fmla="*/ 1922357 w 1817"/>
              <a:gd name="T59" fmla="*/ 101355 h 841"/>
              <a:gd name="T60" fmla="*/ 2348670 w 1817"/>
              <a:gd name="T61" fmla="*/ 0 h 841"/>
              <a:gd name="T62" fmla="*/ 2944719 w 1817"/>
              <a:gd name="T63" fmla="*/ 24894 h 841"/>
              <a:gd name="T64" fmla="*/ 3286165 w 1817"/>
              <a:gd name="T65" fmla="*/ 24894 h 841"/>
              <a:gd name="T66" fmla="*/ 3485506 w 1817"/>
              <a:gd name="T67" fmla="*/ 51566 h 841"/>
              <a:gd name="T68" fmla="*/ 3570374 w 1817"/>
              <a:gd name="T69" fmla="*/ 204487 h 841"/>
              <a:gd name="T70" fmla="*/ 3485506 w 1817"/>
              <a:gd name="T71" fmla="*/ 256054 h 841"/>
              <a:gd name="T72" fmla="*/ 3201297 w 1817"/>
              <a:gd name="T73" fmla="*/ 332514 h 841"/>
              <a:gd name="T74" fmla="*/ 3258533 w 1817"/>
              <a:gd name="T75" fmla="*/ 408975 h 841"/>
              <a:gd name="T76" fmla="*/ 2889457 w 1817"/>
              <a:gd name="T77" fmla="*/ 665028 h 841"/>
              <a:gd name="T78" fmla="*/ 2944719 w 1817"/>
              <a:gd name="T79" fmla="*/ 819728 h 841"/>
              <a:gd name="T80" fmla="*/ 2859852 w 1817"/>
              <a:gd name="T81" fmla="*/ 869516 h 841"/>
              <a:gd name="T82" fmla="*/ 2690116 w 1817"/>
              <a:gd name="T83" fmla="*/ 921082 h 841"/>
              <a:gd name="T84" fmla="*/ 2605248 w 1817"/>
              <a:gd name="T85" fmla="*/ 896188 h 841"/>
              <a:gd name="T86" fmla="*/ 2490775 w 1817"/>
              <a:gd name="T87" fmla="*/ 1049109 h 841"/>
              <a:gd name="T88" fmla="*/ 2206566 w 1817"/>
              <a:gd name="T89" fmla="*/ 1125570 h 841"/>
              <a:gd name="T90" fmla="*/ 2121698 w 1817"/>
              <a:gd name="T91" fmla="*/ 1152242 h 841"/>
              <a:gd name="T92" fmla="*/ 1979594 w 1817"/>
              <a:gd name="T93" fmla="*/ 1381623 h 841"/>
              <a:gd name="T94" fmla="*/ 1894726 w 1817"/>
              <a:gd name="T95" fmla="*/ 1408296 h 841"/>
              <a:gd name="T96" fmla="*/ 1807884 w 1817"/>
              <a:gd name="T97" fmla="*/ 1433190 h 8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17"/>
              <a:gd name="T148" fmla="*/ 0 h 841"/>
              <a:gd name="T149" fmla="*/ 1817 w 1817"/>
              <a:gd name="T150" fmla="*/ 841 h 8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17" h="841">
                <a:moveTo>
                  <a:pt x="916" y="806"/>
                </a:moveTo>
                <a:cubicBezTo>
                  <a:pt x="911" y="792"/>
                  <a:pt x="900" y="778"/>
                  <a:pt x="902" y="763"/>
                </a:cubicBezTo>
                <a:cubicBezTo>
                  <a:pt x="905" y="733"/>
                  <a:pt x="931" y="677"/>
                  <a:pt x="931" y="677"/>
                </a:cubicBezTo>
                <a:cubicBezTo>
                  <a:pt x="917" y="667"/>
                  <a:pt x="903" y="656"/>
                  <a:pt x="888" y="648"/>
                </a:cubicBezTo>
                <a:cubicBezTo>
                  <a:pt x="874" y="641"/>
                  <a:pt x="853" y="646"/>
                  <a:pt x="844" y="633"/>
                </a:cubicBezTo>
                <a:cubicBezTo>
                  <a:pt x="826" y="608"/>
                  <a:pt x="816" y="547"/>
                  <a:pt x="816" y="547"/>
                </a:cubicBezTo>
                <a:cubicBezTo>
                  <a:pt x="796" y="551"/>
                  <a:pt x="710" y="578"/>
                  <a:pt x="686" y="547"/>
                </a:cubicBezTo>
                <a:cubicBezTo>
                  <a:pt x="677" y="535"/>
                  <a:pt x="695" y="518"/>
                  <a:pt x="700" y="504"/>
                </a:cubicBezTo>
                <a:cubicBezTo>
                  <a:pt x="667" y="499"/>
                  <a:pt x="633" y="496"/>
                  <a:pt x="600" y="489"/>
                </a:cubicBezTo>
                <a:cubicBezTo>
                  <a:pt x="585" y="486"/>
                  <a:pt x="558" y="490"/>
                  <a:pt x="556" y="475"/>
                </a:cubicBezTo>
                <a:cubicBezTo>
                  <a:pt x="543" y="390"/>
                  <a:pt x="637" y="372"/>
                  <a:pt x="542" y="403"/>
                </a:cubicBezTo>
                <a:cubicBezTo>
                  <a:pt x="523" y="398"/>
                  <a:pt x="503" y="394"/>
                  <a:pt x="484" y="389"/>
                </a:cubicBezTo>
                <a:cubicBezTo>
                  <a:pt x="469" y="385"/>
                  <a:pt x="455" y="368"/>
                  <a:pt x="441" y="374"/>
                </a:cubicBezTo>
                <a:cubicBezTo>
                  <a:pt x="425" y="380"/>
                  <a:pt x="425" y="406"/>
                  <a:pt x="412" y="417"/>
                </a:cubicBezTo>
                <a:cubicBezTo>
                  <a:pt x="400" y="427"/>
                  <a:pt x="383" y="427"/>
                  <a:pt x="369" y="432"/>
                </a:cubicBezTo>
                <a:cubicBezTo>
                  <a:pt x="355" y="427"/>
                  <a:pt x="338" y="427"/>
                  <a:pt x="326" y="417"/>
                </a:cubicBezTo>
                <a:cubicBezTo>
                  <a:pt x="313" y="406"/>
                  <a:pt x="312" y="383"/>
                  <a:pt x="297" y="374"/>
                </a:cubicBezTo>
                <a:cubicBezTo>
                  <a:pt x="271" y="358"/>
                  <a:pt x="211" y="345"/>
                  <a:pt x="211" y="345"/>
                </a:cubicBezTo>
                <a:cubicBezTo>
                  <a:pt x="165" y="277"/>
                  <a:pt x="198" y="307"/>
                  <a:pt x="96" y="273"/>
                </a:cubicBezTo>
                <a:cubicBezTo>
                  <a:pt x="81" y="268"/>
                  <a:pt x="52" y="259"/>
                  <a:pt x="52" y="259"/>
                </a:cubicBezTo>
                <a:cubicBezTo>
                  <a:pt x="48" y="247"/>
                  <a:pt x="0" y="156"/>
                  <a:pt x="38" y="129"/>
                </a:cubicBezTo>
                <a:cubicBezTo>
                  <a:pt x="62" y="111"/>
                  <a:pt x="124" y="101"/>
                  <a:pt x="124" y="101"/>
                </a:cubicBezTo>
                <a:cubicBezTo>
                  <a:pt x="148" y="31"/>
                  <a:pt x="170" y="46"/>
                  <a:pt x="240" y="29"/>
                </a:cubicBezTo>
                <a:cubicBezTo>
                  <a:pt x="305" y="40"/>
                  <a:pt x="352" y="63"/>
                  <a:pt x="412" y="43"/>
                </a:cubicBezTo>
                <a:cubicBezTo>
                  <a:pt x="427" y="48"/>
                  <a:pt x="442" y="50"/>
                  <a:pt x="456" y="57"/>
                </a:cubicBezTo>
                <a:cubicBezTo>
                  <a:pt x="471" y="65"/>
                  <a:pt x="482" y="89"/>
                  <a:pt x="499" y="86"/>
                </a:cubicBezTo>
                <a:cubicBezTo>
                  <a:pt x="519" y="83"/>
                  <a:pt x="525" y="54"/>
                  <a:pt x="542" y="43"/>
                </a:cubicBezTo>
                <a:cubicBezTo>
                  <a:pt x="555" y="35"/>
                  <a:pt x="571" y="34"/>
                  <a:pt x="585" y="29"/>
                </a:cubicBezTo>
                <a:cubicBezTo>
                  <a:pt x="713" y="45"/>
                  <a:pt x="767" y="68"/>
                  <a:pt x="888" y="29"/>
                </a:cubicBezTo>
                <a:cubicBezTo>
                  <a:pt x="917" y="38"/>
                  <a:pt x="945" y="66"/>
                  <a:pt x="974" y="57"/>
                </a:cubicBezTo>
                <a:cubicBezTo>
                  <a:pt x="1046" y="34"/>
                  <a:pt x="1119" y="23"/>
                  <a:pt x="1190" y="0"/>
                </a:cubicBezTo>
                <a:cubicBezTo>
                  <a:pt x="1307" y="11"/>
                  <a:pt x="1379" y="0"/>
                  <a:pt x="1492" y="14"/>
                </a:cubicBezTo>
                <a:cubicBezTo>
                  <a:pt x="1595" y="49"/>
                  <a:pt x="1471" y="14"/>
                  <a:pt x="1665" y="14"/>
                </a:cubicBezTo>
                <a:cubicBezTo>
                  <a:pt x="1699" y="14"/>
                  <a:pt x="1732" y="24"/>
                  <a:pt x="1766" y="29"/>
                </a:cubicBezTo>
                <a:cubicBezTo>
                  <a:pt x="1772" y="38"/>
                  <a:pt x="1817" y="96"/>
                  <a:pt x="1809" y="115"/>
                </a:cubicBezTo>
                <a:cubicBezTo>
                  <a:pt x="1803" y="131"/>
                  <a:pt x="1781" y="136"/>
                  <a:pt x="1766" y="144"/>
                </a:cubicBezTo>
                <a:cubicBezTo>
                  <a:pt x="1722" y="166"/>
                  <a:pt x="1668" y="172"/>
                  <a:pt x="1622" y="187"/>
                </a:cubicBezTo>
                <a:cubicBezTo>
                  <a:pt x="1632" y="201"/>
                  <a:pt x="1649" y="213"/>
                  <a:pt x="1651" y="230"/>
                </a:cubicBezTo>
                <a:cubicBezTo>
                  <a:pt x="1666" y="339"/>
                  <a:pt x="1539" y="356"/>
                  <a:pt x="1464" y="374"/>
                </a:cubicBezTo>
                <a:cubicBezTo>
                  <a:pt x="1473" y="403"/>
                  <a:pt x="1483" y="432"/>
                  <a:pt x="1492" y="461"/>
                </a:cubicBezTo>
                <a:cubicBezTo>
                  <a:pt x="1497" y="477"/>
                  <a:pt x="1465" y="482"/>
                  <a:pt x="1449" y="489"/>
                </a:cubicBezTo>
                <a:cubicBezTo>
                  <a:pt x="1421" y="501"/>
                  <a:pt x="1363" y="518"/>
                  <a:pt x="1363" y="518"/>
                </a:cubicBezTo>
                <a:cubicBezTo>
                  <a:pt x="1349" y="513"/>
                  <a:pt x="1332" y="495"/>
                  <a:pt x="1320" y="504"/>
                </a:cubicBezTo>
                <a:cubicBezTo>
                  <a:pt x="1292" y="524"/>
                  <a:pt x="1281" y="561"/>
                  <a:pt x="1262" y="590"/>
                </a:cubicBezTo>
                <a:cubicBezTo>
                  <a:pt x="1253" y="604"/>
                  <a:pt x="1143" y="626"/>
                  <a:pt x="1118" y="633"/>
                </a:cubicBezTo>
                <a:cubicBezTo>
                  <a:pt x="1103" y="637"/>
                  <a:pt x="1089" y="643"/>
                  <a:pt x="1075" y="648"/>
                </a:cubicBezTo>
                <a:cubicBezTo>
                  <a:pt x="1054" y="680"/>
                  <a:pt x="1028" y="757"/>
                  <a:pt x="1003" y="777"/>
                </a:cubicBezTo>
                <a:cubicBezTo>
                  <a:pt x="991" y="787"/>
                  <a:pt x="974" y="785"/>
                  <a:pt x="960" y="792"/>
                </a:cubicBezTo>
                <a:cubicBezTo>
                  <a:pt x="912" y="816"/>
                  <a:pt x="916" y="841"/>
                  <a:pt x="916" y="806"/>
                </a:cubicBezTo>
                <a:close/>
              </a:path>
            </a:pathLst>
          </a:custGeom>
          <a:gradFill rotWithShape="1">
            <a:gsLst>
              <a:gs pos="0">
                <a:srgbClr val="F9FFB1">
                  <a:alpha val="75000"/>
                </a:srgbClr>
              </a:gs>
              <a:gs pos="100000">
                <a:srgbClr val="D10B4D"/>
              </a:gs>
            </a:gsLst>
            <a:lin ang="5400000" scaled="1"/>
          </a:gradFill>
          <a:ln w="6350">
            <a:solidFill>
              <a:schemeClr val="tx1"/>
            </a:solidFill>
            <a:round/>
            <a:headEnd/>
            <a:tailEnd/>
          </a:ln>
        </p:spPr>
        <p:txBody>
          <a:bodyPr/>
          <a:lstStyle/>
          <a:p>
            <a:endParaRPr lang="en-US"/>
          </a:p>
        </p:txBody>
      </p:sp>
      <p:sp>
        <p:nvSpPr>
          <p:cNvPr id="89096" name="Freeform 8"/>
          <p:cNvSpPr>
            <a:spLocks/>
          </p:cNvSpPr>
          <p:nvPr/>
        </p:nvSpPr>
        <p:spPr bwMode="auto">
          <a:xfrm>
            <a:off x="914400" y="3505200"/>
            <a:ext cx="1350963" cy="814388"/>
          </a:xfrm>
          <a:custGeom>
            <a:avLst/>
            <a:gdLst>
              <a:gd name="T0" fmla="*/ 177800 w 851"/>
              <a:gd name="T1" fmla="*/ 403225 h 513"/>
              <a:gd name="T2" fmla="*/ 131763 w 851"/>
              <a:gd name="T3" fmla="*/ 350838 h 513"/>
              <a:gd name="T4" fmla="*/ 139700 w 851"/>
              <a:gd name="T5" fmla="*/ 312738 h 513"/>
              <a:gd name="T6" fmla="*/ 123825 w 851"/>
              <a:gd name="T7" fmla="*/ 288925 h 513"/>
              <a:gd name="T8" fmla="*/ 79375 w 851"/>
              <a:gd name="T9" fmla="*/ 236538 h 513"/>
              <a:gd name="T10" fmla="*/ 47625 w 851"/>
              <a:gd name="T11" fmla="*/ 198438 h 513"/>
              <a:gd name="T12" fmla="*/ 41275 w 851"/>
              <a:gd name="T13" fmla="*/ 182563 h 513"/>
              <a:gd name="T14" fmla="*/ 25400 w 851"/>
              <a:gd name="T15" fmla="*/ 160338 h 513"/>
              <a:gd name="T16" fmla="*/ 71438 w 851"/>
              <a:gd name="T17" fmla="*/ 128588 h 513"/>
              <a:gd name="T18" fmla="*/ 47625 w 851"/>
              <a:gd name="T19" fmla="*/ 90488 h 513"/>
              <a:gd name="T20" fmla="*/ 123825 w 851"/>
              <a:gd name="T21" fmla="*/ 128588 h 513"/>
              <a:gd name="T22" fmla="*/ 193675 w 851"/>
              <a:gd name="T23" fmla="*/ 90488 h 513"/>
              <a:gd name="T24" fmla="*/ 223838 w 851"/>
              <a:gd name="T25" fmla="*/ 106363 h 513"/>
              <a:gd name="T26" fmla="*/ 231775 w 851"/>
              <a:gd name="T27" fmla="*/ 68263 h 513"/>
              <a:gd name="T28" fmla="*/ 254000 w 851"/>
              <a:gd name="T29" fmla="*/ 52388 h 513"/>
              <a:gd name="T30" fmla="*/ 330200 w 851"/>
              <a:gd name="T31" fmla="*/ 0 h 513"/>
              <a:gd name="T32" fmla="*/ 390525 w 851"/>
              <a:gd name="T33" fmla="*/ 46038 h 513"/>
              <a:gd name="T34" fmla="*/ 460375 w 851"/>
              <a:gd name="T35" fmla="*/ 152400 h 513"/>
              <a:gd name="T36" fmla="*/ 466725 w 851"/>
              <a:gd name="T37" fmla="*/ 174625 h 513"/>
              <a:gd name="T38" fmla="*/ 520700 w 851"/>
              <a:gd name="T39" fmla="*/ 128588 h 513"/>
              <a:gd name="T40" fmla="*/ 542925 w 851"/>
              <a:gd name="T41" fmla="*/ 122238 h 513"/>
              <a:gd name="T42" fmla="*/ 588963 w 851"/>
              <a:gd name="T43" fmla="*/ 182563 h 513"/>
              <a:gd name="T44" fmla="*/ 596900 w 851"/>
              <a:gd name="T45" fmla="*/ 250825 h 513"/>
              <a:gd name="T46" fmla="*/ 619125 w 851"/>
              <a:gd name="T47" fmla="*/ 266700 h 513"/>
              <a:gd name="T48" fmla="*/ 642938 w 851"/>
              <a:gd name="T49" fmla="*/ 250825 h 513"/>
              <a:gd name="T50" fmla="*/ 711200 w 851"/>
              <a:gd name="T51" fmla="*/ 212725 h 513"/>
              <a:gd name="T52" fmla="*/ 733425 w 851"/>
              <a:gd name="T53" fmla="*/ 220663 h 513"/>
              <a:gd name="T54" fmla="*/ 765175 w 851"/>
              <a:gd name="T55" fmla="*/ 266700 h 513"/>
              <a:gd name="T56" fmla="*/ 833438 w 851"/>
              <a:gd name="T57" fmla="*/ 274638 h 513"/>
              <a:gd name="T58" fmla="*/ 909638 w 851"/>
              <a:gd name="T59" fmla="*/ 250825 h 513"/>
              <a:gd name="T60" fmla="*/ 1000125 w 851"/>
              <a:gd name="T61" fmla="*/ 266700 h 513"/>
              <a:gd name="T62" fmla="*/ 1038225 w 851"/>
              <a:gd name="T63" fmla="*/ 296863 h 513"/>
              <a:gd name="T64" fmla="*/ 1054100 w 851"/>
              <a:gd name="T65" fmla="*/ 296863 h 513"/>
              <a:gd name="T66" fmla="*/ 1076325 w 851"/>
              <a:gd name="T67" fmla="*/ 304800 h 513"/>
              <a:gd name="T68" fmla="*/ 1160463 w 851"/>
              <a:gd name="T69" fmla="*/ 296863 h 513"/>
              <a:gd name="T70" fmla="*/ 1176338 w 851"/>
              <a:gd name="T71" fmla="*/ 350838 h 513"/>
              <a:gd name="T72" fmla="*/ 1260475 w 851"/>
              <a:gd name="T73" fmla="*/ 342900 h 513"/>
              <a:gd name="T74" fmla="*/ 1304925 w 851"/>
              <a:gd name="T75" fmla="*/ 373063 h 513"/>
              <a:gd name="T76" fmla="*/ 1298575 w 851"/>
              <a:gd name="T77" fmla="*/ 395288 h 513"/>
              <a:gd name="T78" fmla="*/ 1274763 w 851"/>
              <a:gd name="T79" fmla="*/ 411163 h 513"/>
              <a:gd name="T80" fmla="*/ 1320800 w 851"/>
              <a:gd name="T81" fmla="*/ 433388 h 513"/>
              <a:gd name="T82" fmla="*/ 1274763 w 851"/>
              <a:gd name="T83" fmla="*/ 509588 h 513"/>
              <a:gd name="T84" fmla="*/ 1222375 w 851"/>
              <a:gd name="T85" fmla="*/ 563563 h 513"/>
              <a:gd name="T86" fmla="*/ 1130300 w 851"/>
              <a:gd name="T87" fmla="*/ 541338 h 513"/>
              <a:gd name="T88" fmla="*/ 1038225 w 851"/>
              <a:gd name="T89" fmla="*/ 533400 h 513"/>
              <a:gd name="T90" fmla="*/ 885825 w 851"/>
              <a:gd name="T91" fmla="*/ 525463 h 513"/>
              <a:gd name="T92" fmla="*/ 765175 w 851"/>
              <a:gd name="T93" fmla="*/ 517525 h 513"/>
              <a:gd name="T94" fmla="*/ 733425 w 851"/>
              <a:gd name="T95" fmla="*/ 509588 h 513"/>
              <a:gd name="T96" fmla="*/ 727075 w 851"/>
              <a:gd name="T97" fmla="*/ 541338 h 513"/>
              <a:gd name="T98" fmla="*/ 703263 w 851"/>
              <a:gd name="T99" fmla="*/ 585788 h 513"/>
              <a:gd name="T100" fmla="*/ 635000 w 851"/>
              <a:gd name="T101" fmla="*/ 593725 h 513"/>
              <a:gd name="T102" fmla="*/ 550863 w 851"/>
              <a:gd name="T103" fmla="*/ 547688 h 513"/>
              <a:gd name="T104" fmla="*/ 512763 w 851"/>
              <a:gd name="T105" fmla="*/ 579438 h 513"/>
              <a:gd name="T106" fmla="*/ 482600 w 851"/>
              <a:gd name="T107" fmla="*/ 693738 h 513"/>
              <a:gd name="T108" fmla="*/ 482600 w 851"/>
              <a:gd name="T109" fmla="*/ 731838 h 513"/>
              <a:gd name="T110" fmla="*/ 398463 w 851"/>
              <a:gd name="T111" fmla="*/ 814388 h 513"/>
              <a:gd name="T112" fmla="*/ 338138 w 851"/>
              <a:gd name="T113" fmla="*/ 769938 h 513"/>
              <a:gd name="T114" fmla="*/ 292100 w 851"/>
              <a:gd name="T115" fmla="*/ 731838 h 513"/>
              <a:gd name="T116" fmla="*/ 292100 w 851"/>
              <a:gd name="T117" fmla="*/ 669925 h 513"/>
              <a:gd name="T118" fmla="*/ 261938 w 851"/>
              <a:gd name="T119" fmla="*/ 571500 h 513"/>
              <a:gd name="T120" fmla="*/ 223838 w 851"/>
              <a:gd name="T121" fmla="*/ 487363 h 513"/>
              <a:gd name="T122" fmla="*/ 215900 w 851"/>
              <a:gd name="T123" fmla="*/ 441325 h 513"/>
              <a:gd name="T124" fmla="*/ 155575 w 851"/>
              <a:gd name="T125" fmla="*/ 365125 h 51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51"/>
              <a:gd name="T190" fmla="*/ 0 h 513"/>
              <a:gd name="T191" fmla="*/ 851 w 851"/>
              <a:gd name="T192" fmla="*/ 513 h 51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51" h="513">
                <a:moveTo>
                  <a:pt x="112" y="254"/>
                </a:moveTo>
                <a:cubicBezTo>
                  <a:pt x="105" y="235"/>
                  <a:pt x="95" y="238"/>
                  <a:pt x="83" y="221"/>
                </a:cubicBezTo>
                <a:cubicBezTo>
                  <a:pt x="85" y="213"/>
                  <a:pt x="89" y="205"/>
                  <a:pt x="88" y="197"/>
                </a:cubicBezTo>
                <a:cubicBezTo>
                  <a:pt x="87" y="191"/>
                  <a:pt x="81" y="187"/>
                  <a:pt x="78" y="182"/>
                </a:cubicBezTo>
                <a:cubicBezTo>
                  <a:pt x="69" y="164"/>
                  <a:pt x="72" y="155"/>
                  <a:pt x="50" y="149"/>
                </a:cubicBezTo>
                <a:cubicBezTo>
                  <a:pt x="40" y="119"/>
                  <a:pt x="66" y="116"/>
                  <a:pt x="30" y="125"/>
                </a:cubicBezTo>
                <a:cubicBezTo>
                  <a:pt x="63" y="145"/>
                  <a:pt x="37" y="119"/>
                  <a:pt x="26" y="115"/>
                </a:cubicBezTo>
                <a:cubicBezTo>
                  <a:pt x="23" y="110"/>
                  <a:pt x="13" y="106"/>
                  <a:pt x="16" y="101"/>
                </a:cubicBezTo>
                <a:cubicBezTo>
                  <a:pt x="22" y="91"/>
                  <a:pt x="45" y="81"/>
                  <a:pt x="45" y="81"/>
                </a:cubicBezTo>
                <a:cubicBezTo>
                  <a:pt x="30" y="72"/>
                  <a:pt x="0" y="68"/>
                  <a:pt x="30" y="57"/>
                </a:cubicBezTo>
                <a:cubicBezTo>
                  <a:pt x="52" y="62"/>
                  <a:pt x="58" y="75"/>
                  <a:pt x="78" y="81"/>
                </a:cubicBezTo>
                <a:cubicBezTo>
                  <a:pt x="103" y="46"/>
                  <a:pt x="87" y="51"/>
                  <a:pt x="122" y="57"/>
                </a:cubicBezTo>
                <a:cubicBezTo>
                  <a:pt x="123" y="61"/>
                  <a:pt x="125" y="90"/>
                  <a:pt x="141" y="67"/>
                </a:cubicBezTo>
                <a:cubicBezTo>
                  <a:pt x="146" y="60"/>
                  <a:pt x="142" y="50"/>
                  <a:pt x="146" y="43"/>
                </a:cubicBezTo>
                <a:cubicBezTo>
                  <a:pt x="149" y="38"/>
                  <a:pt x="155" y="36"/>
                  <a:pt x="160" y="33"/>
                </a:cubicBezTo>
                <a:cubicBezTo>
                  <a:pt x="168" y="11"/>
                  <a:pt x="190" y="12"/>
                  <a:pt x="208" y="0"/>
                </a:cubicBezTo>
                <a:cubicBezTo>
                  <a:pt x="227" y="7"/>
                  <a:pt x="235" y="11"/>
                  <a:pt x="246" y="29"/>
                </a:cubicBezTo>
                <a:cubicBezTo>
                  <a:pt x="253" y="85"/>
                  <a:pt x="251" y="70"/>
                  <a:pt x="290" y="96"/>
                </a:cubicBezTo>
                <a:cubicBezTo>
                  <a:pt x="291" y="101"/>
                  <a:pt x="292" y="106"/>
                  <a:pt x="294" y="110"/>
                </a:cubicBezTo>
                <a:cubicBezTo>
                  <a:pt x="314" y="152"/>
                  <a:pt x="317" y="92"/>
                  <a:pt x="328" y="81"/>
                </a:cubicBezTo>
                <a:cubicBezTo>
                  <a:pt x="331" y="78"/>
                  <a:pt x="337" y="78"/>
                  <a:pt x="342" y="77"/>
                </a:cubicBezTo>
                <a:cubicBezTo>
                  <a:pt x="364" y="83"/>
                  <a:pt x="365" y="93"/>
                  <a:pt x="371" y="115"/>
                </a:cubicBezTo>
                <a:cubicBezTo>
                  <a:pt x="358" y="165"/>
                  <a:pt x="389" y="108"/>
                  <a:pt x="376" y="158"/>
                </a:cubicBezTo>
                <a:cubicBezTo>
                  <a:pt x="381" y="161"/>
                  <a:pt x="384" y="168"/>
                  <a:pt x="390" y="168"/>
                </a:cubicBezTo>
                <a:cubicBezTo>
                  <a:pt x="396" y="168"/>
                  <a:pt x="400" y="161"/>
                  <a:pt x="405" y="158"/>
                </a:cubicBezTo>
                <a:cubicBezTo>
                  <a:pt x="420" y="150"/>
                  <a:pt x="434" y="144"/>
                  <a:pt x="448" y="134"/>
                </a:cubicBezTo>
                <a:cubicBezTo>
                  <a:pt x="453" y="136"/>
                  <a:pt x="458" y="135"/>
                  <a:pt x="462" y="139"/>
                </a:cubicBezTo>
                <a:cubicBezTo>
                  <a:pt x="470" y="147"/>
                  <a:pt x="470" y="167"/>
                  <a:pt x="482" y="168"/>
                </a:cubicBezTo>
                <a:cubicBezTo>
                  <a:pt x="496" y="170"/>
                  <a:pt x="511" y="171"/>
                  <a:pt x="525" y="173"/>
                </a:cubicBezTo>
                <a:cubicBezTo>
                  <a:pt x="541" y="167"/>
                  <a:pt x="557" y="163"/>
                  <a:pt x="573" y="158"/>
                </a:cubicBezTo>
                <a:cubicBezTo>
                  <a:pt x="592" y="160"/>
                  <a:pt x="615" y="156"/>
                  <a:pt x="630" y="168"/>
                </a:cubicBezTo>
                <a:cubicBezTo>
                  <a:pt x="661" y="192"/>
                  <a:pt x="619" y="175"/>
                  <a:pt x="654" y="187"/>
                </a:cubicBezTo>
                <a:cubicBezTo>
                  <a:pt x="692" y="223"/>
                  <a:pt x="657" y="194"/>
                  <a:pt x="664" y="187"/>
                </a:cubicBezTo>
                <a:cubicBezTo>
                  <a:pt x="668" y="183"/>
                  <a:pt x="673" y="190"/>
                  <a:pt x="678" y="192"/>
                </a:cubicBezTo>
                <a:cubicBezTo>
                  <a:pt x="701" y="186"/>
                  <a:pt x="708" y="181"/>
                  <a:pt x="731" y="187"/>
                </a:cubicBezTo>
                <a:cubicBezTo>
                  <a:pt x="751" y="201"/>
                  <a:pt x="766" y="203"/>
                  <a:pt x="741" y="221"/>
                </a:cubicBezTo>
                <a:cubicBezTo>
                  <a:pt x="761" y="234"/>
                  <a:pt x="770" y="221"/>
                  <a:pt x="794" y="216"/>
                </a:cubicBezTo>
                <a:cubicBezTo>
                  <a:pt x="819" y="198"/>
                  <a:pt x="815" y="212"/>
                  <a:pt x="822" y="235"/>
                </a:cubicBezTo>
                <a:cubicBezTo>
                  <a:pt x="821" y="240"/>
                  <a:pt x="821" y="245"/>
                  <a:pt x="818" y="249"/>
                </a:cubicBezTo>
                <a:cubicBezTo>
                  <a:pt x="814" y="254"/>
                  <a:pt x="803" y="253"/>
                  <a:pt x="803" y="259"/>
                </a:cubicBezTo>
                <a:cubicBezTo>
                  <a:pt x="803" y="266"/>
                  <a:pt x="828" y="272"/>
                  <a:pt x="832" y="273"/>
                </a:cubicBezTo>
                <a:cubicBezTo>
                  <a:pt x="851" y="301"/>
                  <a:pt x="826" y="307"/>
                  <a:pt x="803" y="321"/>
                </a:cubicBezTo>
                <a:cubicBezTo>
                  <a:pt x="797" y="340"/>
                  <a:pt x="789" y="348"/>
                  <a:pt x="770" y="355"/>
                </a:cubicBezTo>
                <a:cubicBezTo>
                  <a:pt x="749" y="351"/>
                  <a:pt x="732" y="347"/>
                  <a:pt x="712" y="341"/>
                </a:cubicBezTo>
                <a:cubicBezTo>
                  <a:pt x="691" y="347"/>
                  <a:pt x="674" y="343"/>
                  <a:pt x="654" y="336"/>
                </a:cubicBezTo>
                <a:cubicBezTo>
                  <a:pt x="624" y="347"/>
                  <a:pt x="589" y="336"/>
                  <a:pt x="558" y="331"/>
                </a:cubicBezTo>
                <a:cubicBezTo>
                  <a:pt x="538" y="324"/>
                  <a:pt x="503" y="328"/>
                  <a:pt x="482" y="326"/>
                </a:cubicBezTo>
                <a:cubicBezTo>
                  <a:pt x="475" y="324"/>
                  <a:pt x="468" y="317"/>
                  <a:pt x="462" y="321"/>
                </a:cubicBezTo>
                <a:cubicBezTo>
                  <a:pt x="456" y="325"/>
                  <a:pt x="460" y="334"/>
                  <a:pt x="458" y="341"/>
                </a:cubicBezTo>
                <a:cubicBezTo>
                  <a:pt x="454" y="356"/>
                  <a:pt x="453" y="356"/>
                  <a:pt x="443" y="369"/>
                </a:cubicBezTo>
                <a:cubicBezTo>
                  <a:pt x="433" y="398"/>
                  <a:pt x="423" y="382"/>
                  <a:pt x="400" y="374"/>
                </a:cubicBezTo>
                <a:cubicBezTo>
                  <a:pt x="392" y="351"/>
                  <a:pt x="369" y="351"/>
                  <a:pt x="347" y="345"/>
                </a:cubicBezTo>
                <a:cubicBezTo>
                  <a:pt x="356" y="371"/>
                  <a:pt x="346" y="371"/>
                  <a:pt x="323" y="365"/>
                </a:cubicBezTo>
                <a:cubicBezTo>
                  <a:pt x="336" y="402"/>
                  <a:pt x="354" y="419"/>
                  <a:pt x="304" y="437"/>
                </a:cubicBezTo>
                <a:cubicBezTo>
                  <a:pt x="272" y="425"/>
                  <a:pt x="296" y="449"/>
                  <a:pt x="304" y="461"/>
                </a:cubicBezTo>
                <a:cubicBezTo>
                  <a:pt x="293" y="491"/>
                  <a:pt x="283" y="504"/>
                  <a:pt x="251" y="513"/>
                </a:cubicBezTo>
                <a:cubicBezTo>
                  <a:pt x="240" y="496"/>
                  <a:pt x="230" y="496"/>
                  <a:pt x="213" y="485"/>
                </a:cubicBezTo>
                <a:cubicBezTo>
                  <a:pt x="191" y="491"/>
                  <a:pt x="191" y="481"/>
                  <a:pt x="184" y="461"/>
                </a:cubicBezTo>
                <a:cubicBezTo>
                  <a:pt x="192" y="436"/>
                  <a:pt x="208" y="439"/>
                  <a:pt x="184" y="422"/>
                </a:cubicBezTo>
                <a:cubicBezTo>
                  <a:pt x="190" y="394"/>
                  <a:pt x="189" y="376"/>
                  <a:pt x="165" y="360"/>
                </a:cubicBezTo>
                <a:cubicBezTo>
                  <a:pt x="173" y="335"/>
                  <a:pt x="162" y="322"/>
                  <a:pt x="141" y="307"/>
                </a:cubicBezTo>
                <a:cubicBezTo>
                  <a:pt x="139" y="297"/>
                  <a:pt x="140" y="287"/>
                  <a:pt x="136" y="278"/>
                </a:cubicBezTo>
                <a:cubicBezTo>
                  <a:pt x="128" y="259"/>
                  <a:pt x="98" y="250"/>
                  <a:pt x="98" y="230"/>
                </a:cubicBezTo>
              </a:path>
            </a:pathLst>
          </a:custGeom>
          <a:gradFill rotWithShape="1">
            <a:gsLst>
              <a:gs pos="0">
                <a:srgbClr val="FFFFCC"/>
              </a:gs>
              <a:gs pos="100000">
                <a:srgbClr val="B2225C"/>
              </a:gs>
            </a:gsLst>
            <a:lin ang="5400000" scaled="1"/>
          </a:gradFill>
          <a:ln w="6350">
            <a:solidFill>
              <a:schemeClr val="tx1"/>
            </a:solidFill>
            <a:round/>
            <a:headEnd/>
            <a:tailEnd/>
          </a:ln>
        </p:spPr>
        <p:txBody>
          <a:bodyPr/>
          <a:lstStyle/>
          <a:p>
            <a:endParaRPr lang="en-US"/>
          </a:p>
        </p:txBody>
      </p:sp>
      <p:sp>
        <p:nvSpPr>
          <p:cNvPr id="89097" name="Freeform 9"/>
          <p:cNvSpPr>
            <a:spLocks/>
          </p:cNvSpPr>
          <p:nvPr/>
        </p:nvSpPr>
        <p:spPr bwMode="auto">
          <a:xfrm>
            <a:off x="1066800" y="3810000"/>
            <a:ext cx="260350" cy="587375"/>
          </a:xfrm>
          <a:custGeom>
            <a:avLst/>
            <a:gdLst>
              <a:gd name="T0" fmla="*/ 206375 w 164"/>
              <a:gd name="T1" fmla="*/ 587375 h 370"/>
              <a:gd name="T2" fmla="*/ 258763 w 164"/>
              <a:gd name="T3" fmla="*/ 473075 h 370"/>
              <a:gd name="T4" fmla="*/ 250825 w 164"/>
              <a:gd name="T5" fmla="*/ 442913 h 370"/>
              <a:gd name="T6" fmla="*/ 220663 w 164"/>
              <a:gd name="T7" fmla="*/ 487363 h 370"/>
              <a:gd name="T8" fmla="*/ 228600 w 164"/>
              <a:gd name="T9" fmla="*/ 350838 h 370"/>
              <a:gd name="T10" fmla="*/ 206375 w 164"/>
              <a:gd name="T11" fmla="*/ 358775 h 370"/>
              <a:gd name="T12" fmla="*/ 168275 w 164"/>
              <a:gd name="T13" fmla="*/ 366713 h 370"/>
              <a:gd name="T14" fmla="*/ 144463 w 164"/>
              <a:gd name="T15" fmla="*/ 320675 h 370"/>
              <a:gd name="T16" fmla="*/ 136525 w 164"/>
              <a:gd name="T17" fmla="*/ 427038 h 370"/>
              <a:gd name="T18" fmla="*/ 106363 w 164"/>
              <a:gd name="T19" fmla="*/ 388938 h 370"/>
              <a:gd name="T20" fmla="*/ 130175 w 164"/>
              <a:gd name="T21" fmla="*/ 266700 h 370"/>
              <a:gd name="T22" fmla="*/ 122238 w 164"/>
              <a:gd name="T23" fmla="*/ 220663 h 370"/>
              <a:gd name="T24" fmla="*/ 98425 w 164"/>
              <a:gd name="T25" fmla="*/ 236538 h 370"/>
              <a:gd name="T26" fmla="*/ 92075 w 164"/>
              <a:gd name="T27" fmla="*/ 228600 h 370"/>
              <a:gd name="T28" fmla="*/ 68263 w 164"/>
              <a:gd name="T29" fmla="*/ 144463 h 370"/>
              <a:gd name="T30" fmla="*/ 38100 w 164"/>
              <a:gd name="T31" fmla="*/ 0 h 370"/>
              <a:gd name="T32" fmla="*/ 0 w 164"/>
              <a:gd name="T33" fmla="*/ 138113 h 370"/>
              <a:gd name="T34" fmla="*/ 38100 w 164"/>
              <a:gd name="T35" fmla="*/ 228600 h 370"/>
              <a:gd name="T36" fmla="*/ 68263 w 164"/>
              <a:gd name="T37" fmla="*/ 366713 h 370"/>
              <a:gd name="T38" fmla="*/ 98425 w 164"/>
              <a:gd name="T39" fmla="*/ 434975 h 370"/>
              <a:gd name="T40" fmla="*/ 160338 w 164"/>
              <a:gd name="T41" fmla="*/ 511175 h 370"/>
              <a:gd name="T42" fmla="*/ 212725 w 164"/>
              <a:gd name="T43" fmla="*/ 587375 h 370"/>
              <a:gd name="T44" fmla="*/ 206375 w 164"/>
              <a:gd name="T45" fmla="*/ 587375 h 3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4"/>
              <a:gd name="T70" fmla="*/ 0 h 370"/>
              <a:gd name="T71" fmla="*/ 164 w 164"/>
              <a:gd name="T72" fmla="*/ 370 h 3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4" h="370">
                <a:moveTo>
                  <a:pt x="130" y="370"/>
                </a:moveTo>
                <a:cubicBezTo>
                  <a:pt x="145" y="345"/>
                  <a:pt x="153" y="325"/>
                  <a:pt x="163" y="298"/>
                </a:cubicBezTo>
                <a:cubicBezTo>
                  <a:pt x="161" y="292"/>
                  <a:pt x="164" y="277"/>
                  <a:pt x="158" y="279"/>
                </a:cubicBezTo>
                <a:cubicBezTo>
                  <a:pt x="147" y="283"/>
                  <a:pt x="139" y="307"/>
                  <a:pt x="139" y="307"/>
                </a:cubicBezTo>
                <a:cubicBezTo>
                  <a:pt x="128" y="277"/>
                  <a:pt x="152" y="250"/>
                  <a:pt x="144" y="221"/>
                </a:cubicBezTo>
                <a:cubicBezTo>
                  <a:pt x="143" y="216"/>
                  <a:pt x="135" y="224"/>
                  <a:pt x="130" y="226"/>
                </a:cubicBezTo>
                <a:cubicBezTo>
                  <a:pt x="106" y="248"/>
                  <a:pt x="113" y="274"/>
                  <a:pt x="106" y="231"/>
                </a:cubicBezTo>
                <a:cubicBezTo>
                  <a:pt x="98" y="124"/>
                  <a:pt x="100" y="159"/>
                  <a:pt x="91" y="202"/>
                </a:cubicBezTo>
                <a:cubicBezTo>
                  <a:pt x="89" y="224"/>
                  <a:pt x="93" y="248"/>
                  <a:pt x="86" y="269"/>
                </a:cubicBezTo>
                <a:cubicBezTo>
                  <a:pt x="78" y="296"/>
                  <a:pt x="69" y="252"/>
                  <a:pt x="67" y="245"/>
                </a:cubicBezTo>
                <a:cubicBezTo>
                  <a:pt x="76" y="220"/>
                  <a:pt x="78" y="194"/>
                  <a:pt x="82" y="168"/>
                </a:cubicBezTo>
                <a:cubicBezTo>
                  <a:pt x="80" y="158"/>
                  <a:pt x="84" y="146"/>
                  <a:pt x="77" y="139"/>
                </a:cubicBezTo>
                <a:cubicBezTo>
                  <a:pt x="73" y="135"/>
                  <a:pt x="66" y="145"/>
                  <a:pt x="62" y="149"/>
                </a:cubicBezTo>
                <a:cubicBezTo>
                  <a:pt x="52" y="159"/>
                  <a:pt x="49" y="180"/>
                  <a:pt x="58" y="144"/>
                </a:cubicBezTo>
                <a:cubicBezTo>
                  <a:pt x="58" y="142"/>
                  <a:pt x="58" y="48"/>
                  <a:pt x="43" y="91"/>
                </a:cubicBezTo>
                <a:cubicBezTo>
                  <a:pt x="32" y="62"/>
                  <a:pt x="34" y="30"/>
                  <a:pt x="24" y="0"/>
                </a:cubicBezTo>
                <a:cubicBezTo>
                  <a:pt x="18" y="30"/>
                  <a:pt x="7" y="58"/>
                  <a:pt x="0" y="87"/>
                </a:cubicBezTo>
                <a:cubicBezTo>
                  <a:pt x="4" y="115"/>
                  <a:pt x="1" y="129"/>
                  <a:pt x="24" y="144"/>
                </a:cubicBezTo>
                <a:cubicBezTo>
                  <a:pt x="44" y="174"/>
                  <a:pt x="39" y="189"/>
                  <a:pt x="43" y="231"/>
                </a:cubicBezTo>
                <a:cubicBezTo>
                  <a:pt x="37" y="259"/>
                  <a:pt x="33" y="266"/>
                  <a:pt x="62" y="274"/>
                </a:cubicBezTo>
                <a:cubicBezTo>
                  <a:pt x="70" y="298"/>
                  <a:pt x="77" y="314"/>
                  <a:pt x="101" y="322"/>
                </a:cubicBezTo>
                <a:cubicBezTo>
                  <a:pt x="114" y="343"/>
                  <a:pt x="110" y="361"/>
                  <a:pt x="134" y="370"/>
                </a:cubicBezTo>
                <a:cubicBezTo>
                  <a:pt x="155" y="363"/>
                  <a:pt x="154" y="364"/>
                  <a:pt x="130" y="370"/>
                </a:cubicBezTo>
                <a:close/>
              </a:path>
            </a:pathLst>
          </a:custGeom>
          <a:gradFill rotWithShape="1">
            <a:gsLst>
              <a:gs pos="0">
                <a:srgbClr val="FD1E13"/>
              </a:gs>
              <a:gs pos="100000">
                <a:srgbClr val="FFFF00"/>
              </a:gs>
            </a:gsLst>
            <a:lin ang="5400000" scaled="1"/>
          </a:gradFill>
          <a:ln w="9525">
            <a:solidFill>
              <a:schemeClr val="tx1"/>
            </a:solidFill>
            <a:round/>
            <a:headEnd/>
            <a:tailEnd/>
          </a:ln>
        </p:spPr>
        <p:txBody>
          <a:bodyPr/>
          <a:lstStyle/>
          <a:p>
            <a:endParaRPr lang="en-US"/>
          </a:p>
        </p:txBody>
      </p:sp>
      <p:sp>
        <p:nvSpPr>
          <p:cNvPr id="398346" name="Freeform 10"/>
          <p:cNvSpPr>
            <a:spLocks/>
          </p:cNvSpPr>
          <p:nvPr/>
        </p:nvSpPr>
        <p:spPr bwMode="auto">
          <a:xfrm>
            <a:off x="2971800" y="4800600"/>
            <a:ext cx="1524000" cy="990600"/>
          </a:xfrm>
          <a:custGeom>
            <a:avLst/>
            <a:gdLst>
              <a:gd name="T0" fmla="*/ 420818 w 909"/>
              <a:gd name="T1" fmla="*/ 875650 h 586"/>
              <a:gd name="T2" fmla="*/ 444290 w 909"/>
              <a:gd name="T3" fmla="*/ 794509 h 586"/>
              <a:gd name="T4" fmla="*/ 372198 w 909"/>
              <a:gd name="T5" fmla="*/ 698153 h 586"/>
              <a:gd name="T6" fmla="*/ 323578 w 909"/>
              <a:gd name="T7" fmla="*/ 681249 h 586"/>
              <a:gd name="T8" fmla="*/ 300106 w 909"/>
              <a:gd name="T9" fmla="*/ 672797 h 586"/>
              <a:gd name="T10" fmla="*/ 243102 w 909"/>
              <a:gd name="T11" fmla="*/ 608560 h 586"/>
              <a:gd name="T12" fmla="*/ 259868 w 909"/>
              <a:gd name="T13" fmla="*/ 544323 h 586"/>
              <a:gd name="T14" fmla="*/ 291723 w 909"/>
              <a:gd name="T15" fmla="*/ 429373 h 586"/>
              <a:gd name="T16" fmla="*/ 283340 w 909"/>
              <a:gd name="T17" fmla="*/ 405706 h 586"/>
              <a:gd name="T18" fmla="*/ 236396 w 909"/>
              <a:gd name="T19" fmla="*/ 388802 h 586"/>
              <a:gd name="T20" fmla="*/ 228013 w 909"/>
              <a:gd name="T21" fmla="*/ 316113 h 586"/>
              <a:gd name="T22" fmla="*/ 115683 w 909"/>
              <a:gd name="T23" fmla="*/ 260328 h 586"/>
              <a:gd name="T24" fmla="*/ 67063 w 909"/>
              <a:gd name="T25" fmla="*/ 243424 h 586"/>
              <a:gd name="T26" fmla="*/ 41914 w 909"/>
              <a:gd name="T27" fmla="*/ 234972 h 586"/>
              <a:gd name="T28" fmla="*/ 50297 w 909"/>
              <a:gd name="T29" fmla="*/ 138616 h 586"/>
              <a:gd name="T30" fmla="*/ 98917 w 909"/>
              <a:gd name="T31" fmla="*/ 64237 h 586"/>
              <a:gd name="T32" fmla="*/ 155921 w 909"/>
              <a:gd name="T33" fmla="*/ 72689 h 586"/>
              <a:gd name="T34" fmla="*/ 211248 w 909"/>
              <a:gd name="T35" fmla="*/ 121712 h 586"/>
              <a:gd name="T36" fmla="*/ 276634 w 909"/>
              <a:gd name="T37" fmla="*/ 64237 h 586"/>
              <a:gd name="T38" fmla="*/ 348726 w 909"/>
              <a:gd name="T39" fmla="*/ 89594 h 586"/>
              <a:gd name="T40" fmla="*/ 380581 w 909"/>
              <a:gd name="T41" fmla="*/ 138616 h 586"/>
              <a:gd name="T42" fmla="*/ 469439 w 909"/>
              <a:gd name="T43" fmla="*/ 64237 h 586"/>
              <a:gd name="T44" fmla="*/ 541531 w 909"/>
              <a:gd name="T45" fmla="*/ 64237 h 586"/>
              <a:gd name="T46" fmla="*/ 598535 w 909"/>
              <a:gd name="T47" fmla="*/ 0 h 586"/>
              <a:gd name="T48" fmla="*/ 694099 w 909"/>
              <a:gd name="T49" fmla="*/ 81141 h 586"/>
              <a:gd name="T50" fmla="*/ 751102 w 909"/>
              <a:gd name="T51" fmla="*/ 40571 h 586"/>
              <a:gd name="T52" fmla="*/ 774574 w 909"/>
              <a:gd name="T53" fmla="*/ 49023 h 586"/>
              <a:gd name="T54" fmla="*/ 823195 w 909"/>
              <a:gd name="T55" fmla="*/ 32118 h 586"/>
              <a:gd name="T56" fmla="*/ 912053 w 909"/>
              <a:gd name="T57" fmla="*/ 64237 h 586"/>
              <a:gd name="T58" fmla="*/ 1032766 w 909"/>
              <a:gd name="T59" fmla="*/ 49023 h 586"/>
              <a:gd name="T60" fmla="*/ 1073003 w 909"/>
              <a:gd name="T61" fmla="*/ 138616 h 586"/>
              <a:gd name="T62" fmla="*/ 1121624 w 909"/>
              <a:gd name="T63" fmla="*/ 170735 h 586"/>
              <a:gd name="T64" fmla="*/ 1233954 w 909"/>
              <a:gd name="T65" fmla="*/ 179187 h 586"/>
              <a:gd name="T66" fmla="*/ 1306046 w 909"/>
              <a:gd name="T67" fmla="*/ 185949 h 586"/>
              <a:gd name="T68" fmla="*/ 1346284 w 909"/>
              <a:gd name="T69" fmla="*/ 234972 h 586"/>
              <a:gd name="T70" fmla="*/ 1363050 w 909"/>
              <a:gd name="T71" fmla="*/ 211305 h 586"/>
              <a:gd name="T72" fmla="*/ 1409993 w 909"/>
              <a:gd name="T73" fmla="*/ 194401 h 586"/>
              <a:gd name="T74" fmla="*/ 1435142 w 909"/>
              <a:gd name="T75" fmla="*/ 185949 h 586"/>
              <a:gd name="T76" fmla="*/ 1507234 w 909"/>
              <a:gd name="T77" fmla="*/ 251876 h 586"/>
              <a:gd name="T78" fmla="*/ 1524000 w 909"/>
              <a:gd name="T79" fmla="*/ 300899 h 586"/>
              <a:gd name="T80" fmla="*/ 1394904 w 909"/>
              <a:gd name="T81" fmla="*/ 382040 h 586"/>
              <a:gd name="T82" fmla="*/ 1306046 w 909"/>
              <a:gd name="T83" fmla="*/ 429373 h 586"/>
              <a:gd name="T84" fmla="*/ 1257426 w 909"/>
              <a:gd name="T85" fmla="*/ 446277 h 586"/>
              <a:gd name="T86" fmla="*/ 1217188 w 909"/>
              <a:gd name="T87" fmla="*/ 486848 h 586"/>
              <a:gd name="T88" fmla="*/ 1168568 w 909"/>
              <a:gd name="T89" fmla="*/ 584894 h 586"/>
              <a:gd name="T90" fmla="*/ 1145096 w 909"/>
              <a:gd name="T91" fmla="*/ 591655 h 586"/>
              <a:gd name="T92" fmla="*/ 967380 w 909"/>
              <a:gd name="T93" fmla="*/ 632226 h 586"/>
              <a:gd name="T94" fmla="*/ 831578 w 909"/>
              <a:gd name="T95" fmla="*/ 672797 h 586"/>
              <a:gd name="T96" fmla="*/ 759485 w 909"/>
              <a:gd name="T97" fmla="*/ 706605 h 586"/>
              <a:gd name="T98" fmla="*/ 710865 w 909"/>
              <a:gd name="T99" fmla="*/ 770842 h 586"/>
              <a:gd name="T100" fmla="*/ 645479 w 909"/>
              <a:gd name="T101" fmla="*/ 860436 h 586"/>
              <a:gd name="T102" fmla="*/ 581769 w 909"/>
              <a:gd name="T103" fmla="*/ 956791 h 586"/>
              <a:gd name="T104" fmla="*/ 509677 w 909"/>
              <a:gd name="T105" fmla="*/ 990600 h 586"/>
              <a:gd name="T106" fmla="*/ 429201 w 909"/>
              <a:gd name="T107" fmla="*/ 956791 h 586"/>
              <a:gd name="T108" fmla="*/ 444290 w 909"/>
              <a:gd name="T109" fmla="*/ 860436 h 586"/>
              <a:gd name="T110" fmla="*/ 452673 w 909"/>
              <a:gd name="T111" fmla="*/ 787747 h 5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9"/>
              <a:gd name="T169" fmla="*/ 0 h 586"/>
              <a:gd name="T170" fmla="*/ 909 w 909"/>
              <a:gd name="T171" fmla="*/ 586 h 5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9" h="586">
                <a:moveTo>
                  <a:pt x="251" y="518"/>
                </a:moveTo>
                <a:cubicBezTo>
                  <a:pt x="266" y="498"/>
                  <a:pt x="271" y="495"/>
                  <a:pt x="265" y="470"/>
                </a:cubicBezTo>
                <a:cubicBezTo>
                  <a:pt x="277" y="435"/>
                  <a:pt x="249" y="425"/>
                  <a:pt x="222" y="413"/>
                </a:cubicBezTo>
                <a:cubicBezTo>
                  <a:pt x="213" y="409"/>
                  <a:pt x="203" y="406"/>
                  <a:pt x="193" y="403"/>
                </a:cubicBezTo>
                <a:cubicBezTo>
                  <a:pt x="188" y="401"/>
                  <a:pt x="179" y="398"/>
                  <a:pt x="179" y="398"/>
                </a:cubicBezTo>
                <a:cubicBezTo>
                  <a:pt x="168" y="382"/>
                  <a:pt x="162" y="371"/>
                  <a:pt x="145" y="360"/>
                </a:cubicBezTo>
                <a:cubicBezTo>
                  <a:pt x="132" y="340"/>
                  <a:pt x="136" y="334"/>
                  <a:pt x="155" y="322"/>
                </a:cubicBezTo>
                <a:cubicBezTo>
                  <a:pt x="169" y="300"/>
                  <a:pt x="166" y="278"/>
                  <a:pt x="174" y="254"/>
                </a:cubicBezTo>
                <a:cubicBezTo>
                  <a:pt x="172" y="249"/>
                  <a:pt x="173" y="243"/>
                  <a:pt x="169" y="240"/>
                </a:cubicBezTo>
                <a:cubicBezTo>
                  <a:pt x="161" y="234"/>
                  <a:pt x="141" y="230"/>
                  <a:pt x="141" y="230"/>
                </a:cubicBezTo>
                <a:cubicBezTo>
                  <a:pt x="127" y="211"/>
                  <a:pt x="122" y="207"/>
                  <a:pt x="136" y="187"/>
                </a:cubicBezTo>
                <a:cubicBezTo>
                  <a:pt x="120" y="165"/>
                  <a:pt x="94" y="162"/>
                  <a:pt x="69" y="154"/>
                </a:cubicBezTo>
                <a:cubicBezTo>
                  <a:pt x="59" y="151"/>
                  <a:pt x="50" y="147"/>
                  <a:pt x="40" y="144"/>
                </a:cubicBezTo>
                <a:cubicBezTo>
                  <a:pt x="35" y="142"/>
                  <a:pt x="25" y="139"/>
                  <a:pt x="25" y="139"/>
                </a:cubicBezTo>
                <a:cubicBezTo>
                  <a:pt x="12" y="119"/>
                  <a:pt x="0" y="91"/>
                  <a:pt x="30" y="82"/>
                </a:cubicBezTo>
                <a:cubicBezTo>
                  <a:pt x="42" y="64"/>
                  <a:pt x="41" y="51"/>
                  <a:pt x="59" y="38"/>
                </a:cubicBezTo>
                <a:cubicBezTo>
                  <a:pt x="70" y="40"/>
                  <a:pt x="82" y="40"/>
                  <a:pt x="93" y="43"/>
                </a:cubicBezTo>
                <a:cubicBezTo>
                  <a:pt x="114" y="49"/>
                  <a:pt x="106" y="65"/>
                  <a:pt x="126" y="72"/>
                </a:cubicBezTo>
                <a:cubicBezTo>
                  <a:pt x="136" y="58"/>
                  <a:pt x="165" y="38"/>
                  <a:pt x="165" y="38"/>
                </a:cubicBezTo>
                <a:cubicBezTo>
                  <a:pt x="181" y="41"/>
                  <a:pt x="196" y="40"/>
                  <a:pt x="208" y="53"/>
                </a:cubicBezTo>
                <a:cubicBezTo>
                  <a:pt x="216" y="62"/>
                  <a:pt x="227" y="82"/>
                  <a:pt x="227" y="82"/>
                </a:cubicBezTo>
                <a:cubicBezTo>
                  <a:pt x="249" y="67"/>
                  <a:pt x="260" y="52"/>
                  <a:pt x="280" y="38"/>
                </a:cubicBezTo>
                <a:cubicBezTo>
                  <a:pt x="296" y="13"/>
                  <a:pt x="302" y="25"/>
                  <a:pt x="323" y="38"/>
                </a:cubicBezTo>
                <a:cubicBezTo>
                  <a:pt x="329" y="15"/>
                  <a:pt x="334" y="8"/>
                  <a:pt x="357" y="0"/>
                </a:cubicBezTo>
                <a:cubicBezTo>
                  <a:pt x="409" y="8"/>
                  <a:pt x="391" y="12"/>
                  <a:pt x="414" y="48"/>
                </a:cubicBezTo>
                <a:cubicBezTo>
                  <a:pt x="436" y="41"/>
                  <a:pt x="426" y="31"/>
                  <a:pt x="448" y="24"/>
                </a:cubicBezTo>
                <a:cubicBezTo>
                  <a:pt x="453" y="26"/>
                  <a:pt x="457" y="30"/>
                  <a:pt x="462" y="29"/>
                </a:cubicBezTo>
                <a:cubicBezTo>
                  <a:pt x="472" y="28"/>
                  <a:pt x="491" y="19"/>
                  <a:pt x="491" y="19"/>
                </a:cubicBezTo>
                <a:cubicBezTo>
                  <a:pt x="512" y="23"/>
                  <a:pt x="525" y="27"/>
                  <a:pt x="544" y="38"/>
                </a:cubicBezTo>
                <a:cubicBezTo>
                  <a:pt x="572" y="20"/>
                  <a:pt x="578" y="25"/>
                  <a:pt x="616" y="29"/>
                </a:cubicBezTo>
                <a:cubicBezTo>
                  <a:pt x="627" y="46"/>
                  <a:pt x="625" y="69"/>
                  <a:pt x="640" y="82"/>
                </a:cubicBezTo>
                <a:cubicBezTo>
                  <a:pt x="649" y="90"/>
                  <a:pt x="669" y="101"/>
                  <a:pt x="669" y="101"/>
                </a:cubicBezTo>
                <a:cubicBezTo>
                  <a:pt x="689" y="68"/>
                  <a:pt x="711" y="89"/>
                  <a:pt x="736" y="106"/>
                </a:cubicBezTo>
                <a:cubicBezTo>
                  <a:pt x="754" y="100"/>
                  <a:pt x="761" y="105"/>
                  <a:pt x="779" y="110"/>
                </a:cubicBezTo>
                <a:cubicBezTo>
                  <a:pt x="782" y="114"/>
                  <a:pt x="797" y="139"/>
                  <a:pt x="803" y="139"/>
                </a:cubicBezTo>
                <a:cubicBezTo>
                  <a:pt x="809" y="139"/>
                  <a:pt x="808" y="128"/>
                  <a:pt x="813" y="125"/>
                </a:cubicBezTo>
                <a:cubicBezTo>
                  <a:pt x="821" y="120"/>
                  <a:pt x="832" y="118"/>
                  <a:pt x="841" y="115"/>
                </a:cubicBezTo>
                <a:cubicBezTo>
                  <a:pt x="846" y="113"/>
                  <a:pt x="856" y="110"/>
                  <a:pt x="856" y="110"/>
                </a:cubicBezTo>
                <a:cubicBezTo>
                  <a:pt x="888" y="118"/>
                  <a:pt x="887" y="114"/>
                  <a:pt x="899" y="149"/>
                </a:cubicBezTo>
                <a:cubicBezTo>
                  <a:pt x="902" y="159"/>
                  <a:pt x="909" y="178"/>
                  <a:pt x="909" y="178"/>
                </a:cubicBezTo>
                <a:cubicBezTo>
                  <a:pt x="892" y="225"/>
                  <a:pt x="884" y="219"/>
                  <a:pt x="832" y="226"/>
                </a:cubicBezTo>
                <a:cubicBezTo>
                  <a:pt x="818" y="246"/>
                  <a:pt x="800" y="247"/>
                  <a:pt x="779" y="254"/>
                </a:cubicBezTo>
                <a:cubicBezTo>
                  <a:pt x="769" y="257"/>
                  <a:pt x="750" y="264"/>
                  <a:pt x="750" y="264"/>
                </a:cubicBezTo>
                <a:cubicBezTo>
                  <a:pt x="716" y="316"/>
                  <a:pt x="769" y="239"/>
                  <a:pt x="726" y="288"/>
                </a:cubicBezTo>
                <a:cubicBezTo>
                  <a:pt x="707" y="310"/>
                  <a:pt x="706" y="320"/>
                  <a:pt x="697" y="346"/>
                </a:cubicBezTo>
                <a:cubicBezTo>
                  <a:pt x="695" y="351"/>
                  <a:pt x="688" y="348"/>
                  <a:pt x="683" y="350"/>
                </a:cubicBezTo>
                <a:cubicBezTo>
                  <a:pt x="642" y="363"/>
                  <a:pt x="621" y="370"/>
                  <a:pt x="577" y="374"/>
                </a:cubicBezTo>
                <a:cubicBezTo>
                  <a:pt x="550" y="393"/>
                  <a:pt x="528" y="395"/>
                  <a:pt x="496" y="398"/>
                </a:cubicBezTo>
                <a:cubicBezTo>
                  <a:pt x="479" y="404"/>
                  <a:pt x="466" y="405"/>
                  <a:pt x="453" y="418"/>
                </a:cubicBezTo>
                <a:cubicBezTo>
                  <a:pt x="439" y="432"/>
                  <a:pt x="441" y="444"/>
                  <a:pt x="424" y="456"/>
                </a:cubicBezTo>
                <a:cubicBezTo>
                  <a:pt x="416" y="480"/>
                  <a:pt x="405" y="496"/>
                  <a:pt x="385" y="509"/>
                </a:cubicBezTo>
                <a:cubicBezTo>
                  <a:pt x="373" y="527"/>
                  <a:pt x="364" y="555"/>
                  <a:pt x="347" y="566"/>
                </a:cubicBezTo>
                <a:cubicBezTo>
                  <a:pt x="334" y="575"/>
                  <a:pt x="304" y="586"/>
                  <a:pt x="304" y="586"/>
                </a:cubicBezTo>
                <a:cubicBezTo>
                  <a:pt x="285" y="581"/>
                  <a:pt x="272" y="577"/>
                  <a:pt x="256" y="566"/>
                </a:cubicBezTo>
                <a:cubicBezTo>
                  <a:pt x="249" y="545"/>
                  <a:pt x="259" y="529"/>
                  <a:pt x="265" y="509"/>
                </a:cubicBezTo>
                <a:cubicBezTo>
                  <a:pt x="270" y="469"/>
                  <a:pt x="270" y="483"/>
                  <a:pt x="270" y="466"/>
                </a:cubicBezTo>
              </a:path>
            </a:pathLst>
          </a:custGeom>
          <a:gradFill rotWithShape="1">
            <a:gsLst>
              <a:gs pos="0">
                <a:srgbClr val="F4FCA4">
                  <a:alpha val="32999"/>
                </a:srgbClr>
              </a:gs>
              <a:gs pos="100000">
                <a:srgbClr val="FF5C01"/>
              </a:gs>
            </a:gsLst>
            <a:lin ang="5400000" scaled="1"/>
          </a:gradFill>
          <a:ln w="6350">
            <a:solidFill>
              <a:schemeClr val="tx1"/>
            </a:solidFill>
            <a:round/>
            <a:headEnd/>
            <a:tailEnd/>
          </a:ln>
        </p:spPr>
        <p:txBody>
          <a:bodyPr/>
          <a:lstStyle/>
          <a:p>
            <a:endParaRPr lang="en-US"/>
          </a:p>
        </p:txBody>
      </p:sp>
      <p:sp>
        <p:nvSpPr>
          <p:cNvPr id="398347" name="Freeform 11"/>
          <p:cNvSpPr>
            <a:spLocks/>
          </p:cNvSpPr>
          <p:nvPr/>
        </p:nvSpPr>
        <p:spPr bwMode="auto">
          <a:xfrm>
            <a:off x="3352800" y="5638800"/>
            <a:ext cx="200025" cy="260350"/>
          </a:xfrm>
          <a:custGeom>
            <a:avLst/>
            <a:gdLst>
              <a:gd name="T0" fmla="*/ 16669 w 108"/>
              <a:gd name="T1" fmla="*/ 196850 h 164"/>
              <a:gd name="T2" fmla="*/ 16669 w 108"/>
              <a:gd name="T3" fmla="*/ 141288 h 164"/>
              <a:gd name="T4" fmla="*/ 29633 w 108"/>
              <a:gd name="T5" fmla="*/ 152400 h 164"/>
              <a:gd name="T6" fmla="*/ 35190 w 108"/>
              <a:gd name="T7" fmla="*/ 166688 h 164"/>
              <a:gd name="T8" fmla="*/ 40746 w 108"/>
              <a:gd name="T9" fmla="*/ 152400 h 164"/>
              <a:gd name="T10" fmla="*/ 64823 w 108"/>
              <a:gd name="T11" fmla="*/ 106363 h 164"/>
              <a:gd name="T12" fmla="*/ 70379 w 108"/>
              <a:gd name="T13" fmla="*/ 90488 h 164"/>
              <a:gd name="T14" fmla="*/ 70379 w 108"/>
              <a:gd name="T15" fmla="*/ 120650 h 164"/>
              <a:gd name="T16" fmla="*/ 81492 w 108"/>
              <a:gd name="T17" fmla="*/ 85725 h 164"/>
              <a:gd name="T18" fmla="*/ 111125 w 108"/>
              <a:gd name="T19" fmla="*/ 19050 h 164"/>
              <a:gd name="T20" fmla="*/ 118533 w 108"/>
              <a:gd name="T21" fmla="*/ 4763 h 164"/>
              <a:gd name="T22" fmla="*/ 88900 w 108"/>
              <a:gd name="T23" fmla="*/ 101600 h 164"/>
              <a:gd name="T24" fmla="*/ 129646 w 108"/>
              <a:gd name="T25" fmla="*/ 65088 h 164"/>
              <a:gd name="T26" fmla="*/ 159279 w 108"/>
              <a:gd name="T27" fmla="*/ 0 h 164"/>
              <a:gd name="T28" fmla="*/ 140758 w 108"/>
              <a:gd name="T29" fmla="*/ 69850 h 164"/>
              <a:gd name="T30" fmla="*/ 129646 w 108"/>
              <a:gd name="T31" fmla="*/ 101600 h 164"/>
              <a:gd name="T32" fmla="*/ 159279 w 108"/>
              <a:gd name="T33" fmla="*/ 65088 h 164"/>
              <a:gd name="T34" fmla="*/ 183356 w 108"/>
              <a:gd name="T35" fmla="*/ 34925 h 164"/>
              <a:gd name="T36" fmla="*/ 177800 w 108"/>
              <a:gd name="T37" fmla="*/ 90488 h 164"/>
              <a:gd name="T38" fmla="*/ 164835 w 108"/>
              <a:gd name="T39" fmla="*/ 127000 h 164"/>
              <a:gd name="T40" fmla="*/ 183356 w 108"/>
              <a:gd name="T41" fmla="*/ 95250 h 164"/>
              <a:gd name="T42" fmla="*/ 200025 w 108"/>
              <a:gd name="T43" fmla="*/ 228600 h 164"/>
              <a:gd name="T44" fmla="*/ 194469 w 108"/>
              <a:gd name="T45" fmla="*/ 242888 h 164"/>
              <a:gd name="T46" fmla="*/ 177800 w 108"/>
              <a:gd name="T47" fmla="*/ 247650 h 164"/>
              <a:gd name="T48" fmla="*/ 188913 w 108"/>
              <a:gd name="T49" fmla="*/ 258763 h 164"/>
              <a:gd name="T50" fmla="*/ 153723 w 108"/>
              <a:gd name="T51" fmla="*/ 238125 h 164"/>
              <a:gd name="T52" fmla="*/ 135202 w 108"/>
              <a:gd name="T53" fmla="*/ 233363 h 164"/>
              <a:gd name="T54" fmla="*/ 40746 w 108"/>
              <a:gd name="T55" fmla="*/ 203200 h 164"/>
              <a:gd name="T56" fmla="*/ 11113 w 108"/>
              <a:gd name="T57" fmla="*/ 161925 h 1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8"/>
              <a:gd name="T88" fmla="*/ 0 h 164"/>
              <a:gd name="T89" fmla="*/ 108 w 108"/>
              <a:gd name="T90" fmla="*/ 164 h 1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8" h="164">
                <a:moveTo>
                  <a:pt x="9" y="124"/>
                </a:moveTo>
                <a:cubicBezTo>
                  <a:pt x="0" y="111"/>
                  <a:pt x="5" y="103"/>
                  <a:pt x="9" y="89"/>
                </a:cubicBezTo>
                <a:cubicBezTo>
                  <a:pt x="11" y="91"/>
                  <a:pt x="14" y="93"/>
                  <a:pt x="16" y="96"/>
                </a:cubicBezTo>
                <a:cubicBezTo>
                  <a:pt x="18" y="99"/>
                  <a:pt x="16" y="105"/>
                  <a:pt x="19" y="105"/>
                </a:cubicBezTo>
                <a:cubicBezTo>
                  <a:pt x="22" y="105"/>
                  <a:pt x="21" y="99"/>
                  <a:pt x="22" y="96"/>
                </a:cubicBezTo>
                <a:cubicBezTo>
                  <a:pt x="29" y="72"/>
                  <a:pt x="24" y="82"/>
                  <a:pt x="35" y="67"/>
                </a:cubicBezTo>
                <a:cubicBezTo>
                  <a:pt x="36" y="64"/>
                  <a:pt x="35" y="57"/>
                  <a:pt x="38" y="57"/>
                </a:cubicBezTo>
                <a:cubicBezTo>
                  <a:pt x="44" y="57"/>
                  <a:pt x="38" y="82"/>
                  <a:pt x="38" y="76"/>
                </a:cubicBezTo>
                <a:cubicBezTo>
                  <a:pt x="38" y="74"/>
                  <a:pt x="43" y="57"/>
                  <a:pt x="44" y="54"/>
                </a:cubicBezTo>
                <a:cubicBezTo>
                  <a:pt x="49" y="39"/>
                  <a:pt x="55" y="27"/>
                  <a:pt x="60" y="12"/>
                </a:cubicBezTo>
                <a:cubicBezTo>
                  <a:pt x="61" y="9"/>
                  <a:pt x="64" y="0"/>
                  <a:pt x="64" y="3"/>
                </a:cubicBezTo>
                <a:cubicBezTo>
                  <a:pt x="64" y="22"/>
                  <a:pt x="52" y="45"/>
                  <a:pt x="48" y="64"/>
                </a:cubicBezTo>
                <a:cubicBezTo>
                  <a:pt x="55" y="94"/>
                  <a:pt x="63" y="53"/>
                  <a:pt x="70" y="41"/>
                </a:cubicBezTo>
                <a:cubicBezTo>
                  <a:pt x="73" y="26"/>
                  <a:pt x="77" y="13"/>
                  <a:pt x="86" y="0"/>
                </a:cubicBezTo>
                <a:cubicBezTo>
                  <a:pt x="91" y="14"/>
                  <a:pt x="81" y="30"/>
                  <a:pt x="76" y="44"/>
                </a:cubicBezTo>
                <a:cubicBezTo>
                  <a:pt x="74" y="51"/>
                  <a:pt x="70" y="64"/>
                  <a:pt x="70" y="64"/>
                </a:cubicBezTo>
                <a:cubicBezTo>
                  <a:pt x="77" y="84"/>
                  <a:pt x="81" y="50"/>
                  <a:pt x="86" y="41"/>
                </a:cubicBezTo>
                <a:cubicBezTo>
                  <a:pt x="90" y="34"/>
                  <a:pt x="99" y="22"/>
                  <a:pt x="99" y="22"/>
                </a:cubicBezTo>
                <a:cubicBezTo>
                  <a:pt x="103" y="35"/>
                  <a:pt x="99" y="44"/>
                  <a:pt x="96" y="57"/>
                </a:cubicBezTo>
                <a:cubicBezTo>
                  <a:pt x="94" y="65"/>
                  <a:pt x="87" y="88"/>
                  <a:pt x="89" y="80"/>
                </a:cubicBezTo>
                <a:cubicBezTo>
                  <a:pt x="93" y="64"/>
                  <a:pt x="89" y="70"/>
                  <a:pt x="99" y="60"/>
                </a:cubicBezTo>
                <a:cubicBezTo>
                  <a:pt x="97" y="91"/>
                  <a:pt x="92" y="117"/>
                  <a:pt x="108" y="144"/>
                </a:cubicBezTo>
                <a:cubicBezTo>
                  <a:pt x="107" y="147"/>
                  <a:pt x="107" y="151"/>
                  <a:pt x="105" y="153"/>
                </a:cubicBezTo>
                <a:cubicBezTo>
                  <a:pt x="103" y="155"/>
                  <a:pt x="97" y="153"/>
                  <a:pt x="96" y="156"/>
                </a:cubicBezTo>
                <a:cubicBezTo>
                  <a:pt x="95" y="159"/>
                  <a:pt x="105" y="164"/>
                  <a:pt x="102" y="163"/>
                </a:cubicBezTo>
                <a:cubicBezTo>
                  <a:pt x="95" y="160"/>
                  <a:pt x="90" y="152"/>
                  <a:pt x="83" y="150"/>
                </a:cubicBezTo>
                <a:cubicBezTo>
                  <a:pt x="80" y="149"/>
                  <a:pt x="76" y="148"/>
                  <a:pt x="73" y="147"/>
                </a:cubicBezTo>
                <a:cubicBezTo>
                  <a:pt x="66" y="123"/>
                  <a:pt x="46" y="130"/>
                  <a:pt x="22" y="128"/>
                </a:cubicBezTo>
                <a:cubicBezTo>
                  <a:pt x="10" y="120"/>
                  <a:pt x="6" y="116"/>
                  <a:pt x="6" y="102"/>
                </a:cubicBezTo>
              </a:path>
            </a:pathLst>
          </a:custGeom>
          <a:gradFill rotWithShape="1">
            <a:gsLst>
              <a:gs pos="0">
                <a:srgbClr val="FD1E13"/>
              </a:gs>
              <a:gs pos="100000">
                <a:srgbClr val="FFFF00"/>
              </a:gs>
            </a:gsLst>
            <a:lin ang="5400000" scaled="1"/>
          </a:gradFill>
          <a:ln w="6350">
            <a:solidFill>
              <a:schemeClr val="tx1"/>
            </a:solidFill>
            <a:round/>
            <a:headEnd/>
            <a:tailEnd/>
          </a:ln>
        </p:spPr>
        <p:txBody>
          <a:bodyPr/>
          <a:lstStyle/>
          <a:p>
            <a:endParaRPr lang="en-US"/>
          </a:p>
        </p:txBody>
      </p:sp>
      <p:sp>
        <p:nvSpPr>
          <p:cNvPr id="89100" name="Text Box 12"/>
          <p:cNvSpPr txBox="1">
            <a:spLocks noChangeArrowheads="1"/>
          </p:cNvSpPr>
          <p:nvPr/>
        </p:nvSpPr>
        <p:spPr bwMode="auto">
          <a:xfrm>
            <a:off x="3048000" y="1066800"/>
            <a:ext cx="1722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t>Temperature</a:t>
            </a:r>
          </a:p>
          <a:p>
            <a:pPr eaLnBrk="1" hangingPunct="1">
              <a:spcBef>
                <a:spcPct val="0"/>
              </a:spcBef>
              <a:buFontTx/>
              <a:buNone/>
            </a:pPr>
            <a:r>
              <a:rPr lang="en-US" altLang="en-US" sz="2000" b="1"/>
              <a:t>   Sounding</a:t>
            </a:r>
          </a:p>
        </p:txBody>
      </p:sp>
      <p:sp>
        <p:nvSpPr>
          <p:cNvPr id="89101" name="Line 13"/>
          <p:cNvSpPr>
            <a:spLocks noChangeShapeType="1"/>
          </p:cNvSpPr>
          <p:nvPr/>
        </p:nvSpPr>
        <p:spPr bwMode="auto">
          <a:xfrm flipH="1">
            <a:off x="3733800" y="1752600"/>
            <a:ext cx="228600" cy="38100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8342"/>
                                        </p:tgtEl>
                                        <p:attrNameLst>
                                          <p:attrName>style.visibility</p:attrName>
                                        </p:attrNameLst>
                                      </p:cBhvr>
                                      <p:to>
                                        <p:strVal val="visible"/>
                                      </p:to>
                                    </p:set>
                                    <p:animEffect transition="in" filter="wipe(up)">
                                      <p:cBhvr>
                                        <p:cTn id="7" dur="500"/>
                                        <p:tgtEl>
                                          <p:spTgt spid="398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8347"/>
                                        </p:tgtEl>
                                        <p:attrNameLst>
                                          <p:attrName>style.visibility</p:attrName>
                                        </p:attrNameLst>
                                      </p:cBhvr>
                                      <p:to>
                                        <p:strVal val="visible"/>
                                      </p:to>
                                    </p:set>
                                    <p:animEffect transition="in" filter="dissolve">
                                      <p:cBhvr>
                                        <p:cTn id="12" dur="500"/>
                                        <p:tgtEl>
                                          <p:spTgt spid="39834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8346"/>
                                        </p:tgtEl>
                                        <p:attrNameLst>
                                          <p:attrName>style.visibility</p:attrName>
                                        </p:attrNameLst>
                                      </p:cBhvr>
                                      <p:to>
                                        <p:strVal val="visible"/>
                                      </p:to>
                                    </p:set>
                                    <p:animEffect transition="in" filter="dissolve">
                                      <p:cBhvr>
                                        <p:cTn id="15" dur="500"/>
                                        <p:tgtEl>
                                          <p:spTgt spid="39834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98343"/>
                                        </p:tgtEl>
                                        <p:attrNameLst>
                                          <p:attrName>style.visibility</p:attrName>
                                        </p:attrNameLst>
                                      </p:cBhvr>
                                      <p:to>
                                        <p:strVal val="visible"/>
                                      </p:to>
                                    </p:set>
                                    <p:animEffect transition="in" filter="dissolve">
                                      <p:cBhvr>
                                        <p:cTn id="18" dur="500"/>
                                        <p:tgtEl>
                                          <p:spTgt spid="39834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98339"/>
                                        </p:tgtEl>
                                        <p:attrNameLst>
                                          <p:attrName>style.visibility</p:attrName>
                                        </p:attrNameLst>
                                      </p:cBhvr>
                                      <p:to>
                                        <p:strVal val="visible"/>
                                      </p:to>
                                    </p:set>
                                    <p:animEffect transition="in" filter="dissolve">
                                      <p:cBhvr>
                                        <p:cTn id="21" dur="500"/>
                                        <p:tgtEl>
                                          <p:spTgt spid="39833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98341"/>
                                        </p:tgtEl>
                                        <p:attrNameLst>
                                          <p:attrName>style.visibility</p:attrName>
                                        </p:attrNameLst>
                                      </p:cBhvr>
                                      <p:to>
                                        <p:strVal val="visible"/>
                                      </p:to>
                                    </p:set>
                                    <p:animEffect transition="in" filter="dissolve">
                                      <p:cBhvr>
                                        <p:cTn id="24" dur="500"/>
                                        <p:tgtEl>
                                          <p:spTgt spid="39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39" grpId="0" animBg="1"/>
      <p:bldP spid="398341" grpId="0"/>
      <p:bldP spid="398342" grpId="0" animBg="1"/>
      <p:bldP spid="398343" grpId="0" animBg="1"/>
      <p:bldP spid="398346" grpId="0" animBg="1"/>
      <p:bldP spid="3983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Ridges and troug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5800"/>
            <a:ext cx="5943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03" name="Text Box 3"/>
          <p:cNvSpPr txBox="1">
            <a:spLocks noChangeArrowheads="1"/>
          </p:cNvSpPr>
          <p:nvPr/>
        </p:nvSpPr>
        <p:spPr bwMode="auto">
          <a:xfrm>
            <a:off x="1676400" y="2514600"/>
            <a:ext cx="1447800" cy="701675"/>
          </a:xfrm>
          <a:prstGeom prst="rect">
            <a:avLst/>
          </a:prstGeom>
          <a:solidFill>
            <a:schemeClr val="bg1">
              <a:alpha val="94116"/>
            </a:schemeClr>
          </a:solidFill>
          <a:ln>
            <a:noFill/>
          </a:ln>
          <a:effectLst>
            <a:outerShdw dist="71842"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a:latin typeface="Arial Narrow" pitchFamily="34" charset="0"/>
              </a:rPr>
              <a:t>Subsidence</a:t>
            </a:r>
          </a:p>
          <a:p>
            <a:pPr algn="ctr" eaLnBrk="1" hangingPunct="1"/>
            <a:r>
              <a:rPr lang="en-US" altLang="en-US" sz="2000" b="1">
                <a:latin typeface="Arial Narrow" pitchFamily="34" charset="0"/>
              </a:rPr>
              <a:t>Inversions</a:t>
            </a:r>
          </a:p>
        </p:txBody>
      </p:sp>
      <p:sp>
        <p:nvSpPr>
          <p:cNvPr id="90116" name="Text Box 4"/>
          <p:cNvSpPr txBox="1">
            <a:spLocks noChangeArrowheads="1"/>
          </p:cNvSpPr>
          <p:nvPr/>
        </p:nvSpPr>
        <p:spPr bwMode="auto">
          <a:xfrm>
            <a:off x="6224588" y="466725"/>
            <a:ext cx="2819400"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b="1">
                <a:solidFill>
                  <a:srgbClr val="000066"/>
                </a:solidFill>
              </a:rPr>
              <a:t>Subsidence</a:t>
            </a:r>
          </a:p>
          <a:p>
            <a:pPr algn="ctr" eaLnBrk="1" hangingPunct="1">
              <a:lnSpc>
                <a:spcPct val="90000"/>
              </a:lnSpc>
              <a:spcBef>
                <a:spcPct val="0"/>
              </a:spcBef>
              <a:buFontTx/>
              <a:buNone/>
            </a:pPr>
            <a:r>
              <a:rPr lang="en-US" altLang="en-US" b="1">
                <a:solidFill>
                  <a:srgbClr val="000066"/>
                </a:solidFill>
              </a:rPr>
              <a:t>Inversions</a:t>
            </a:r>
            <a:r>
              <a:rPr lang="en-US" altLang="en-US" sz="2800" b="1">
                <a:solidFill>
                  <a:srgbClr val="000066"/>
                </a:solidFill>
              </a:rPr>
              <a:t> </a:t>
            </a:r>
          </a:p>
        </p:txBody>
      </p:sp>
      <p:sp>
        <p:nvSpPr>
          <p:cNvPr id="90117" name="Text Box 5"/>
          <p:cNvSpPr txBox="1">
            <a:spLocks noChangeArrowheads="1"/>
          </p:cNvSpPr>
          <p:nvPr/>
        </p:nvSpPr>
        <p:spPr bwMode="auto">
          <a:xfrm>
            <a:off x="6227763" y="1600200"/>
            <a:ext cx="2916237" cy="407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sz="2400" b="1"/>
              <a:t>Strongest in late summer and autumn, on the North and East sides of strong high pressure ridges.</a:t>
            </a:r>
          </a:p>
          <a:p>
            <a:pPr eaLnBrk="1" hangingPunct="1">
              <a:spcBef>
                <a:spcPct val="0"/>
              </a:spcBef>
            </a:pPr>
            <a:endParaRPr lang="en-US" altLang="en-US" sz="2400" b="1"/>
          </a:p>
          <a:p>
            <a:pPr eaLnBrk="1" hangingPunct="1">
              <a:lnSpc>
                <a:spcPct val="90000"/>
              </a:lnSpc>
              <a:spcBef>
                <a:spcPct val="0"/>
              </a:spcBef>
              <a:buFontTx/>
              <a:buNone/>
            </a:pPr>
            <a:r>
              <a:rPr lang="en-US" altLang="en-US" sz="2400" b="1"/>
              <a:t>Sometimes remains over a region for weeks at a time.</a:t>
            </a:r>
          </a:p>
        </p:txBody>
      </p:sp>
      <p:sp>
        <p:nvSpPr>
          <p:cNvPr id="90118" name="Text Box 6"/>
          <p:cNvSpPr txBox="1">
            <a:spLocks noChangeArrowheads="1"/>
          </p:cNvSpPr>
          <p:nvPr/>
        </p:nvSpPr>
        <p:spPr bwMode="auto">
          <a:xfrm>
            <a:off x="1066800" y="3962400"/>
            <a:ext cx="763588" cy="396875"/>
          </a:xfrm>
          <a:prstGeom prst="rect">
            <a:avLst/>
          </a:prstGeom>
          <a:solidFill>
            <a:srgbClr val="CCFFFF">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500DA"/>
                </a:solidFill>
                <a:latin typeface="Arial Rounded MT Bold" pitchFamily="34" charset="0"/>
              </a:rPr>
              <a:t>Aloft</a:t>
            </a:r>
          </a:p>
        </p:txBody>
      </p:sp>
      <p:sp>
        <p:nvSpPr>
          <p:cNvPr id="90119" name="Text Box 7"/>
          <p:cNvSpPr txBox="1">
            <a:spLocks noChangeArrowheads="1"/>
          </p:cNvSpPr>
          <p:nvPr/>
        </p:nvSpPr>
        <p:spPr bwMode="auto">
          <a:xfrm>
            <a:off x="3657600" y="2133600"/>
            <a:ext cx="763588" cy="396875"/>
          </a:xfrm>
          <a:prstGeom prst="rect">
            <a:avLst/>
          </a:prstGeom>
          <a:solidFill>
            <a:srgbClr val="CCFFFF">
              <a:alpha val="8705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500DA"/>
                </a:solidFill>
                <a:latin typeface="Arial Rounded MT Bold" pitchFamily="34" charset="0"/>
              </a:rPr>
              <a:t>Aloft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9603"/>
                                        </p:tgtEl>
                                        <p:attrNameLst>
                                          <p:attrName>style.visibility</p:attrName>
                                        </p:attrNameLst>
                                      </p:cBhvr>
                                      <p:to>
                                        <p:strVal val="visible"/>
                                      </p:to>
                                    </p:set>
                                    <p:anim calcmode="lin" valueType="num">
                                      <p:cBhvr>
                                        <p:cTn id="7" dur="1000" fill="hold"/>
                                        <p:tgtEl>
                                          <p:spTgt spid="409603"/>
                                        </p:tgtEl>
                                        <p:attrNameLst>
                                          <p:attrName>ppt_w</p:attrName>
                                        </p:attrNameLst>
                                      </p:cBhvr>
                                      <p:tavLst>
                                        <p:tav tm="0">
                                          <p:val>
                                            <p:strVal val="#ppt_w*0.70"/>
                                          </p:val>
                                        </p:tav>
                                        <p:tav tm="100000">
                                          <p:val>
                                            <p:strVal val="#ppt_w"/>
                                          </p:val>
                                        </p:tav>
                                      </p:tavLst>
                                    </p:anim>
                                    <p:anim calcmode="lin" valueType="num">
                                      <p:cBhvr>
                                        <p:cTn id="8" dur="1000" fill="hold"/>
                                        <p:tgtEl>
                                          <p:spTgt spid="409603"/>
                                        </p:tgtEl>
                                        <p:attrNameLst>
                                          <p:attrName>ppt_h</p:attrName>
                                        </p:attrNameLst>
                                      </p:cBhvr>
                                      <p:tavLst>
                                        <p:tav tm="0">
                                          <p:val>
                                            <p:strVal val="#ppt_h"/>
                                          </p:val>
                                        </p:tav>
                                        <p:tav tm="100000">
                                          <p:val>
                                            <p:strVal val="#ppt_h"/>
                                          </p:val>
                                        </p:tav>
                                      </p:tavLst>
                                    </p:anim>
                                    <p:animEffect transition="in" filter="fade">
                                      <p:cBhvr>
                                        <p:cTn id="9" dur="1000"/>
                                        <p:tgtEl>
                                          <p:spTgt spid="409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0"/>
          <p:cNvSpPr>
            <a:spLocks noChangeArrowheads="1"/>
          </p:cNvSpPr>
          <p:nvPr/>
        </p:nvSpPr>
        <p:spPr bwMode="auto">
          <a:xfrm>
            <a:off x="0" y="0"/>
            <a:ext cx="9144000" cy="6858000"/>
          </a:xfrm>
          <a:prstGeom prst="rect">
            <a:avLst/>
          </a:prstGeom>
          <a:solidFill>
            <a:srgbClr val="00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91139" name="Picture 4" descr="442A - Dome of High Press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438400"/>
            <a:ext cx="670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5"/>
          <p:cNvSpPr txBox="1">
            <a:spLocks noChangeArrowheads="1"/>
          </p:cNvSpPr>
          <p:nvPr/>
        </p:nvSpPr>
        <p:spPr bwMode="auto">
          <a:xfrm>
            <a:off x="234950" y="738188"/>
            <a:ext cx="8894763" cy="1589087"/>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sz="2400">
                <a:solidFill>
                  <a:schemeClr val="bg1"/>
                </a:solidFill>
              </a:rPr>
              <a:t>Winds on flat terrain are normally light in speed underneath large high pressure ridges and subsidence inversions.</a:t>
            </a:r>
            <a:r>
              <a:rPr lang="en-US" altLang="en-US" sz="2400" b="1">
                <a:solidFill>
                  <a:schemeClr val="bg1"/>
                </a:solidFill>
              </a:rPr>
              <a:t> </a:t>
            </a:r>
          </a:p>
          <a:p>
            <a:pPr eaLnBrk="1" hangingPunct="1">
              <a:lnSpc>
                <a:spcPct val="50000"/>
              </a:lnSpc>
              <a:spcBef>
                <a:spcPct val="0"/>
              </a:spcBef>
              <a:buFontTx/>
              <a:buNone/>
            </a:pPr>
            <a:endParaRPr lang="en-US" altLang="en-US" sz="2400" b="1">
              <a:solidFill>
                <a:schemeClr val="bg1"/>
              </a:solidFill>
            </a:endParaRPr>
          </a:p>
          <a:p>
            <a:pPr eaLnBrk="1" hangingPunct="1">
              <a:lnSpc>
                <a:spcPct val="90000"/>
              </a:lnSpc>
              <a:spcBef>
                <a:spcPct val="0"/>
              </a:spcBef>
              <a:buFontTx/>
              <a:buNone/>
            </a:pPr>
            <a:r>
              <a:rPr lang="en-US" altLang="en-US" sz="2400">
                <a:solidFill>
                  <a:schemeClr val="bg1"/>
                </a:solidFill>
              </a:rPr>
              <a:t>In mountain regions, these same atmospheric conditions can produce warm and dry downslope winds called foehn winds.</a:t>
            </a:r>
            <a:r>
              <a:rPr lang="en-US" altLang="en-US" sz="2400" b="1">
                <a:solidFill>
                  <a:schemeClr val="bg1"/>
                </a:solidFill>
              </a:rPr>
              <a:t> </a:t>
            </a:r>
          </a:p>
        </p:txBody>
      </p:sp>
      <p:sp>
        <p:nvSpPr>
          <p:cNvPr id="91141" name="Text Box 6"/>
          <p:cNvSpPr txBox="1">
            <a:spLocks noChangeArrowheads="1"/>
          </p:cNvSpPr>
          <p:nvPr/>
        </p:nvSpPr>
        <p:spPr bwMode="auto">
          <a:xfrm>
            <a:off x="2286000" y="5791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light winds</a:t>
            </a:r>
          </a:p>
        </p:txBody>
      </p:sp>
      <p:sp>
        <p:nvSpPr>
          <p:cNvPr id="91142" name="Text Box 7"/>
          <p:cNvSpPr txBox="1">
            <a:spLocks noChangeArrowheads="1"/>
          </p:cNvSpPr>
          <p:nvPr/>
        </p:nvSpPr>
        <p:spPr bwMode="auto">
          <a:xfrm>
            <a:off x="5410200" y="57912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light winds</a:t>
            </a:r>
          </a:p>
        </p:txBody>
      </p:sp>
      <p:sp>
        <p:nvSpPr>
          <p:cNvPr id="91143" name="Text Box 8"/>
          <p:cNvSpPr txBox="1">
            <a:spLocks noChangeArrowheads="1"/>
          </p:cNvSpPr>
          <p:nvPr/>
        </p:nvSpPr>
        <p:spPr bwMode="auto">
          <a:xfrm>
            <a:off x="3810000" y="6019800"/>
            <a:ext cx="1454150" cy="366713"/>
          </a:xfrm>
          <a:prstGeom prst="rect">
            <a:avLst/>
          </a:prstGeom>
          <a:solidFill>
            <a:srgbClr val="4852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chemeClr val="bg1"/>
                </a:solidFill>
              </a:rPr>
              <a:t>Light winds</a:t>
            </a:r>
          </a:p>
        </p:txBody>
      </p:sp>
      <p:sp>
        <p:nvSpPr>
          <p:cNvPr id="108553" name="Rectangle 9"/>
          <p:cNvSpPr>
            <a:spLocks noChangeArrowheads="1"/>
          </p:cNvSpPr>
          <p:nvPr/>
        </p:nvSpPr>
        <p:spPr bwMode="auto">
          <a:xfrm>
            <a:off x="207963" y="1524000"/>
            <a:ext cx="8936037" cy="420688"/>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50000"/>
              </a:spcBef>
              <a:buFontTx/>
              <a:buNone/>
            </a:pPr>
            <a:r>
              <a:rPr lang="en-US" altLang="en-US" sz="2400">
                <a:solidFill>
                  <a:schemeClr val="bg1"/>
                </a:solidFill>
              </a:rPr>
              <a:t> </a:t>
            </a:r>
            <a:endParaRPr lang="en-US" altLang="en-US" sz="2400" b="1">
              <a:solidFill>
                <a:schemeClr val="bg1"/>
              </a:solidFill>
              <a:latin typeface="Tahoma" charset="0"/>
            </a:endParaRPr>
          </a:p>
        </p:txBody>
      </p:sp>
      <p:sp>
        <p:nvSpPr>
          <p:cNvPr id="108556" name="Freeform 12"/>
          <p:cNvSpPr>
            <a:spLocks/>
          </p:cNvSpPr>
          <p:nvPr/>
        </p:nvSpPr>
        <p:spPr bwMode="auto">
          <a:xfrm>
            <a:off x="1752600" y="4676775"/>
            <a:ext cx="5332413" cy="1952625"/>
          </a:xfrm>
          <a:custGeom>
            <a:avLst/>
            <a:gdLst>
              <a:gd name="T0" fmla="*/ 266700 w 3359"/>
              <a:gd name="T1" fmla="*/ 1320800 h 1230"/>
              <a:gd name="T2" fmla="*/ 487363 w 3359"/>
              <a:gd name="T3" fmla="*/ 1179513 h 1230"/>
              <a:gd name="T4" fmla="*/ 1039813 w 3359"/>
              <a:gd name="T5" fmla="*/ 1006475 h 1230"/>
              <a:gd name="T6" fmla="*/ 1433513 w 3359"/>
              <a:gd name="T7" fmla="*/ 1068388 h 1230"/>
              <a:gd name="T8" fmla="*/ 1544638 w 3359"/>
              <a:gd name="T9" fmla="*/ 895350 h 1230"/>
              <a:gd name="T10" fmla="*/ 1922463 w 3359"/>
              <a:gd name="T11" fmla="*/ 674688 h 1230"/>
              <a:gd name="T12" fmla="*/ 2079625 w 3359"/>
              <a:gd name="T13" fmla="*/ 312738 h 1230"/>
              <a:gd name="T14" fmla="*/ 2268538 w 3359"/>
              <a:gd name="T15" fmla="*/ 185738 h 1230"/>
              <a:gd name="T16" fmla="*/ 2584450 w 3359"/>
              <a:gd name="T17" fmla="*/ 76200 h 1230"/>
              <a:gd name="T18" fmla="*/ 2741613 w 3359"/>
              <a:gd name="T19" fmla="*/ 185738 h 1230"/>
              <a:gd name="T20" fmla="*/ 2868613 w 3359"/>
              <a:gd name="T21" fmla="*/ 107950 h 1230"/>
              <a:gd name="T22" fmla="*/ 3041650 w 3359"/>
              <a:gd name="T23" fmla="*/ 44450 h 1230"/>
              <a:gd name="T24" fmla="*/ 3214688 w 3359"/>
              <a:gd name="T25" fmla="*/ 185738 h 1230"/>
              <a:gd name="T26" fmla="*/ 3341688 w 3359"/>
              <a:gd name="T27" fmla="*/ 280988 h 1230"/>
              <a:gd name="T28" fmla="*/ 3419475 w 3359"/>
              <a:gd name="T29" fmla="*/ 360363 h 1230"/>
              <a:gd name="T30" fmla="*/ 3578225 w 3359"/>
              <a:gd name="T31" fmla="*/ 565150 h 1230"/>
              <a:gd name="T32" fmla="*/ 3735388 w 3359"/>
              <a:gd name="T33" fmla="*/ 658813 h 1230"/>
              <a:gd name="T34" fmla="*/ 3908425 w 3359"/>
              <a:gd name="T35" fmla="*/ 754063 h 1230"/>
              <a:gd name="T36" fmla="*/ 4051300 w 3359"/>
              <a:gd name="T37" fmla="*/ 722313 h 1230"/>
              <a:gd name="T38" fmla="*/ 4318000 w 3359"/>
              <a:gd name="T39" fmla="*/ 863600 h 1230"/>
              <a:gd name="T40" fmla="*/ 4429125 w 3359"/>
              <a:gd name="T41" fmla="*/ 974725 h 1230"/>
              <a:gd name="T42" fmla="*/ 4760913 w 3359"/>
              <a:gd name="T43" fmla="*/ 1100138 h 1230"/>
              <a:gd name="T44" fmla="*/ 4886325 w 3359"/>
              <a:gd name="T45" fmla="*/ 1211263 h 1230"/>
              <a:gd name="T46" fmla="*/ 5043488 w 3359"/>
              <a:gd name="T47" fmla="*/ 1336675 h 1230"/>
              <a:gd name="T48" fmla="*/ 5327650 w 3359"/>
              <a:gd name="T49" fmla="*/ 1479550 h 1230"/>
              <a:gd name="T50" fmla="*/ 5248275 w 3359"/>
              <a:gd name="T51" fmla="*/ 1541463 h 1230"/>
              <a:gd name="T52" fmla="*/ 5027613 w 3359"/>
              <a:gd name="T53" fmla="*/ 1652588 h 1230"/>
              <a:gd name="T54" fmla="*/ 4838700 w 3359"/>
              <a:gd name="T55" fmla="*/ 1731963 h 1230"/>
              <a:gd name="T56" fmla="*/ 4460875 w 3359"/>
              <a:gd name="T57" fmla="*/ 1762125 h 1230"/>
              <a:gd name="T58" fmla="*/ 4081463 w 3359"/>
              <a:gd name="T59" fmla="*/ 1778000 h 1230"/>
              <a:gd name="T60" fmla="*/ 3987800 w 3359"/>
              <a:gd name="T61" fmla="*/ 1825625 h 1230"/>
              <a:gd name="T62" fmla="*/ 3419475 w 3359"/>
              <a:gd name="T63" fmla="*/ 1841500 h 1230"/>
              <a:gd name="T64" fmla="*/ 3057525 w 3359"/>
              <a:gd name="T65" fmla="*/ 1920875 h 1230"/>
              <a:gd name="T66" fmla="*/ 2047875 w 3359"/>
              <a:gd name="T67" fmla="*/ 1952625 h 1230"/>
              <a:gd name="T68" fmla="*/ 1449388 w 3359"/>
              <a:gd name="T69" fmla="*/ 1825625 h 1230"/>
              <a:gd name="T70" fmla="*/ 1212850 w 3359"/>
              <a:gd name="T71" fmla="*/ 1731963 h 1230"/>
              <a:gd name="T72" fmla="*/ 787400 w 3359"/>
              <a:gd name="T73" fmla="*/ 1700213 h 1230"/>
              <a:gd name="T74" fmla="*/ 646113 w 3359"/>
              <a:gd name="T75" fmla="*/ 1636713 h 1230"/>
              <a:gd name="T76" fmla="*/ 409575 w 3359"/>
              <a:gd name="T77" fmla="*/ 1620838 h 1230"/>
              <a:gd name="T78" fmla="*/ 93663 w 3359"/>
              <a:gd name="T79" fmla="*/ 1541463 h 123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59"/>
              <a:gd name="T121" fmla="*/ 0 h 1230"/>
              <a:gd name="T122" fmla="*/ 3359 w 3359"/>
              <a:gd name="T123" fmla="*/ 1230 h 123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59" h="1230">
                <a:moveTo>
                  <a:pt x="79" y="892"/>
                </a:moveTo>
                <a:cubicBezTo>
                  <a:pt x="109" y="872"/>
                  <a:pt x="134" y="843"/>
                  <a:pt x="168" y="832"/>
                </a:cubicBezTo>
                <a:cubicBezTo>
                  <a:pt x="209" y="818"/>
                  <a:pt x="189" y="828"/>
                  <a:pt x="228" y="803"/>
                </a:cubicBezTo>
                <a:cubicBezTo>
                  <a:pt x="253" y="765"/>
                  <a:pt x="269" y="762"/>
                  <a:pt x="307" y="743"/>
                </a:cubicBezTo>
                <a:cubicBezTo>
                  <a:pt x="346" y="724"/>
                  <a:pt x="383" y="694"/>
                  <a:pt x="426" y="683"/>
                </a:cubicBezTo>
                <a:cubicBezTo>
                  <a:pt x="502" y="664"/>
                  <a:pt x="580" y="659"/>
                  <a:pt x="655" y="634"/>
                </a:cubicBezTo>
                <a:cubicBezTo>
                  <a:pt x="732" y="660"/>
                  <a:pt x="736" y="650"/>
                  <a:pt x="814" y="624"/>
                </a:cubicBezTo>
                <a:cubicBezTo>
                  <a:pt x="846" y="635"/>
                  <a:pt x="903" y="673"/>
                  <a:pt x="903" y="673"/>
                </a:cubicBezTo>
                <a:cubicBezTo>
                  <a:pt x="913" y="667"/>
                  <a:pt x="927" y="664"/>
                  <a:pt x="933" y="654"/>
                </a:cubicBezTo>
                <a:cubicBezTo>
                  <a:pt x="951" y="625"/>
                  <a:pt x="944" y="587"/>
                  <a:pt x="973" y="564"/>
                </a:cubicBezTo>
                <a:cubicBezTo>
                  <a:pt x="983" y="556"/>
                  <a:pt x="1048" y="529"/>
                  <a:pt x="1062" y="524"/>
                </a:cubicBezTo>
                <a:cubicBezTo>
                  <a:pt x="1112" y="474"/>
                  <a:pt x="1145" y="447"/>
                  <a:pt x="1211" y="425"/>
                </a:cubicBezTo>
                <a:cubicBezTo>
                  <a:pt x="1239" y="383"/>
                  <a:pt x="1259" y="350"/>
                  <a:pt x="1280" y="306"/>
                </a:cubicBezTo>
                <a:cubicBezTo>
                  <a:pt x="1296" y="272"/>
                  <a:pt x="1289" y="228"/>
                  <a:pt x="1310" y="197"/>
                </a:cubicBezTo>
                <a:cubicBezTo>
                  <a:pt x="1342" y="149"/>
                  <a:pt x="1331" y="179"/>
                  <a:pt x="1370" y="157"/>
                </a:cubicBezTo>
                <a:cubicBezTo>
                  <a:pt x="1391" y="145"/>
                  <a:pt x="1429" y="117"/>
                  <a:pt x="1429" y="117"/>
                </a:cubicBezTo>
                <a:cubicBezTo>
                  <a:pt x="1452" y="83"/>
                  <a:pt x="1470" y="71"/>
                  <a:pt x="1509" y="58"/>
                </a:cubicBezTo>
                <a:cubicBezTo>
                  <a:pt x="1548" y="0"/>
                  <a:pt x="1517" y="26"/>
                  <a:pt x="1628" y="48"/>
                </a:cubicBezTo>
                <a:cubicBezTo>
                  <a:pt x="1649" y="52"/>
                  <a:pt x="1688" y="68"/>
                  <a:pt x="1688" y="68"/>
                </a:cubicBezTo>
                <a:cubicBezTo>
                  <a:pt x="1693" y="81"/>
                  <a:pt x="1700" y="122"/>
                  <a:pt x="1727" y="117"/>
                </a:cubicBezTo>
                <a:cubicBezTo>
                  <a:pt x="1739" y="115"/>
                  <a:pt x="1737" y="94"/>
                  <a:pt x="1747" y="88"/>
                </a:cubicBezTo>
                <a:cubicBezTo>
                  <a:pt x="1765" y="77"/>
                  <a:pt x="1787" y="75"/>
                  <a:pt x="1807" y="68"/>
                </a:cubicBezTo>
                <a:cubicBezTo>
                  <a:pt x="1817" y="65"/>
                  <a:pt x="1837" y="58"/>
                  <a:pt x="1837" y="58"/>
                </a:cubicBezTo>
                <a:cubicBezTo>
                  <a:pt x="1858" y="25"/>
                  <a:pt x="1876" y="6"/>
                  <a:pt x="1916" y="28"/>
                </a:cubicBezTo>
                <a:cubicBezTo>
                  <a:pt x="1937" y="40"/>
                  <a:pt x="1976" y="68"/>
                  <a:pt x="1976" y="68"/>
                </a:cubicBezTo>
                <a:cubicBezTo>
                  <a:pt x="2026" y="144"/>
                  <a:pt x="1960" y="52"/>
                  <a:pt x="2025" y="117"/>
                </a:cubicBezTo>
                <a:cubicBezTo>
                  <a:pt x="2033" y="125"/>
                  <a:pt x="2036" y="139"/>
                  <a:pt x="2045" y="147"/>
                </a:cubicBezTo>
                <a:cubicBezTo>
                  <a:pt x="2062" y="161"/>
                  <a:pt x="2086" y="165"/>
                  <a:pt x="2105" y="177"/>
                </a:cubicBezTo>
                <a:cubicBezTo>
                  <a:pt x="2112" y="187"/>
                  <a:pt x="2117" y="198"/>
                  <a:pt x="2125" y="207"/>
                </a:cubicBezTo>
                <a:cubicBezTo>
                  <a:pt x="2133" y="215"/>
                  <a:pt x="2147" y="218"/>
                  <a:pt x="2154" y="227"/>
                </a:cubicBezTo>
                <a:cubicBezTo>
                  <a:pt x="2166" y="242"/>
                  <a:pt x="2182" y="304"/>
                  <a:pt x="2194" y="316"/>
                </a:cubicBezTo>
                <a:cubicBezTo>
                  <a:pt x="2211" y="333"/>
                  <a:pt x="2237" y="339"/>
                  <a:pt x="2254" y="356"/>
                </a:cubicBezTo>
                <a:cubicBezTo>
                  <a:pt x="2272" y="374"/>
                  <a:pt x="2289" y="395"/>
                  <a:pt x="2313" y="405"/>
                </a:cubicBezTo>
                <a:cubicBezTo>
                  <a:pt x="2326" y="410"/>
                  <a:pt x="2340" y="412"/>
                  <a:pt x="2353" y="415"/>
                </a:cubicBezTo>
                <a:cubicBezTo>
                  <a:pt x="2384" y="462"/>
                  <a:pt x="2362" y="441"/>
                  <a:pt x="2432" y="465"/>
                </a:cubicBezTo>
                <a:cubicBezTo>
                  <a:pt x="2442" y="468"/>
                  <a:pt x="2452" y="472"/>
                  <a:pt x="2462" y="475"/>
                </a:cubicBezTo>
                <a:cubicBezTo>
                  <a:pt x="2472" y="478"/>
                  <a:pt x="2492" y="485"/>
                  <a:pt x="2492" y="485"/>
                </a:cubicBezTo>
                <a:cubicBezTo>
                  <a:pt x="2504" y="477"/>
                  <a:pt x="2534" y="453"/>
                  <a:pt x="2552" y="455"/>
                </a:cubicBezTo>
                <a:cubicBezTo>
                  <a:pt x="2599" y="460"/>
                  <a:pt x="2661" y="488"/>
                  <a:pt x="2701" y="515"/>
                </a:cubicBezTo>
                <a:cubicBezTo>
                  <a:pt x="2707" y="525"/>
                  <a:pt x="2711" y="537"/>
                  <a:pt x="2720" y="544"/>
                </a:cubicBezTo>
                <a:cubicBezTo>
                  <a:pt x="2728" y="551"/>
                  <a:pt x="2743" y="547"/>
                  <a:pt x="2750" y="554"/>
                </a:cubicBezTo>
                <a:cubicBezTo>
                  <a:pt x="2767" y="571"/>
                  <a:pt x="2777" y="594"/>
                  <a:pt x="2790" y="614"/>
                </a:cubicBezTo>
                <a:cubicBezTo>
                  <a:pt x="2808" y="641"/>
                  <a:pt x="2855" y="638"/>
                  <a:pt x="2879" y="644"/>
                </a:cubicBezTo>
                <a:cubicBezTo>
                  <a:pt x="2926" y="656"/>
                  <a:pt x="2955" y="678"/>
                  <a:pt x="2999" y="693"/>
                </a:cubicBezTo>
                <a:cubicBezTo>
                  <a:pt x="3019" y="706"/>
                  <a:pt x="3045" y="713"/>
                  <a:pt x="3058" y="733"/>
                </a:cubicBezTo>
                <a:cubicBezTo>
                  <a:pt x="3065" y="743"/>
                  <a:pt x="3069" y="755"/>
                  <a:pt x="3078" y="763"/>
                </a:cubicBezTo>
                <a:cubicBezTo>
                  <a:pt x="3084" y="768"/>
                  <a:pt x="3144" y="782"/>
                  <a:pt x="3147" y="783"/>
                </a:cubicBezTo>
                <a:cubicBezTo>
                  <a:pt x="3153" y="799"/>
                  <a:pt x="3161" y="832"/>
                  <a:pt x="3177" y="842"/>
                </a:cubicBezTo>
                <a:cubicBezTo>
                  <a:pt x="3226" y="873"/>
                  <a:pt x="3286" y="869"/>
                  <a:pt x="3336" y="902"/>
                </a:cubicBezTo>
                <a:cubicBezTo>
                  <a:pt x="3343" y="912"/>
                  <a:pt x="3359" y="920"/>
                  <a:pt x="3356" y="932"/>
                </a:cubicBezTo>
                <a:cubicBezTo>
                  <a:pt x="3353" y="942"/>
                  <a:pt x="3334" y="936"/>
                  <a:pt x="3326" y="942"/>
                </a:cubicBezTo>
                <a:cubicBezTo>
                  <a:pt x="3317" y="949"/>
                  <a:pt x="3316" y="965"/>
                  <a:pt x="3306" y="971"/>
                </a:cubicBezTo>
                <a:cubicBezTo>
                  <a:pt x="3289" y="982"/>
                  <a:pt x="3231" y="995"/>
                  <a:pt x="3207" y="1001"/>
                </a:cubicBezTo>
                <a:cubicBezTo>
                  <a:pt x="3188" y="1059"/>
                  <a:pt x="3213" y="1010"/>
                  <a:pt x="3167" y="1041"/>
                </a:cubicBezTo>
                <a:cubicBezTo>
                  <a:pt x="3155" y="1049"/>
                  <a:pt x="3148" y="1061"/>
                  <a:pt x="3138" y="1071"/>
                </a:cubicBezTo>
                <a:cubicBezTo>
                  <a:pt x="3120" y="1122"/>
                  <a:pt x="3135" y="1109"/>
                  <a:pt x="3048" y="1091"/>
                </a:cubicBezTo>
                <a:cubicBezTo>
                  <a:pt x="3028" y="1087"/>
                  <a:pt x="2989" y="1071"/>
                  <a:pt x="2989" y="1071"/>
                </a:cubicBezTo>
                <a:cubicBezTo>
                  <a:pt x="2928" y="1081"/>
                  <a:pt x="2870" y="1096"/>
                  <a:pt x="2810" y="1110"/>
                </a:cubicBezTo>
                <a:cubicBezTo>
                  <a:pt x="2783" y="1116"/>
                  <a:pt x="2730" y="1130"/>
                  <a:pt x="2730" y="1130"/>
                </a:cubicBezTo>
                <a:cubicBezTo>
                  <a:pt x="2660" y="1118"/>
                  <a:pt x="2644" y="1110"/>
                  <a:pt x="2571" y="1120"/>
                </a:cubicBezTo>
                <a:cubicBezTo>
                  <a:pt x="2561" y="1123"/>
                  <a:pt x="2551" y="1125"/>
                  <a:pt x="2542" y="1130"/>
                </a:cubicBezTo>
                <a:cubicBezTo>
                  <a:pt x="2531" y="1135"/>
                  <a:pt x="2523" y="1145"/>
                  <a:pt x="2512" y="1150"/>
                </a:cubicBezTo>
                <a:cubicBezTo>
                  <a:pt x="2455" y="1174"/>
                  <a:pt x="2391" y="1181"/>
                  <a:pt x="2333" y="1200"/>
                </a:cubicBezTo>
                <a:cubicBezTo>
                  <a:pt x="2270" y="1192"/>
                  <a:pt x="2214" y="1180"/>
                  <a:pt x="2154" y="1160"/>
                </a:cubicBezTo>
                <a:cubicBezTo>
                  <a:pt x="2023" y="1172"/>
                  <a:pt x="2080" y="1158"/>
                  <a:pt x="1986" y="1190"/>
                </a:cubicBezTo>
                <a:cubicBezTo>
                  <a:pt x="1966" y="1197"/>
                  <a:pt x="1926" y="1210"/>
                  <a:pt x="1926" y="1210"/>
                </a:cubicBezTo>
                <a:cubicBezTo>
                  <a:pt x="1820" y="1197"/>
                  <a:pt x="1714" y="1195"/>
                  <a:pt x="1608" y="1180"/>
                </a:cubicBezTo>
                <a:cubicBezTo>
                  <a:pt x="1502" y="1198"/>
                  <a:pt x="1396" y="1212"/>
                  <a:pt x="1290" y="1230"/>
                </a:cubicBezTo>
                <a:cubicBezTo>
                  <a:pt x="1235" y="1221"/>
                  <a:pt x="1185" y="1202"/>
                  <a:pt x="1131" y="1190"/>
                </a:cubicBezTo>
                <a:cubicBezTo>
                  <a:pt x="1060" y="1175"/>
                  <a:pt x="983" y="1169"/>
                  <a:pt x="913" y="1150"/>
                </a:cubicBezTo>
                <a:cubicBezTo>
                  <a:pt x="873" y="1139"/>
                  <a:pt x="833" y="1123"/>
                  <a:pt x="794" y="1110"/>
                </a:cubicBezTo>
                <a:cubicBezTo>
                  <a:pt x="783" y="1106"/>
                  <a:pt x="776" y="1092"/>
                  <a:pt x="764" y="1091"/>
                </a:cubicBezTo>
                <a:cubicBezTo>
                  <a:pt x="688" y="1083"/>
                  <a:pt x="612" y="1084"/>
                  <a:pt x="536" y="1081"/>
                </a:cubicBezTo>
                <a:cubicBezTo>
                  <a:pt x="523" y="1078"/>
                  <a:pt x="509" y="1075"/>
                  <a:pt x="496" y="1071"/>
                </a:cubicBezTo>
                <a:cubicBezTo>
                  <a:pt x="476" y="1065"/>
                  <a:pt x="436" y="1051"/>
                  <a:pt x="436" y="1051"/>
                </a:cubicBezTo>
                <a:cubicBezTo>
                  <a:pt x="426" y="1044"/>
                  <a:pt x="418" y="1036"/>
                  <a:pt x="407" y="1031"/>
                </a:cubicBezTo>
                <a:cubicBezTo>
                  <a:pt x="388" y="1022"/>
                  <a:pt x="347" y="1011"/>
                  <a:pt x="347" y="1011"/>
                </a:cubicBezTo>
                <a:cubicBezTo>
                  <a:pt x="317" y="1014"/>
                  <a:pt x="287" y="1016"/>
                  <a:pt x="258" y="1021"/>
                </a:cubicBezTo>
                <a:cubicBezTo>
                  <a:pt x="248" y="1023"/>
                  <a:pt x="239" y="1031"/>
                  <a:pt x="228" y="1031"/>
                </a:cubicBezTo>
                <a:cubicBezTo>
                  <a:pt x="163" y="1031"/>
                  <a:pt x="116" y="990"/>
                  <a:pt x="59" y="971"/>
                </a:cubicBezTo>
                <a:cubicBezTo>
                  <a:pt x="32" y="932"/>
                  <a:pt x="0" y="892"/>
                  <a:pt x="79" y="892"/>
                </a:cubicBezTo>
                <a:close/>
              </a:path>
            </a:pathLst>
          </a:custGeom>
          <a:gradFill rotWithShape="1">
            <a:gsLst>
              <a:gs pos="0">
                <a:srgbClr val="61972B"/>
              </a:gs>
              <a:gs pos="100000">
                <a:srgbClr val="003300"/>
              </a:gs>
            </a:gsLst>
            <a:lin ang="5400000" scaled="1"/>
          </a:gradFill>
          <a:ln w="9525">
            <a:solidFill>
              <a:schemeClr val="tx1"/>
            </a:solidFill>
            <a:round/>
            <a:headEnd/>
            <a:tailEnd/>
          </a:ln>
        </p:spPr>
        <p:txBody>
          <a:bodyPr/>
          <a:lstStyle/>
          <a:p>
            <a:endParaRPr lang="en-US"/>
          </a:p>
        </p:txBody>
      </p:sp>
      <p:sp>
        <p:nvSpPr>
          <p:cNvPr id="108557" name="Text Box 13"/>
          <p:cNvSpPr txBox="1">
            <a:spLocks noChangeArrowheads="1"/>
          </p:cNvSpPr>
          <p:nvPr/>
        </p:nvSpPr>
        <p:spPr bwMode="auto">
          <a:xfrm>
            <a:off x="4114800" y="3200400"/>
            <a:ext cx="777875" cy="1098550"/>
          </a:xfrm>
          <a:prstGeom prst="rect">
            <a:avLst/>
          </a:prstGeom>
          <a:noFill/>
          <a:ln w="25400">
            <a:noFill/>
            <a:miter lim="800000"/>
            <a:headEnd/>
            <a:tailEnd/>
          </a:ln>
          <a:effectLst/>
        </p:spPr>
        <p:txBody>
          <a:bodyPr>
            <a:spAutoFit/>
          </a:bodyPr>
          <a:lstStyle/>
          <a:p>
            <a:pPr>
              <a:defRPr/>
            </a:pPr>
            <a:r>
              <a:rPr lang="en-US" sz="6600" b="1">
                <a:solidFill>
                  <a:srgbClr val="0000CC"/>
                </a:solidFill>
                <a:effectLst>
                  <a:outerShdw blurRad="38100" dist="38100" dir="2700000" algn="tl">
                    <a:srgbClr val="FFFFFF"/>
                  </a:outerShdw>
                </a:effectLst>
                <a:latin typeface="Times New Roman" pitchFamily="18" charset="0"/>
              </a:rPr>
              <a:t>H</a:t>
            </a:r>
          </a:p>
        </p:txBody>
      </p:sp>
      <p:sp>
        <p:nvSpPr>
          <p:cNvPr id="108559" name="Text Box 15"/>
          <p:cNvSpPr txBox="1">
            <a:spLocks noChangeArrowheads="1"/>
          </p:cNvSpPr>
          <p:nvPr/>
        </p:nvSpPr>
        <p:spPr bwMode="auto">
          <a:xfrm>
            <a:off x="2209800" y="4572000"/>
            <a:ext cx="89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t>gusty</a:t>
            </a:r>
          </a:p>
          <a:p>
            <a:pPr algn="ctr" eaLnBrk="1" hangingPunct="1">
              <a:spcBef>
                <a:spcPct val="0"/>
              </a:spcBef>
              <a:buFontTx/>
              <a:buNone/>
            </a:pPr>
            <a:r>
              <a:rPr lang="en-US" altLang="en-US" sz="1800" b="1"/>
              <a:t>winds </a:t>
            </a:r>
          </a:p>
        </p:txBody>
      </p:sp>
      <p:sp>
        <p:nvSpPr>
          <p:cNvPr id="108560" name="Text Box 16"/>
          <p:cNvSpPr txBox="1">
            <a:spLocks noChangeArrowheads="1"/>
          </p:cNvSpPr>
          <p:nvPr/>
        </p:nvSpPr>
        <p:spPr bwMode="auto">
          <a:xfrm>
            <a:off x="5715000" y="4495800"/>
            <a:ext cx="89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t>gusty</a:t>
            </a:r>
          </a:p>
          <a:p>
            <a:pPr algn="ctr" eaLnBrk="1" hangingPunct="1">
              <a:spcBef>
                <a:spcPct val="0"/>
              </a:spcBef>
              <a:buFontTx/>
              <a:buNone/>
            </a:pPr>
            <a:r>
              <a:rPr lang="en-US" altLang="en-US" sz="1800" b="1"/>
              <a:t>winds </a:t>
            </a:r>
          </a:p>
        </p:txBody>
      </p:sp>
      <p:sp>
        <p:nvSpPr>
          <p:cNvPr id="108561" name="Text Box 17"/>
          <p:cNvSpPr txBox="1">
            <a:spLocks noChangeArrowheads="1"/>
          </p:cNvSpPr>
          <p:nvPr/>
        </p:nvSpPr>
        <p:spPr bwMode="auto">
          <a:xfrm>
            <a:off x="3733800" y="5486400"/>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chemeClr val="bg1"/>
                </a:solidFill>
              </a:rPr>
              <a:t>Foehn Winds</a:t>
            </a:r>
          </a:p>
        </p:txBody>
      </p:sp>
      <p:sp>
        <p:nvSpPr>
          <p:cNvPr id="108562" name="AutoShape 18"/>
          <p:cNvSpPr>
            <a:spLocks noChangeArrowheads="1"/>
          </p:cNvSpPr>
          <p:nvPr/>
        </p:nvSpPr>
        <p:spPr bwMode="auto">
          <a:xfrm rot="7208483">
            <a:off x="3788569" y="4820444"/>
            <a:ext cx="693737" cy="219075"/>
          </a:xfrm>
          <a:custGeom>
            <a:avLst/>
            <a:gdLst>
              <a:gd name="T0" fmla="*/ 16710808 w 21600"/>
              <a:gd name="T1" fmla="*/ 0 h 21600"/>
              <a:gd name="T2" fmla="*/ 0 w 21600"/>
              <a:gd name="T3" fmla="*/ 1110974 h 21600"/>
              <a:gd name="T4" fmla="*/ 16710808 w 21600"/>
              <a:gd name="T5" fmla="*/ 2221938 h 21600"/>
              <a:gd name="T6" fmla="*/ 22281066 w 21600"/>
              <a:gd name="T7" fmla="*/ 111097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2A00B0"/>
              </a:gs>
              <a:gs pos="100000">
                <a:srgbClr val="0B7FFF"/>
              </a:gs>
            </a:gsLst>
            <a:lin ang="0" scaled="1"/>
          </a:gradFill>
          <a:ln w="9525">
            <a:solidFill>
              <a:srgbClr val="180064"/>
            </a:solidFill>
            <a:miter lim="800000"/>
            <a:headEnd/>
            <a:tailEnd/>
          </a:ln>
        </p:spPr>
        <p:txBody>
          <a:bodyPr rot="10800000" vert="eaVert" wrap="none" anchor="ctr"/>
          <a:lstStyle/>
          <a:p>
            <a:endParaRPr lang="en-US"/>
          </a:p>
        </p:txBody>
      </p:sp>
      <p:sp>
        <p:nvSpPr>
          <p:cNvPr id="108563" name="AutoShape 19"/>
          <p:cNvSpPr>
            <a:spLocks noChangeArrowheads="1"/>
          </p:cNvSpPr>
          <p:nvPr/>
        </p:nvSpPr>
        <p:spPr bwMode="auto">
          <a:xfrm rot="5400000">
            <a:off x="4151313" y="4840287"/>
            <a:ext cx="685800" cy="301625"/>
          </a:xfrm>
          <a:custGeom>
            <a:avLst/>
            <a:gdLst>
              <a:gd name="T0" fmla="*/ 16330613 w 21600"/>
              <a:gd name="T1" fmla="*/ 0 h 21600"/>
              <a:gd name="T2" fmla="*/ 0 w 21600"/>
              <a:gd name="T3" fmla="*/ 2105971 h 21600"/>
              <a:gd name="T4" fmla="*/ 16330613 w 21600"/>
              <a:gd name="T5" fmla="*/ 4211928 h 21600"/>
              <a:gd name="T6" fmla="*/ 21774150 w 21600"/>
              <a:gd name="T7" fmla="*/ 210597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2A00B0"/>
              </a:gs>
              <a:gs pos="100000">
                <a:srgbClr val="0B7FFF"/>
              </a:gs>
            </a:gsLst>
            <a:lin ang="0" scaled="1"/>
          </a:gradFill>
          <a:ln w="9525">
            <a:solidFill>
              <a:srgbClr val="180064"/>
            </a:solidFill>
            <a:miter lim="800000"/>
            <a:headEnd/>
            <a:tailEnd/>
          </a:ln>
        </p:spPr>
        <p:txBody>
          <a:bodyPr rot="10800000" vert="eaVert" wrap="none" anchor="ctr"/>
          <a:lstStyle/>
          <a:p>
            <a:endParaRPr lang="en-US"/>
          </a:p>
        </p:txBody>
      </p:sp>
      <p:sp>
        <p:nvSpPr>
          <p:cNvPr id="108565" name="AutoShape 21"/>
          <p:cNvSpPr>
            <a:spLocks noChangeArrowheads="1"/>
          </p:cNvSpPr>
          <p:nvPr/>
        </p:nvSpPr>
        <p:spPr bwMode="auto">
          <a:xfrm rot="13728888" flipH="1">
            <a:off x="4525169" y="4745832"/>
            <a:ext cx="676275" cy="236537"/>
          </a:xfrm>
          <a:custGeom>
            <a:avLst/>
            <a:gdLst>
              <a:gd name="T0" fmla="*/ 15880127 w 21600"/>
              <a:gd name="T1" fmla="*/ 0 h 21600"/>
              <a:gd name="T2" fmla="*/ 0 w 21600"/>
              <a:gd name="T3" fmla="*/ 1295139 h 21600"/>
              <a:gd name="T4" fmla="*/ 15880127 w 21600"/>
              <a:gd name="T5" fmla="*/ 2590266 h 21600"/>
              <a:gd name="T6" fmla="*/ 21173513 w 21600"/>
              <a:gd name="T7" fmla="*/ 129513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2A00B0"/>
              </a:gs>
              <a:gs pos="100000">
                <a:srgbClr val="0B7FFF"/>
              </a:gs>
            </a:gsLst>
            <a:lin ang="0" scaled="1"/>
          </a:gradFill>
          <a:ln w="9525">
            <a:solidFill>
              <a:srgbClr val="180064"/>
            </a:solidFill>
            <a:miter lim="800000"/>
            <a:headEnd/>
            <a:tailEnd/>
          </a:ln>
        </p:spPr>
        <p:txBody>
          <a:bodyPr vert="eaVert" wrap="none" anchor="ctr"/>
          <a:lstStyle/>
          <a:p>
            <a:endParaRPr lang="en-US"/>
          </a:p>
        </p:txBody>
      </p:sp>
      <p:sp>
        <p:nvSpPr>
          <p:cNvPr id="91153" name="Text Box 23"/>
          <p:cNvSpPr txBox="1">
            <a:spLocks noChangeArrowheads="1"/>
          </p:cNvSpPr>
          <p:nvPr/>
        </p:nvSpPr>
        <p:spPr bwMode="auto">
          <a:xfrm>
            <a:off x="1905000" y="76200"/>
            <a:ext cx="5511800" cy="6413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b="1">
                <a:solidFill>
                  <a:srgbClr val="FFFF00"/>
                </a:solidFill>
                <a:latin typeface="Arial Narrow" pitchFamily="34" charset="0"/>
              </a:rPr>
              <a:t>Subsidence and Foehn Winds</a:t>
            </a:r>
          </a:p>
        </p:txBody>
      </p:sp>
      <p:sp>
        <p:nvSpPr>
          <p:cNvPr id="91154" name="Rectangle 8"/>
          <p:cNvSpPr>
            <a:spLocks noChangeArrowheads="1"/>
          </p:cNvSpPr>
          <p:nvPr/>
        </p:nvSpPr>
        <p:spPr bwMode="auto">
          <a:xfrm>
            <a:off x="7239000" y="6629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000">
                <a:solidFill>
                  <a:srgbClr val="DDDDDD"/>
                </a:solidFill>
              </a:rPr>
              <a:t>6-</a:t>
            </a:r>
            <a:fld id="{589C51F0-20BB-42B1-A920-ED935BF70FA0}" type="slidenum">
              <a:rPr lang="en-US" altLang="en-US" sz="1000">
                <a:solidFill>
                  <a:srgbClr val="DDDDDD"/>
                </a:solidFill>
              </a:rPr>
              <a:pPr algn="r" eaLnBrk="1" hangingPunct="1">
                <a:spcBef>
                  <a:spcPct val="0"/>
                </a:spcBef>
                <a:buFontTx/>
                <a:buNone/>
              </a:pPr>
              <a:t>88</a:t>
            </a:fld>
            <a:r>
              <a:rPr lang="en-US" altLang="en-US" sz="1000">
                <a:solidFill>
                  <a:srgbClr val="DDDDDD"/>
                </a:solidFill>
              </a:rPr>
              <a:t>-S290-EP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53"/>
                                        </p:tgtEl>
                                        <p:attrNameLst>
                                          <p:attrName>style.visibility</p:attrName>
                                        </p:attrNameLst>
                                      </p:cBhvr>
                                      <p:to>
                                        <p:strVal val="visible"/>
                                      </p:to>
                                    </p:set>
                                    <p:animEffect transition="in" filter="dissolve">
                                      <p:cBhvr>
                                        <p:cTn id="7" dur="500"/>
                                        <p:tgtEl>
                                          <p:spTgt spid="1085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8557"/>
                                        </p:tgtEl>
                                        <p:attrNameLst>
                                          <p:attrName>style.visibility</p:attrName>
                                        </p:attrNameLst>
                                      </p:cBhvr>
                                      <p:to>
                                        <p:strVal val="visible"/>
                                      </p:to>
                                    </p:set>
                                    <p:animEffect transition="in" filter="dissolve">
                                      <p:cBhvr>
                                        <p:cTn id="10" dur="500"/>
                                        <p:tgtEl>
                                          <p:spTgt spid="10855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8559"/>
                                        </p:tgtEl>
                                        <p:attrNameLst>
                                          <p:attrName>style.visibility</p:attrName>
                                        </p:attrNameLst>
                                      </p:cBhvr>
                                      <p:to>
                                        <p:strVal val="visible"/>
                                      </p:to>
                                    </p:set>
                                    <p:animEffect transition="in" filter="dissolve">
                                      <p:cBhvr>
                                        <p:cTn id="13" dur="500"/>
                                        <p:tgtEl>
                                          <p:spTgt spid="1085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8560"/>
                                        </p:tgtEl>
                                        <p:attrNameLst>
                                          <p:attrName>style.visibility</p:attrName>
                                        </p:attrNameLst>
                                      </p:cBhvr>
                                      <p:to>
                                        <p:strVal val="visible"/>
                                      </p:to>
                                    </p:set>
                                    <p:animEffect transition="in" filter="dissolve">
                                      <p:cBhvr>
                                        <p:cTn id="16" dur="500"/>
                                        <p:tgtEl>
                                          <p:spTgt spid="10856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8565"/>
                                        </p:tgtEl>
                                        <p:attrNameLst>
                                          <p:attrName>style.visibility</p:attrName>
                                        </p:attrNameLst>
                                      </p:cBhvr>
                                      <p:to>
                                        <p:strVal val="visible"/>
                                      </p:to>
                                    </p:set>
                                    <p:animEffect transition="in" filter="dissolve">
                                      <p:cBhvr>
                                        <p:cTn id="19" dur="500"/>
                                        <p:tgtEl>
                                          <p:spTgt spid="10856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8563"/>
                                        </p:tgtEl>
                                        <p:attrNameLst>
                                          <p:attrName>style.visibility</p:attrName>
                                        </p:attrNameLst>
                                      </p:cBhvr>
                                      <p:to>
                                        <p:strVal val="visible"/>
                                      </p:to>
                                    </p:set>
                                    <p:animEffect transition="in" filter="dissolve">
                                      <p:cBhvr>
                                        <p:cTn id="22" dur="500"/>
                                        <p:tgtEl>
                                          <p:spTgt spid="10856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8562"/>
                                        </p:tgtEl>
                                        <p:attrNameLst>
                                          <p:attrName>style.visibility</p:attrName>
                                        </p:attrNameLst>
                                      </p:cBhvr>
                                      <p:to>
                                        <p:strVal val="visible"/>
                                      </p:to>
                                    </p:set>
                                    <p:animEffect transition="in" filter="dissolve">
                                      <p:cBhvr>
                                        <p:cTn id="25" dur="500"/>
                                        <p:tgtEl>
                                          <p:spTgt spid="10856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8561"/>
                                        </p:tgtEl>
                                        <p:attrNameLst>
                                          <p:attrName>style.visibility</p:attrName>
                                        </p:attrNameLst>
                                      </p:cBhvr>
                                      <p:to>
                                        <p:strVal val="visible"/>
                                      </p:to>
                                    </p:set>
                                    <p:animEffect transition="in" filter="dissolve">
                                      <p:cBhvr>
                                        <p:cTn id="28" dur="500"/>
                                        <p:tgtEl>
                                          <p:spTgt spid="10856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8556"/>
                                        </p:tgtEl>
                                        <p:attrNameLst>
                                          <p:attrName>style.visibility</p:attrName>
                                        </p:attrNameLst>
                                      </p:cBhvr>
                                      <p:to>
                                        <p:strVal val="visible"/>
                                      </p:to>
                                    </p:set>
                                    <p:animEffect transition="in" filter="dissolve">
                                      <p:cBhvr>
                                        <p:cTn id="31" dur="500"/>
                                        <p:tgtEl>
                                          <p:spTgt spid="108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3" grpId="0"/>
      <p:bldP spid="108556" grpId="0" animBg="1"/>
      <p:bldP spid="108557" grpId="0"/>
      <p:bldP spid="108559" grpId="0"/>
      <p:bldP spid="108560" grpId="0"/>
      <p:bldP spid="108561" grpId="0"/>
      <p:bldP spid="108562" grpId="0" animBg="1"/>
      <p:bldP spid="108563" grpId="0" animBg="1"/>
      <p:bldP spid="10856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0" y="2286000"/>
            <a:ext cx="9144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b="1">
                <a:solidFill>
                  <a:srgbClr val="000066"/>
                </a:solidFill>
              </a:rPr>
              <a:t>EXERCISE 4</a:t>
            </a:r>
          </a:p>
          <a:p>
            <a:pPr algn="ctr" eaLnBrk="1" hangingPunct="1">
              <a:lnSpc>
                <a:spcPct val="50000"/>
              </a:lnSpc>
              <a:spcBef>
                <a:spcPct val="0"/>
              </a:spcBef>
              <a:buFontTx/>
              <a:buNone/>
            </a:pPr>
            <a:endParaRPr lang="en-US" altLang="en-US" sz="4000" b="1">
              <a:solidFill>
                <a:srgbClr val="000066"/>
              </a:solidFill>
            </a:endParaRPr>
          </a:p>
          <a:p>
            <a:pPr algn="ctr" eaLnBrk="1" hangingPunct="1">
              <a:lnSpc>
                <a:spcPct val="90000"/>
              </a:lnSpc>
              <a:spcBef>
                <a:spcPct val="0"/>
              </a:spcBef>
              <a:buFontTx/>
              <a:buNone/>
            </a:pPr>
            <a:r>
              <a:rPr lang="en-US" altLang="en-US" sz="4000" b="1"/>
              <a:t>Stability and Its Effects On </a:t>
            </a:r>
          </a:p>
          <a:p>
            <a:pPr algn="ctr" eaLnBrk="1" hangingPunct="1">
              <a:lnSpc>
                <a:spcPct val="90000"/>
              </a:lnSpc>
              <a:spcBef>
                <a:spcPct val="0"/>
              </a:spcBef>
              <a:buFontTx/>
              <a:buNone/>
            </a:pPr>
            <a:r>
              <a:rPr lang="en-US" altLang="en-US" sz="4000" b="1"/>
              <a:t>Wildland Fire Behavior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0" y="1143000"/>
            <a:ext cx="9144000"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latin typeface="Arial Narrow" pitchFamily="34" charset="0"/>
              </a:rPr>
              <a:t>R is the gas constant, and can be ignored.</a:t>
            </a:r>
          </a:p>
        </p:txBody>
      </p:sp>
      <p:sp>
        <p:nvSpPr>
          <p:cNvPr id="10243" name="Text Box 6"/>
          <p:cNvSpPr txBox="1">
            <a:spLocks noChangeArrowheads="1"/>
          </p:cNvSpPr>
          <p:nvPr/>
        </p:nvSpPr>
        <p:spPr bwMode="auto">
          <a:xfrm>
            <a:off x="0" y="5486400"/>
            <a:ext cx="91440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latin typeface="Arial Narrow" pitchFamily="34" charset="0"/>
              </a:rPr>
              <a:t>~  is the symbol meaning “is proportional to.” </a:t>
            </a:r>
          </a:p>
        </p:txBody>
      </p:sp>
      <p:sp>
        <p:nvSpPr>
          <p:cNvPr id="10244" name="Text Box 7"/>
          <p:cNvSpPr txBox="1">
            <a:spLocks noChangeArrowheads="1"/>
          </p:cNvSpPr>
          <p:nvPr/>
        </p:nvSpPr>
        <p:spPr bwMode="auto">
          <a:xfrm>
            <a:off x="0" y="3886200"/>
            <a:ext cx="9144000"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3600" b="1" u="sng">
                <a:latin typeface="Arial Narrow" pitchFamily="34" charset="0"/>
              </a:rPr>
              <a:t>Again</a:t>
            </a:r>
            <a:r>
              <a:rPr lang="en-US" altLang="en-US" sz="3600" b="1">
                <a:latin typeface="Arial Narrow" pitchFamily="34" charset="0"/>
              </a:rPr>
              <a:t>: The term (m/V) represents the </a:t>
            </a:r>
          </a:p>
          <a:p>
            <a:pPr algn="ctr" eaLnBrk="1" hangingPunct="1">
              <a:lnSpc>
                <a:spcPct val="90000"/>
              </a:lnSpc>
              <a:spcBef>
                <a:spcPct val="0"/>
              </a:spcBef>
              <a:buFontTx/>
              <a:buNone/>
            </a:pPr>
            <a:r>
              <a:rPr lang="en-US" altLang="en-US" sz="3600" b="1">
                <a:latin typeface="Arial Narrow" pitchFamily="34" charset="0"/>
              </a:rPr>
              <a:t>density </a:t>
            </a:r>
            <a:r>
              <a:rPr lang="en-US" altLang="en-US" sz="4000" b="1"/>
              <a:t>(</a:t>
            </a:r>
            <a:r>
              <a:rPr lang="en-US" altLang="en-US" sz="4000" b="1">
                <a:sym typeface="Symbol" pitchFamily="18" charset="2"/>
              </a:rPr>
              <a:t>)</a:t>
            </a:r>
            <a:r>
              <a:rPr lang="en-US" altLang="en-US" sz="3600" b="1">
                <a:latin typeface="Arial Narrow" pitchFamily="34" charset="0"/>
                <a:sym typeface="Symbol" pitchFamily="18" charset="2"/>
              </a:rPr>
              <a:t> </a:t>
            </a:r>
            <a:r>
              <a:rPr lang="en-US" altLang="en-US" sz="3600" b="1">
                <a:latin typeface="Arial Narrow" pitchFamily="34" charset="0"/>
              </a:rPr>
              <a:t>of the gas.</a:t>
            </a:r>
          </a:p>
        </p:txBody>
      </p:sp>
      <p:sp>
        <p:nvSpPr>
          <p:cNvPr id="10245" name="Text Box 9"/>
          <p:cNvSpPr txBox="1">
            <a:spLocks noChangeArrowheads="1"/>
          </p:cNvSpPr>
          <p:nvPr/>
        </p:nvSpPr>
        <p:spPr bwMode="auto">
          <a:xfrm>
            <a:off x="0" y="2667000"/>
            <a:ext cx="9144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b="1">
                <a:latin typeface="Arial Narrow" pitchFamily="34" charset="0"/>
              </a:rPr>
              <a:t>P ~ (</a:t>
            </a:r>
            <a:r>
              <a:rPr lang="en-US" altLang="en-US" sz="4400" b="1">
                <a:latin typeface="Arial Narrow" pitchFamily="34" charset="0"/>
                <a:sym typeface="Symbol" pitchFamily="18" charset="2"/>
              </a:rPr>
              <a:t>)</a:t>
            </a:r>
            <a:r>
              <a:rPr lang="en-US" altLang="en-US" sz="4400" b="1">
                <a:latin typeface="Arial Narrow" pitchFamily="34" charset="0"/>
              </a:rPr>
              <a:t>T    or    </a:t>
            </a:r>
            <a:r>
              <a:rPr lang="en-US" altLang="en-US" sz="4400" b="1"/>
              <a:t>P </a:t>
            </a:r>
            <a:r>
              <a:rPr lang="en-US" altLang="en-US" sz="4400" b="1">
                <a:latin typeface="Arial Narrow" pitchFamily="34" charset="0"/>
              </a:rPr>
              <a:t>~</a:t>
            </a:r>
            <a:r>
              <a:rPr lang="en-US" altLang="en-US" sz="4400" b="1"/>
              <a:t> (m/V)T</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a:xfrm>
            <a:off x="457200" y="3124200"/>
            <a:ext cx="8229600" cy="1143000"/>
          </a:xfrm>
        </p:spPr>
        <p:txBody>
          <a:bodyPr/>
          <a:lstStyle/>
          <a:p>
            <a:pPr eaLnBrk="1" hangingPunct="1"/>
            <a:r>
              <a:rPr lang="en-US" altLang="en-US" sz="4400" smtClean="0">
                <a:latin typeface="Arial" charset="0"/>
              </a:rPr>
              <a:t>End of Part I</a:t>
            </a:r>
            <a:br>
              <a:rPr lang="en-US" altLang="en-US" sz="4400" smtClean="0">
                <a:latin typeface="Arial" charset="0"/>
              </a:rPr>
            </a:br>
            <a:endParaRPr lang="en-US" altLang="en-US" sz="4400" smtClean="0">
              <a:latin typeface="Arial"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37141</TotalTime>
  <Words>3269</Words>
  <Application>Microsoft Office PowerPoint</Application>
  <PresentationFormat>On-screen Show (4:3)</PresentationFormat>
  <Paragraphs>671</Paragraphs>
  <Slides>90</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90</vt:i4>
      </vt:variant>
    </vt:vector>
  </HeadingPairs>
  <TitlesOfParts>
    <vt:vector size="100" baseType="lpstr">
      <vt:lpstr>Arial</vt:lpstr>
      <vt:lpstr>Verdana</vt:lpstr>
      <vt:lpstr>Times New Roman</vt:lpstr>
      <vt:lpstr>Arial Black</vt:lpstr>
      <vt:lpstr>Arial Narrow</vt:lpstr>
      <vt:lpstr>Symbol</vt:lpstr>
      <vt:lpstr>Wingdings</vt:lpstr>
      <vt:lpstr>Tahoma</vt:lpstr>
      <vt:lpstr>Arial Rounded MT Bold</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Part I </vt:lpstr>
    </vt:vector>
  </TitlesOfParts>
  <Company>none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Baker</dc:creator>
  <cp:lastModifiedBy>Navarro, Robert C</cp:lastModifiedBy>
  <cp:revision>1771</cp:revision>
  <dcterms:created xsi:type="dcterms:W3CDTF">2003-12-22T00:32:09Z</dcterms:created>
  <dcterms:modified xsi:type="dcterms:W3CDTF">2014-05-07T20:18:42Z</dcterms:modified>
</cp:coreProperties>
</file>