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66" r:id="rId2"/>
    <p:sldId id="320" r:id="rId3"/>
    <p:sldId id="306" r:id="rId4"/>
    <p:sldId id="299" r:id="rId5"/>
    <p:sldId id="304" r:id="rId6"/>
    <p:sldId id="305" r:id="rId7"/>
    <p:sldId id="300" r:id="rId8"/>
    <p:sldId id="301" r:id="rId9"/>
    <p:sldId id="303" r:id="rId10"/>
    <p:sldId id="285" r:id="rId11"/>
    <p:sldId id="278" r:id="rId12"/>
    <p:sldId id="293" r:id="rId13"/>
    <p:sldId id="287" r:id="rId14"/>
    <p:sldId id="294" r:id="rId15"/>
    <p:sldId id="312" r:id="rId16"/>
    <p:sldId id="316" r:id="rId17"/>
    <p:sldId id="314" r:id="rId18"/>
    <p:sldId id="315" r:id="rId19"/>
    <p:sldId id="313" r:id="rId20"/>
    <p:sldId id="317" r:id="rId21"/>
    <p:sldId id="318" r:id="rId22"/>
    <p:sldId id="283" r:id="rId23"/>
    <p:sldId id="309" r:id="rId24"/>
    <p:sldId id="296" r:id="rId25"/>
    <p:sldId id="321" r:id="rId26"/>
    <p:sldId id="298" r:id="rId27"/>
    <p:sldId id="277" r:id="rId28"/>
    <p:sldId id="295" r:id="rId29"/>
    <p:sldId id="279" r:id="rId30"/>
    <p:sldId id="280" r:id="rId31"/>
    <p:sldId id="281" r:id="rId32"/>
    <p:sldId id="268" r:id="rId33"/>
    <p:sldId id="269" r:id="rId34"/>
    <p:sldId id="267" r:id="rId35"/>
    <p:sldId id="271" r:id="rId36"/>
    <p:sldId id="257" r:id="rId37"/>
    <p:sldId id="282" r:id="rId38"/>
    <p:sldId id="308" r:id="rId39"/>
    <p:sldId id="261" r:id="rId40"/>
    <p:sldId id="290" r:id="rId41"/>
    <p:sldId id="291" r:id="rId42"/>
    <p:sldId id="310" r:id="rId43"/>
    <p:sldId id="292" r:id="rId44"/>
    <p:sldId id="311" r:id="rId45"/>
    <p:sldId id="262" r:id="rId46"/>
    <p:sldId id="272" r:id="rId47"/>
    <p:sldId id="307" r:id="rId48"/>
    <p:sldId id="273" r:id="rId49"/>
    <p:sldId id="274" r:id="rId50"/>
    <p:sldId id="263" r:id="rId51"/>
    <p:sldId id="319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9004E"/>
    <a:srgbClr val="0A0052"/>
    <a:srgbClr val="080044"/>
    <a:srgbClr val="080058"/>
    <a:srgbClr val="100062"/>
    <a:srgbClr val="050044"/>
    <a:srgbClr val="080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94" autoAdjust="0"/>
    <p:restoredTop sz="95410" autoAdjust="0"/>
  </p:normalViewPr>
  <p:slideViewPr>
    <p:cSldViewPr showGuides="1">
      <p:cViewPr varScale="1">
        <p:scale>
          <a:sx n="121" d="100"/>
          <a:sy n="121" d="100"/>
        </p:scale>
        <p:origin x="-2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FB566C5F-94D4-4EEA-9975-4B1B49F90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017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28B4F227-FDFE-4895-82E7-FDE7C7A8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774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00D12-54E2-42C2-BF14-6F669C7A6FE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35FB1-2121-4ECF-94A7-9EA856C857F6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F5CD9-3774-496B-BABF-20229B9DF223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23B65A-04F7-439C-B49E-B7BCD589B21F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28AA6D-9C4E-452C-B73B-28E3FD5A7868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5690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8801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21002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07390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3480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5002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236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6193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4057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9863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550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5366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31937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32369"/>
            </a:gs>
            <a:gs pos="100000">
              <a:srgbClr val="0000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 b="0">
                <a:solidFill>
                  <a:srgbClr val="DDDDDD"/>
                </a:solidFill>
              </a:rPr>
              <a:t>9-</a:t>
            </a:r>
            <a:fld id="{0698D5D0-00AA-4936-AF3A-EDBBC977D413}" type="slidenum">
              <a:rPr lang="en-US" altLang="en-US" sz="1000" b="0">
                <a:solidFill>
                  <a:srgbClr val="DDDDDD"/>
                </a:solidFill>
              </a:rPr>
              <a:pPr algn="r"/>
              <a:t>‹#›</a:t>
            </a:fld>
            <a:r>
              <a:rPr lang="en-US" altLang="en-US" sz="1000" b="0">
                <a:solidFill>
                  <a:srgbClr val="DDDDDD"/>
                </a:solidFill>
              </a:rPr>
              <a:t>-S290-EP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0" y="1766888"/>
            <a:ext cx="914400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>
                <a:solidFill>
                  <a:schemeClr val="tx1"/>
                </a:solidFill>
              </a:rPr>
              <a:t>Unit 9 </a:t>
            </a:r>
          </a:p>
          <a:p>
            <a:pPr algn="ctr"/>
            <a:r>
              <a:rPr lang="en-US" altLang="en-US" sz="5800">
                <a:solidFill>
                  <a:srgbClr val="08006C"/>
                </a:solidFill>
              </a:rPr>
              <a:t>Observing the Weather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28588" y="6465888"/>
            <a:ext cx="85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DDDDDD"/>
                </a:solidFill>
                <a:latin typeface="Times New Roman" pitchFamily="18" charset="0"/>
              </a:rPr>
              <a:t>Unit 9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214438" y="6591300"/>
            <a:ext cx="6946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rgbClr val="DDDDDD"/>
                </a:solidFill>
                <a:latin typeface="Times New Roman" pitchFamily="18" charset="0"/>
              </a:rPr>
              <a:t>Observing the Weather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004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6106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0">
                <a:latin typeface="Arial Narrow" pitchFamily="34" charset="0"/>
              </a:rPr>
              <a:t>There is much you can do to monitor the weather using the tools in the belt weather kit, hand-held weather meters, and some basic observing skills.</a:t>
            </a:r>
            <a:r>
              <a:rPr lang="en-US" altLang="en-US" sz="2800"/>
              <a:t>   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5029200"/>
            <a:ext cx="84582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0">
                <a:latin typeface="Arial Narrow" pitchFamily="34" charset="0"/>
              </a:rPr>
              <a:t>It is also important to know when, how often and where to take observations, either visually or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latin typeface="Arial Narrow" pitchFamily="34" charset="0"/>
              </a:rPr>
              <a:t>with instruments.</a:t>
            </a:r>
            <a:r>
              <a:rPr lang="en-US" altLang="en-US" sz="3200">
                <a:latin typeface="Arial Narrow" pitchFamily="34" charset="0"/>
              </a:rPr>
              <a:t>     </a:t>
            </a:r>
          </a:p>
        </p:txBody>
      </p:sp>
      <p:pic>
        <p:nvPicPr>
          <p:cNvPr id="46097" name="Picture 17" descr="Smoke Plume Over Boi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905000"/>
            <a:ext cx="4518025" cy="317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E0048"/>
            </a:gs>
            <a:gs pos="100000">
              <a:srgbClr val="03001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>
                <a:solidFill>
                  <a:srgbClr val="F3FE10"/>
                </a:solidFill>
              </a:rPr>
              <a:t>When and How Often To Take </a:t>
            </a:r>
          </a:p>
          <a:p>
            <a:pPr algn="ctr"/>
            <a:r>
              <a:rPr lang="en-US" altLang="en-US" sz="4000">
                <a:solidFill>
                  <a:srgbClr val="F3FE10"/>
                </a:solidFill>
              </a:rPr>
              <a:t>Observations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85800" y="1752600"/>
            <a:ext cx="80772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</a:rPr>
              <a:t>Whenever the weather is undergoing a </a:t>
            </a:r>
          </a:p>
          <a:p>
            <a:pPr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</a:rPr>
              <a:t>    significant change.</a:t>
            </a:r>
          </a:p>
          <a:p>
            <a:pPr>
              <a:lnSpc>
                <a:spcPct val="50000"/>
              </a:lnSpc>
            </a:pPr>
            <a:endParaRPr lang="en-US" altLang="en-US" sz="32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</a:rPr>
              <a:t>At the coldest and warmest times of the day.</a:t>
            </a:r>
          </a:p>
          <a:p>
            <a:pPr>
              <a:lnSpc>
                <a:spcPct val="40000"/>
              </a:lnSpc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</a:rPr>
              <a:t>At the most humid and driest times of the day.</a:t>
            </a:r>
          </a:p>
          <a:p>
            <a:pPr>
              <a:lnSpc>
                <a:spcPct val="40000"/>
              </a:lnSpc>
              <a:buFontTx/>
              <a:buChar char="•"/>
            </a:pPr>
            <a:endParaRPr lang="en-US" altLang="en-US" sz="3200" b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</a:rPr>
              <a:t>When the need demands that you document even subtle and short duration weather changes.</a:t>
            </a:r>
            <a:endParaRPr lang="en-US" altLang="en-US" b="0">
              <a:solidFill>
                <a:schemeClr val="bg1"/>
              </a:solidFill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88925" y="49418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6004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584325" y="1651000"/>
            <a:ext cx="61531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000" b="0">
                <a:latin typeface="Arial Narrow" pitchFamily="34" charset="0"/>
              </a:rPr>
              <a:t>Observations should be taken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0">
                <a:latin typeface="Arial Narrow" pitchFamily="34" charset="0"/>
              </a:rPr>
              <a:t>on wildland fires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0">
                <a:latin typeface="Arial Narrow" pitchFamily="34" charset="0"/>
              </a:rPr>
              <a:t>when the following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0">
                <a:latin typeface="Arial Narrow" pitchFamily="34" charset="0"/>
              </a:rPr>
              <a:t>critical weather conditions exist,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0">
                <a:latin typeface="Arial Narrow" pitchFamily="34" charset="0"/>
              </a:rPr>
              <a:t>regardless of the time of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0">
                <a:latin typeface="Arial Narrow" pitchFamily="34" charset="0"/>
              </a:rPr>
              <a:t>day or night.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D004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Formation and dissipation of thunderstorms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57200" y="18288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Rapidly changing weather conditions 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associated with an approaching cold front</a:t>
            </a:r>
            <a:r>
              <a:rPr lang="en-US" altLang="en-US" sz="3200">
                <a:solidFill>
                  <a:schemeClr val="bg1"/>
                </a:solidFill>
                <a:latin typeface="Arial Narrow" pitchFamily="34" charset="0"/>
              </a:rPr>
              <a:t>  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81000" y="32766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Formation and dissipation of surface based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temperature inversions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381000" y="4648200"/>
            <a:ext cx="640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Changes in atmospheric stability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381000" y="5562600"/>
            <a:ext cx="289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Wind shifts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2" grpId="0"/>
      <p:bldP spid="50183" grpId="0"/>
      <p:bldP spid="50184" grpId="0"/>
      <p:bldP spid="501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1005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457200" y="2209800"/>
            <a:ext cx="84582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The formation of clouds significant to firefighters,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such as: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	-	cumulonimbus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-	altocumulus standing lenticularus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-	altocumulus castellanus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-	altocumulus floccus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-	cirrostratus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-	jet stream cirrus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57200" y="9144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Sudden or large changes in relative humidity </a:t>
            </a:r>
          </a:p>
          <a:p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   and temperature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  <p:bldP spid="634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9004E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group 3 slide 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924800" cy="5562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286000" y="315913"/>
            <a:ext cx="455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99"/>
                </a:solidFill>
              </a:rPr>
              <a:t>Cumulonimbus (Cb)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5562600" y="4038600"/>
            <a:ext cx="860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>
                <a:solidFill>
                  <a:schemeClr val="tx1"/>
                </a:solidFill>
              </a:rPr>
              <a:t>Cb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A0052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2151063" y="239713"/>
            <a:ext cx="5162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>
                <a:solidFill>
                  <a:srgbClr val="FFFF99"/>
                </a:solidFill>
              </a:rPr>
              <a:t>Altocumulus Standing </a:t>
            </a:r>
          </a:p>
          <a:p>
            <a:pPr algn="ctr"/>
            <a:r>
              <a:rPr lang="en-US" altLang="en-US" sz="3600">
                <a:solidFill>
                  <a:srgbClr val="FFFF99"/>
                </a:solidFill>
              </a:rPr>
              <a:t>Lenticularus (Acsl)</a:t>
            </a:r>
          </a:p>
        </p:txBody>
      </p:sp>
      <p:pic>
        <p:nvPicPr>
          <p:cNvPr id="96259" name="Picture 3" descr="group 3 slide 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534400" cy="50593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2422525" y="3087688"/>
            <a:ext cx="284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DFBC9"/>
                </a:solidFill>
              </a:rPr>
              <a:t>Wave Cloud - Acsl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3886200" y="4953000"/>
            <a:ext cx="284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DFBC9"/>
                </a:solidFill>
              </a:rPr>
              <a:t>Wave Cloud - Acsl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019800" y="5562600"/>
            <a:ext cx="284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DFBC9"/>
                </a:solidFill>
              </a:rPr>
              <a:t>Wave Cloud - Acsl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8004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louds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05800" cy="5638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685800" y="239713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>
                <a:solidFill>
                  <a:srgbClr val="FFFF99"/>
                </a:solidFill>
              </a:rPr>
              <a:t>Altocumulus</a:t>
            </a:r>
            <a:r>
              <a:rPr lang="en-US" altLang="en-US" sz="3200">
                <a:solidFill>
                  <a:srgbClr val="FFFF99"/>
                </a:solidFill>
              </a:rPr>
              <a:t> </a:t>
            </a:r>
            <a:r>
              <a:rPr lang="en-US" altLang="en-US" sz="3600">
                <a:solidFill>
                  <a:srgbClr val="FFFF99"/>
                </a:solidFill>
              </a:rPr>
              <a:t>Castellanus (Accas)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1127125" y="3087688"/>
            <a:ext cx="108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Accas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7086600" y="3810000"/>
            <a:ext cx="108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Accas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5334000" y="5334000"/>
            <a:ext cx="108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Accas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/>
      <p:bldP spid="94214" grpId="0"/>
      <p:bldP spid="942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8005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600200" y="239713"/>
            <a:ext cx="582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99"/>
                </a:solidFill>
              </a:rPr>
              <a:t>Altocumulus Floccus (Ac)</a:t>
            </a:r>
          </a:p>
        </p:txBody>
      </p:sp>
      <p:pic>
        <p:nvPicPr>
          <p:cNvPr id="95235" name="Picture 3" descr="group 3 slide 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05800" cy="55403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879725" y="2225675"/>
            <a:ext cx="703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Ac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4403725" y="4535488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/>
      <p:bldP spid="952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00062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group 3 slide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001000" cy="5486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743200" y="239713"/>
            <a:ext cx="381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99"/>
                </a:solidFill>
              </a:rPr>
              <a:t>Cirrostratus (Cs)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117725" y="2759075"/>
            <a:ext cx="703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Cs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6629400" y="2286000"/>
            <a:ext cx="703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Cs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6019800" y="4572000"/>
            <a:ext cx="703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  <p:bldP spid="93190" grpId="0"/>
      <p:bldP spid="931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209800" y="882650"/>
            <a:ext cx="4721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08006C"/>
                </a:solidFill>
              </a:rPr>
              <a:t>Unit 9 Objectives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04800" y="1885950"/>
            <a:ext cx="86106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8463" indent="-398463">
              <a:defRPr>
                <a:solidFill>
                  <a:schemeClr val="tx1"/>
                </a:solidFill>
                <a:latin typeface="Arial" charset="0"/>
              </a:defRPr>
            </a:lvl1pPr>
            <a:lvl2pPr marL="85566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312863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7006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726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44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6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88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60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100000"/>
              </a:spcAft>
            </a:pPr>
            <a:r>
              <a:rPr lang="en-US" altLang="en-US" sz="2800" b="0"/>
              <a:t>1. Describe when, how often, and where to take weather observations on wildland fires.</a:t>
            </a:r>
          </a:p>
          <a:p>
            <a:pPr>
              <a:spcAft>
                <a:spcPct val="100000"/>
              </a:spcAft>
            </a:pPr>
            <a:r>
              <a:rPr lang="en-US" altLang="en-US" sz="2800" b="0"/>
              <a:t>2. Describe the importance of having field observers or other fire personnel assigned as lookouts for potentially hazardous weather and wildland fire behavior conditions.</a:t>
            </a:r>
          </a:p>
          <a:p>
            <a:pPr>
              <a:spcAft>
                <a:spcPct val="100000"/>
              </a:spcAft>
            </a:pPr>
            <a:r>
              <a:rPr lang="en-US" altLang="en-US" sz="2800" b="0"/>
              <a:t>3. Demonstrate the correct use and maintenance of the belt weather kit in the field.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5004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group 3 slide 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848600" cy="5181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3276600" y="228600"/>
            <a:ext cx="2881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99"/>
                </a:solidFill>
                <a:latin typeface="Tahoma" pitchFamily="34" charset="0"/>
              </a:rPr>
              <a:t>Stratus (St)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1676400" y="6172200"/>
            <a:ext cx="5775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(Fog – Stratus in contact with the ground)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143000" y="1600200"/>
            <a:ext cx="59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St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4419600" y="1752600"/>
            <a:ext cx="59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St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7315200" y="1600200"/>
            <a:ext cx="59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/>
      <p:bldP spid="97287" grpId="0"/>
      <p:bldP spid="972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8006C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Fire Lifted by Jet Winds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4389438" cy="585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10" name="Text Box 6"/>
          <p:cNvSpPr txBox="1">
            <a:spLocks noChangeArrowheads="1"/>
          </p:cNvSpPr>
          <p:nvPr/>
        </p:nvSpPr>
        <p:spPr bwMode="auto">
          <a:xfrm rot="814878">
            <a:off x="1524000" y="1371600"/>
            <a:ext cx="228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latin typeface="Arial Narrow" pitchFamily="34" charset="0"/>
              </a:rPr>
              <a:t>Jet Stream Winds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5562600" y="2514600"/>
            <a:ext cx="2520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>
                <a:solidFill>
                  <a:srgbClr val="FFFF66"/>
                </a:solidFill>
              </a:rPr>
              <a:t>Jet Stream</a:t>
            </a:r>
          </a:p>
          <a:p>
            <a:pPr algn="ctr"/>
            <a:r>
              <a:rPr lang="en-US" altLang="en-US" sz="3600">
                <a:solidFill>
                  <a:srgbClr val="FFFF66"/>
                </a:solidFill>
              </a:rPr>
              <a:t>Cirrus</a:t>
            </a:r>
          </a:p>
          <a:p>
            <a:pPr algn="ctr"/>
            <a:r>
              <a:rPr lang="en-US" altLang="en-US" sz="3600">
                <a:solidFill>
                  <a:srgbClr val="FFFF66"/>
                </a:solidFill>
              </a:rPr>
              <a:t>(Ci)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762000" y="6096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Ci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4267200" y="2209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Ci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2590800" y="1905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/>
      <p:bldP spid="98314" grpId="0"/>
      <p:bldP spid="983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C0040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066800" y="517525"/>
            <a:ext cx="716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>
                <a:solidFill>
                  <a:srgbClr val="FFFF00"/>
                </a:solidFill>
              </a:rPr>
              <a:t>Where to Take Observations</a:t>
            </a:r>
            <a:r>
              <a:rPr lang="en-US" altLang="en-US" sz="36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838200" y="1752600"/>
            <a:ext cx="74676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</a:rPr>
              <a:t>The preferred locations are in areas representative of 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</a:rPr>
              <a:t>FIRE LINE conditions.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85800" y="3733800"/>
            <a:ext cx="7753350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BC00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0"/>
              <a:t>However, it can not be stressed more; </a:t>
            </a:r>
            <a:r>
              <a:rPr lang="en-US" altLang="en-US" sz="3400" b="0"/>
              <a:t>you should </a:t>
            </a:r>
            <a:r>
              <a:rPr lang="en-US" altLang="en-US" sz="3400" b="0" u="sng"/>
              <a:t>never</a:t>
            </a:r>
            <a:r>
              <a:rPr lang="en-US" altLang="en-US" sz="3400" b="0"/>
              <a:t> jeopardize your</a:t>
            </a:r>
            <a:r>
              <a:rPr lang="en-US" altLang="en-US" sz="3400" b="0">
                <a:solidFill>
                  <a:srgbClr val="FFFF00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altLang="en-US" sz="3400" b="0">
                <a:solidFill>
                  <a:srgbClr val="FFFF00"/>
                </a:solidFill>
              </a:rPr>
              <a:t>SAFETY</a:t>
            </a:r>
          </a:p>
          <a:p>
            <a:pPr algn="ctr">
              <a:lnSpc>
                <a:spcPct val="90000"/>
              </a:lnSpc>
            </a:pPr>
            <a:r>
              <a:rPr lang="en-US" altLang="en-US" sz="3400" b="0"/>
              <a:t>for an observation.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1006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1" name="Picture 7" descr="On the Black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85800"/>
            <a:ext cx="6400800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In the Black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0" y="4648200"/>
            <a:ext cx="91440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altLang="en-US" sz="3200" b="0">
                <a:latin typeface="Arial Narrow" pitchFamily="34" charset="0"/>
              </a:rPr>
              <a:t>Avoid taking observations in “the black” because weather elements can be significantly modified, and therefore, unrepresentative of the conditions under which the fire will burn.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C004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52" name="Picture 16" descr="Poor Observation Sites II - Unit 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5943600" cy="617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6019800" y="609600"/>
            <a:ext cx="31242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altLang="en-US" sz="2800" b="0"/>
              <a:t>Avoid taking observations in areas sheltered from the fire, such as behind a cliff (A), or near a large body of water (B), or at a distance too far from the fire (C) to be representative.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876800" y="3200400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A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133600" y="4316413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B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791200" y="5486400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C</a:t>
            </a:r>
          </a:p>
        </p:txBody>
      </p:sp>
      <p:sp>
        <p:nvSpPr>
          <p:cNvPr id="65548" name="Oval 12"/>
          <p:cNvSpPr>
            <a:spLocks noChangeArrowheads="1"/>
          </p:cNvSpPr>
          <p:nvPr/>
        </p:nvSpPr>
        <p:spPr bwMode="auto">
          <a:xfrm>
            <a:off x="5410200" y="55626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Oval 13"/>
          <p:cNvSpPr>
            <a:spLocks noChangeArrowheads="1"/>
          </p:cNvSpPr>
          <p:nvPr/>
        </p:nvSpPr>
        <p:spPr bwMode="auto">
          <a:xfrm>
            <a:off x="1752600" y="44196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Oval 14"/>
          <p:cNvSpPr>
            <a:spLocks noChangeArrowheads="1"/>
          </p:cNvSpPr>
          <p:nvPr/>
        </p:nvSpPr>
        <p:spPr bwMode="auto">
          <a:xfrm>
            <a:off x="4495800" y="32766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2" grpId="0"/>
      <p:bldP spid="65543" grpId="0"/>
      <p:bldP spid="65546" grpId="0"/>
      <p:bldP spid="655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U1V1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2096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lame_graphic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533400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Untitled-3 copy"/>
          <p:cNvPicPr preferRelativeResize="0"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3667125"/>
            <a:ext cx="85725" cy="2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1592263" y="3514725"/>
            <a:ext cx="428625" cy="5540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019800" y="1828800"/>
            <a:ext cx="3124200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1">
                <a:solidFill>
                  <a:schemeClr val="bg1"/>
                </a:solidFill>
                <a:latin typeface="Arial Narrow" pitchFamily="34" charset="0"/>
              </a:rPr>
              <a:t>Select a safe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1">
                <a:solidFill>
                  <a:schemeClr val="bg1"/>
                </a:solidFill>
                <a:latin typeface="Arial Narrow" pitchFamily="34" charset="0"/>
              </a:rPr>
              <a:t>location preferably at an elevation similar to the fireline, or in an area that is representative of the conditions that the fire will burn in.</a:t>
            </a:r>
            <a:r>
              <a:rPr lang="en-US" altLang="en-US" sz="280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81000" y="58674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chemeClr val="bg1"/>
                </a:solidFill>
                <a:latin typeface="Arial Narrow" pitchFamily="34" charset="0"/>
              </a:rPr>
              <a:t>Representative Observation Site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990600" y="228600"/>
            <a:ext cx="716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>
                <a:solidFill>
                  <a:srgbClr val="FFFF00"/>
                </a:solidFill>
              </a:rPr>
              <a:t>Where to Take Observations</a:t>
            </a:r>
            <a:r>
              <a:rPr lang="en-US" altLang="en-US" sz="36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014538" y="3784600"/>
            <a:ext cx="2187575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77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1006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Small Wildfire on the Ridg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43000"/>
            <a:ext cx="5562600" cy="541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0" y="3048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>
                <a:solidFill>
                  <a:srgbClr val="FFFF00"/>
                </a:solidFill>
              </a:rPr>
              <a:t> On Small Wildland Fires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6172200" y="1219200"/>
            <a:ext cx="27432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0">
                <a:latin typeface="Arial Narrow" pitchFamily="34" charset="0"/>
              </a:rPr>
              <a:t>A single observer may be all that is needed when the terrain is fairly uniform, and/or when the fuels are light or widely spaced. </a:t>
            </a:r>
          </a:p>
        </p:txBody>
      </p:sp>
      <p:sp>
        <p:nvSpPr>
          <p:cNvPr id="69641" name="Oval 9"/>
          <p:cNvSpPr>
            <a:spLocks noChangeArrowheads="1"/>
          </p:cNvSpPr>
          <p:nvPr/>
        </p:nvSpPr>
        <p:spPr bwMode="auto">
          <a:xfrm>
            <a:off x="5410200" y="2209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4648200" y="1371600"/>
            <a:ext cx="1284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  <a:latin typeface="Arial Narrow" pitchFamily="34" charset="0"/>
              </a:rPr>
              <a:t>    Field</a:t>
            </a:r>
          </a:p>
          <a:p>
            <a:r>
              <a:rPr lang="en-US" altLang="en-US">
                <a:solidFill>
                  <a:schemeClr val="tx1"/>
                </a:solidFill>
                <a:latin typeface="Arial Narrow" pitchFamily="34" charset="0"/>
              </a:rPr>
              <a:t>Observer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C0040"/>
            </a:gs>
            <a:gs pos="100000">
              <a:srgbClr val="02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791200" y="1752600"/>
            <a:ext cx="33528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Often in complex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or dangerous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terrain and/or fuels,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several observers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should be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positioned  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in problem areas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around the fire.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600200" y="304800"/>
            <a:ext cx="624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963922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rgbClr val="FFFF00"/>
                </a:solidFill>
              </a:rPr>
              <a:t>On Large Wildland Fires</a:t>
            </a:r>
          </a:p>
        </p:txBody>
      </p:sp>
      <p:pic>
        <p:nvPicPr>
          <p:cNvPr id="34824" name="Picture 8" descr="Haymen Crowning Fire 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0"/>
            <a:ext cx="5486400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6004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946150" y="1112838"/>
            <a:ext cx="73279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0">
                <a:latin typeface="Arial Narrow" pitchFamily="34" charset="0"/>
              </a:rPr>
              <a:t>When one or more of these critical weather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>
                <a:latin typeface="Arial Narrow" pitchFamily="34" charset="0"/>
              </a:rPr>
              <a:t>conditions are forecast 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>
                <a:latin typeface="Arial Narrow" pitchFamily="34" charset="0"/>
              </a:rPr>
              <a:t>to develop or worsen,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>
                <a:latin typeface="Arial Narrow" pitchFamily="34" charset="0"/>
              </a:rPr>
              <a:t>potentially creating serious control and 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>
                <a:latin typeface="Arial Narrow" pitchFamily="34" charset="0"/>
              </a:rPr>
              <a:t>safety problems…</a:t>
            </a:r>
            <a:r>
              <a:rPr lang="en-US" altLang="en-US" sz="3600">
                <a:latin typeface="Arial Narrow" pitchFamily="34" charset="0"/>
              </a:rPr>
              <a:t> 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990600" y="3962400"/>
            <a:ext cx="72548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0">
                <a:latin typeface="Arial Narrow" pitchFamily="34" charset="0"/>
              </a:rPr>
              <a:t>…it would be prudent to establish a </a:t>
            </a:r>
          </a:p>
          <a:p>
            <a:pPr algn="ctr">
              <a:lnSpc>
                <a:spcPct val="90000"/>
              </a:lnSpc>
            </a:pPr>
            <a:r>
              <a:rPr lang="en-US" altLang="en-US" sz="4000" b="0">
                <a:solidFill>
                  <a:srgbClr val="FFFF00"/>
                </a:solidFill>
                <a:latin typeface="Arial Narrow" pitchFamily="34" charset="0"/>
              </a:rPr>
              <a:t>Safety Weather Watch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>
                <a:latin typeface="Arial Narrow" pitchFamily="34" charset="0"/>
              </a:rPr>
              <a:t>on the fire.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D004E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ecurity Watch Side 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820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</p:pic>
      <p:pic>
        <p:nvPicPr>
          <p:cNvPr id="36867" name="Picture 3" descr="Security Watch Front 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0"/>
            <a:ext cx="449580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32004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/>
              <a:t> </a:t>
            </a:r>
            <a:r>
              <a:rPr lang="en-US" altLang="en-US" sz="3400">
                <a:solidFill>
                  <a:srgbClr val="FFFF00"/>
                </a:solidFill>
              </a:rPr>
              <a:t>The </a:t>
            </a:r>
            <a:r>
              <a:rPr lang="en-US" altLang="en-US" sz="3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Safety Weather Watch</a:t>
            </a:r>
            <a:r>
              <a:rPr lang="en-US" altLang="en-US" sz="3400"/>
              <a:t> 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04800" y="4032250"/>
            <a:ext cx="85344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b="0"/>
              <a:t>A </a:t>
            </a:r>
            <a:r>
              <a:rPr lang="en-US" altLang="en-US" b="0" u="sng">
                <a:solidFill>
                  <a:srgbClr val="FFEE0B"/>
                </a:solidFill>
              </a:rPr>
              <a:t>Safety Weather Watch</a:t>
            </a:r>
            <a:r>
              <a:rPr lang="en-US" altLang="en-US" b="0">
                <a:solidFill>
                  <a:srgbClr val="FFEE0B"/>
                </a:solidFill>
              </a:rPr>
              <a:t> </a:t>
            </a:r>
            <a:r>
              <a:rPr lang="en-US" altLang="en-US" b="0"/>
              <a:t>requires one or more observers to be posted at strategic locations around a fire to detect and warn of impending critical weather changes. These observers should have an unobstructed view of  changing weather and fire behavior conditions, </a:t>
            </a:r>
            <a:r>
              <a:rPr lang="en-US" altLang="en-US" b="0" u="sng"/>
              <a:t>and</a:t>
            </a:r>
            <a:r>
              <a:rPr lang="en-US" altLang="en-US" b="0"/>
              <a:t> be able to communicate rapidly with fire command and other field personnel. </a:t>
            </a:r>
            <a:endParaRPr lang="en-US" altLang="en-US" b="0">
              <a:solidFill>
                <a:srgbClr val="FFEE0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100138" y="1171575"/>
            <a:ext cx="68119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6000">
                <a:latin typeface="Arial Narrow" pitchFamily="34" charset="0"/>
              </a:rPr>
              <a:t>Weather Observations</a:t>
            </a:r>
          </a:p>
          <a:p>
            <a:pPr algn="ctr"/>
            <a:r>
              <a:rPr lang="en-US" altLang="en-US" sz="6000">
                <a:latin typeface="Arial Narrow" pitchFamily="34" charset="0"/>
              </a:rPr>
              <a:t>In the Field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40"/>
            </a:gs>
            <a:gs pos="100000">
              <a:srgbClr val="05001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807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>
                <a:solidFill>
                  <a:srgbClr val="FFFF00"/>
                </a:solidFill>
              </a:rPr>
              <a:t>While on a Wildland Fire or 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a Prescribed Burn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4400" y="2057400"/>
            <a:ext cx="7696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0" u="sng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Always</a:t>
            </a:r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anticipate a sudden change in the weather and fire behavior, and be prepared to respond quickly and wisely to these changes.</a:t>
            </a: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</a:t>
            </a: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914400" y="3886200"/>
            <a:ext cx="7620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0">
                <a:latin typeface="Arial Narrow" pitchFamily="34" charset="0"/>
              </a:rPr>
              <a:t>A sudden change in the weather can create dangerous if not deadly fire behavior, sometimes in just a matter of a few minutes!</a:t>
            </a:r>
            <a:r>
              <a:rPr lang="en-US" altLang="en-US" sz="3200">
                <a:latin typeface="Arial Narrow" pitchFamily="34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C004A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1295400"/>
            <a:ext cx="91440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0"/>
              <a:t>Do not expect to have access to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/>
              <a:t>the latest fireweather forecasts,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/>
              <a:t>warnings or observations.</a:t>
            </a:r>
            <a:r>
              <a:rPr lang="en-US" altLang="en-US" sz="3200"/>
              <a:t> 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368425" y="3163888"/>
            <a:ext cx="6296025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Therefore, it is up to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4000" b="0" i="1" u="sng">
                <a:solidFill>
                  <a:srgbClr val="FFFF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</a:t>
            </a:r>
            <a:r>
              <a:rPr lang="en-US" altLang="en-US" sz="4000" b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to maintain a basic weather watch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for your safety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and those around you.</a:t>
            </a:r>
            <a:endParaRPr lang="en-US" altLang="en-US" sz="28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3004A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713413" y="1981200"/>
            <a:ext cx="34305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>
                <a:solidFill>
                  <a:srgbClr val="FFFF00"/>
                </a:solidFill>
              </a:rPr>
              <a:t>Taking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Weather 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Observations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in the Field</a:t>
            </a:r>
          </a:p>
        </p:txBody>
      </p:sp>
      <p:pic>
        <p:nvPicPr>
          <p:cNvPr id="18452" name="Picture 20" descr="Observing on the Firelin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57200"/>
            <a:ext cx="5410200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5004A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Mayfield reading spot weath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35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  <p:pic>
        <p:nvPicPr>
          <p:cNvPr id="20486" name="Picture 6" descr="IMET using Hand Held M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09950"/>
            <a:ext cx="4572000" cy="3448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57200" y="457200"/>
            <a:ext cx="37338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0"/>
              <a:t>Hand-held observing meters provide users with an accurate alternative to measuring eye-level weather conditions in a timely matter.</a:t>
            </a:r>
            <a:r>
              <a:rPr lang="en-US" altLang="en-US" b="0"/>
              <a:t>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879975" y="3733800"/>
            <a:ext cx="4046538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0"/>
              <a:t>These battery-powered,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digital display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devices vary widely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in price and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sophistication, and in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the number of weather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elements they record.</a:t>
            </a:r>
          </a:p>
          <a:p>
            <a:pPr algn="ctr"/>
            <a:r>
              <a:rPr lang="en-US" altLang="en-US" b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9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0"/>
            </a:gs>
            <a:gs pos="50000">
              <a:srgbClr val="0A003A"/>
            </a:gs>
            <a:gs pos="100000">
              <a:srgbClr val="0000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028825" y="152400"/>
            <a:ext cx="490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Hand Held Meters</a:t>
            </a:r>
          </a:p>
        </p:txBody>
      </p:sp>
      <p:pic>
        <p:nvPicPr>
          <p:cNvPr id="13320" name="Picture 8" descr="skywatchgeos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295400"/>
            <a:ext cx="1330325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2" name="Picture 10" descr="skywatch3d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9725" y="1295400"/>
            <a:ext cx="2025650" cy="220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5" name="Picture 13" descr="Skymatefu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86200"/>
            <a:ext cx="1012825" cy="266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8" name="Picture 16" descr="Skymate Plu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3657600"/>
            <a:ext cx="1400175" cy="281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31" name="Picture 19" descr="Analog Anemome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4038600" cy="32226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2209800" y="4572000"/>
            <a:ext cx="441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0"/>
              <a:t>…are capable of taking measurements </a:t>
            </a:r>
          </a:p>
          <a:p>
            <a:pPr algn="ctr"/>
            <a:r>
              <a:rPr lang="en-US" altLang="en-US" sz="1800" b="0"/>
              <a:t>of many if not all of the following weather elements: 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1295400" y="762000"/>
            <a:ext cx="626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of which there are many to choose from…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1828800" y="5410200"/>
            <a:ext cx="5105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0">
                <a:solidFill>
                  <a:srgbClr val="FFFF00"/>
                </a:solidFill>
              </a:rPr>
              <a:t>windspeed, air temperature, relative</a:t>
            </a:r>
          </a:p>
          <a:p>
            <a:pPr algn="ctr"/>
            <a:r>
              <a:rPr lang="en-US" altLang="en-US" sz="1800" b="0">
                <a:solidFill>
                  <a:srgbClr val="FFFF00"/>
                </a:solidFill>
              </a:rPr>
              <a:t>humidity, dewpoint  and wet-bulb</a:t>
            </a:r>
          </a:p>
          <a:p>
            <a:pPr algn="ctr"/>
            <a:r>
              <a:rPr lang="en-US" altLang="en-US" sz="1800" b="0">
                <a:solidFill>
                  <a:srgbClr val="FFFF00"/>
                </a:solidFill>
              </a:rPr>
              <a:t>temperatures, barometric pressure, </a:t>
            </a:r>
          </a:p>
          <a:p>
            <a:pPr algn="ctr"/>
            <a:r>
              <a:rPr lang="en-US" altLang="en-US" sz="1800" b="0">
                <a:solidFill>
                  <a:srgbClr val="FFFF00"/>
                </a:solidFill>
              </a:rPr>
              <a:t>heat index and wind chill.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0"/>
            </a:gs>
            <a:gs pos="50000">
              <a:srgbClr val="07003E"/>
            </a:gs>
            <a:gs pos="100000">
              <a:srgbClr val="00001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9" name="Picture 23" descr="belt_weather_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432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Belt Wx Kit and the IMET - Unit 9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801688"/>
            <a:ext cx="1663700" cy="2246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0" y="1905000"/>
            <a:ext cx="3810000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800" b="0">
                <a:effectLst>
                  <a:outerShdw blurRad="38100" dist="38100" dir="2700000" algn="tl">
                    <a:srgbClr val="000000"/>
                  </a:outerShdw>
                </a:effectLst>
              </a:rPr>
              <a:t>Remains as the standard set of basic weather observing tools used by fire personnel on </a:t>
            </a:r>
          </a:p>
          <a:p>
            <a:pPr algn="ctr">
              <a:lnSpc>
                <a:spcPct val="80000"/>
              </a:lnSpc>
            </a:pPr>
            <a:r>
              <a:rPr lang="en-US" altLang="en-US" sz="2800" b="0">
                <a:effectLst>
                  <a:outerShdw blurRad="38100" dist="38100" dir="2700000" algn="tl">
                    <a:srgbClr val="000000"/>
                  </a:outerShdw>
                </a:effectLst>
              </a:rPr>
              <a:t>wildland fires </a:t>
            </a:r>
          </a:p>
          <a:p>
            <a:pPr algn="ctr">
              <a:lnSpc>
                <a:spcPct val="80000"/>
              </a:lnSpc>
            </a:pPr>
            <a:r>
              <a:rPr lang="en-US" altLang="en-US" sz="2800" b="0"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</a:p>
          <a:p>
            <a:pPr algn="ctr">
              <a:lnSpc>
                <a:spcPct val="80000"/>
              </a:lnSpc>
            </a:pPr>
            <a:r>
              <a:rPr lang="en-US" altLang="en-US" sz="2800" b="0">
                <a:effectLst>
                  <a:outerShdw blurRad="38100" dist="38100" dir="2700000" algn="tl">
                    <a:srgbClr val="000000"/>
                  </a:outerShdw>
                </a:effectLst>
              </a:rPr>
              <a:t>prescribe burns.</a:t>
            </a: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H="1">
            <a:off x="5334000" y="1295400"/>
            <a:ext cx="1752600" cy="9906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751728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0" y="609600"/>
            <a:ext cx="4114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>
                <a:solidFill>
                  <a:srgbClr val="FFFF00"/>
                </a:solidFill>
              </a:rPr>
              <a:t>The Belt Weather </a:t>
            </a:r>
          </a:p>
          <a:p>
            <a:pPr algn="ctr"/>
            <a:r>
              <a:rPr lang="en-US" altLang="en-US" sz="3600">
                <a:solidFill>
                  <a:srgbClr val="FFFF00"/>
                </a:solidFill>
              </a:rPr>
              <a:t>Kit</a:t>
            </a: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7086600" y="457200"/>
            <a:ext cx="150018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>
                <a:solidFill>
                  <a:srgbClr val="E00000"/>
                </a:solidFill>
                <a:latin typeface="Arial Narrow" pitchFamily="34" charset="0"/>
              </a:rPr>
              <a:t>Belt</a:t>
            </a:r>
          </a:p>
          <a:p>
            <a:pPr algn="ctr"/>
            <a:r>
              <a:rPr lang="en-US" altLang="en-US" sz="3200">
                <a:solidFill>
                  <a:srgbClr val="E00000"/>
                </a:solidFill>
                <a:latin typeface="Arial Narrow" pitchFamily="34" charset="0"/>
              </a:rPr>
              <a:t>Weather</a:t>
            </a:r>
          </a:p>
          <a:p>
            <a:pPr algn="ctr"/>
            <a:r>
              <a:rPr lang="en-US" altLang="en-US" sz="2800">
                <a:solidFill>
                  <a:srgbClr val="E00000"/>
                </a:solidFill>
                <a:latin typeface="Arial Narrow" pitchFamily="34" charset="0"/>
              </a:rPr>
              <a:t>Kit</a:t>
            </a:r>
          </a:p>
        </p:txBody>
      </p:sp>
      <p:sp>
        <p:nvSpPr>
          <p:cNvPr id="24598" name="Line 22"/>
          <p:cNvSpPr>
            <a:spLocks noChangeShapeType="1"/>
          </p:cNvSpPr>
          <p:nvPr/>
        </p:nvSpPr>
        <p:spPr bwMode="auto">
          <a:xfrm flipH="1">
            <a:off x="7467600" y="1905000"/>
            <a:ext cx="381000" cy="12954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7088" dir="751728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C003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re Wx 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572000" cy="6019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053013" y="958850"/>
            <a:ext cx="409098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0"/>
              <a:t>Besides being durable, reliable, and accurate,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instruments in the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belt weather kit requires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029200" y="248285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i="1">
                <a:solidFill>
                  <a:srgbClr val="FFFF00"/>
                </a:solidFill>
              </a:rPr>
              <a:t>no batteries.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094288" y="3717925"/>
            <a:ext cx="400367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0"/>
              <a:t>Unlike some hand-held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meters, the instruments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in the belt weather kit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have little problem 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performing in extreme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0"/>
              <a:t>weather conditions.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build="allAtOnce"/>
      <p:bldP spid="3079" grpId="0"/>
      <p:bldP spid="308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60040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Belt Wx Kit Components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14400"/>
            <a:ext cx="7804150" cy="563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57200" y="304800"/>
            <a:ext cx="800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00"/>
                </a:solidFill>
              </a:rPr>
              <a:t>Components of the Belt Weather Kit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80040"/>
            </a:gs>
            <a:gs pos="100000">
              <a:srgbClr val="00000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371600" y="2133600"/>
            <a:ext cx="639445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800">
                <a:solidFill>
                  <a:srgbClr val="FFFF00"/>
                </a:solidFill>
              </a:rPr>
              <a:t>Taking Observations </a:t>
            </a:r>
          </a:p>
          <a:p>
            <a:pPr algn="ctr"/>
            <a:r>
              <a:rPr lang="en-US" altLang="en-US" sz="4800">
                <a:solidFill>
                  <a:srgbClr val="FFFF00"/>
                </a:solidFill>
              </a:rPr>
              <a:t>With the </a:t>
            </a:r>
          </a:p>
          <a:p>
            <a:pPr algn="ctr"/>
            <a:r>
              <a:rPr lang="en-US" altLang="en-US" sz="4800">
                <a:solidFill>
                  <a:srgbClr val="FFFF00"/>
                </a:solidFill>
              </a:rPr>
              <a:t>Belt Weather Kit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20052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ling Psychromet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01000" cy="60007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0005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Picture 7" descr="Pickle Gulch RAWS statio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4648200" cy="624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105400" y="304800"/>
            <a:ext cx="403860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>
                <a:solidFill>
                  <a:srgbClr val="FFFF00"/>
                </a:solidFill>
                <a:latin typeface="Arial Narrow" pitchFamily="34" charset="0"/>
              </a:rPr>
              <a:t>Remote Automated Weather Stations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5181600" y="3276600"/>
            <a:ext cx="276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 Narrow" pitchFamily="34" charset="0"/>
              </a:rPr>
              <a:t> 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33400" y="6858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9206097" algn="ctr" rotWithShape="0">
                    <a:schemeClr val="bg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chemeClr val="tx1"/>
                </a:solidFill>
                <a:latin typeface="Arial Narrow" pitchFamily="34" charset="0"/>
              </a:rPr>
              <a:t>Anemometer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3032125" y="417513"/>
            <a:ext cx="146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81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  <a:latin typeface="Arial Narrow" pitchFamily="34" charset="0"/>
              </a:rPr>
              <a:t>Wind Vane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441325" y="2017713"/>
            <a:ext cx="2286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81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tx1"/>
                </a:solidFill>
                <a:latin typeface="Arial Narrow" pitchFamily="34" charset="0"/>
              </a:rPr>
              <a:t>Temperature/</a:t>
            </a:r>
          </a:p>
          <a:p>
            <a:pPr algn="ctr"/>
            <a:r>
              <a:rPr lang="en-US" altLang="en-US">
                <a:solidFill>
                  <a:schemeClr val="tx1"/>
                </a:solidFill>
                <a:latin typeface="Arial Narrow" pitchFamily="34" charset="0"/>
              </a:rPr>
              <a:t>Relative Humidity</a:t>
            </a:r>
          </a:p>
          <a:p>
            <a:pPr algn="ctr"/>
            <a:r>
              <a:rPr lang="en-US" altLang="en-US">
                <a:solidFill>
                  <a:schemeClr val="tx1"/>
                </a:solidFill>
                <a:latin typeface="Arial Narrow" pitchFamily="34" charset="0"/>
              </a:rPr>
              <a:t>Sensors</a:t>
            </a:r>
          </a:p>
        </p:txBody>
      </p:sp>
      <p:sp>
        <p:nvSpPr>
          <p:cNvPr id="72718" name="AutoShape 14"/>
          <p:cNvSpPr>
            <a:spLocks noChangeArrowheads="1"/>
          </p:cNvSpPr>
          <p:nvPr/>
        </p:nvSpPr>
        <p:spPr bwMode="auto">
          <a:xfrm rot="4078617">
            <a:off x="1543844" y="3479007"/>
            <a:ext cx="990600" cy="277812"/>
          </a:xfrm>
          <a:prstGeom prst="rightArrow">
            <a:avLst>
              <a:gd name="adj1" fmla="val 50000"/>
              <a:gd name="adj2" fmla="val 8914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5105400" y="1447800"/>
            <a:ext cx="4038600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0">
                <a:latin typeface="Arial Narrow" pitchFamily="34" charset="0"/>
              </a:rPr>
              <a:t>RAWS provide continuous and reliable weather observations, generally in remote area. Data from RAWS are available from the BLM website, as well as a number of other sites on the Internet. Data include air temperature, dewpoint, relative humidity, wind speed and direction, and wind gusts.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D004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41338" y="298450"/>
            <a:ext cx="80978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>
                <a:solidFill>
                  <a:srgbClr val="FFFF00"/>
                </a:solidFill>
                <a:latin typeface="Arial Narrow" pitchFamily="34" charset="0"/>
              </a:rPr>
              <a:t>Measuring Dry Bulb and Wet-Bulb</a:t>
            </a:r>
          </a:p>
          <a:p>
            <a:pPr algn="ctr">
              <a:lnSpc>
                <a:spcPct val="90000"/>
              </a:lnSpc>
            </a:pPr>
            <a:r>
              <a:rPr lang="en-US" altLang="en-US" sz="3600">
                <a:solidFill>
                  <a:srgbClr val="FFFF00"/>
                </a:solidFill>
                <a:latin typeface="Arial Narrow" pitchFamily="34" charset="0"/>
              </a:rPr>
              <a:t>Temperatures Using the Sling Psychrometer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57200" y="152400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Stand in an open area away from objects that might be struck during whirling.   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57200" y="2592388"/>
            <a:ext cx="73263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Face the wind in a way that avoids exposing the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thermometers to your body heat </a:t>
            </a:r>
            <a:r>
              <a:rPr lang="en-US" altLang="en-US" sz="2800" b="0" u="sng">
                <a:solidFill>
                  <a:schemeClr val="bg1"/>
                </a:solidFill>
                <a:latin typeface="Arial Narrow" pitchFamily="34" charset="0"/>
              </a:rPr>
              <a:t>and</a:t>
            </a: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direct sunlight.</a:t>
            </a:r>
            <a:r>
              <a:rPr lang="en-US" altLang="en-US" sz="2800">
                <a:solidFill>
                  <a:schemeClr val="bg1"/>
                </a:solidFill>
                <a:latin typeface="Arial Narrow" pitchFamily="34" charset="0"/>
              </a:rPr>
              <a:t>  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57200" y="3735388"/>
            <a:ext cx="74247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Saturate the wet-bulb wick with clean, distilled or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mineral-free water.  Be sure to completely saturate it. 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57200" y="4800600"/>
            <a:ext cx="8686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Holding your forearm parallel to the ground, ventilate  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the sling psychrometer by whirling it at arm’s length from 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your body at a constant speed. Spinning it too fast will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cause the wet-bulb wick to dry prematurely.</a:t>
            </a:r>
            <a:r>
              <a:rPr lang="en-US" altLang="en-US" sz="2800">
                <a:solidFill>
                  <a:schemeClr val="bg1"/>
                </a:solidFill>
                <a:latin typeface="Arial Narrow" pitchFamily="34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58375" grpId="0"/>
      <p:bldP spid="5837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8002A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81000" y="685800"/>
            <a:ext cx="838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Whirl the psychrometer using a smooth wrist action for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one minute.  Note the wet-bulb temperature.    </a:t>
            </a: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381000" y="1828800"/>
            <a:ext cx="8763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Continue whirling for another 30 seconds, and then take a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second wet-bulb reading. If this temperature is lower than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the first reading, continue whirling and reading the wet-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bulb thermometer every five to ten seconds until it will go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no lower.  Record this lowest wet-bulb temperature. 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81000" y="4344988"/>
            <a:ext cx="65801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Now read and record the dry bulb temperature.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81000" y="5105400"/>
            <a:ext cx="8364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Finally, determine relative humidity and dewpoint using </a:t>
            </a:r>
          </a:p>
          <a:p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 the appropriate psychrometric table for your elevation.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/>
      <p:bldP spid="59400" grpId="0"/>
      <p:bldP spid="5940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E004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0" y="2438400"/>
            <a:ext cx="9144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0"/>
              <a:t>Not to completely saturate the 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/>
              <a:t>muslin wick would result in a 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/>
              <a:t>wet-bulb temperature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0"/>
              <a:t>that is </a:t>
            </a:r>
            <a:r>
              <a:rPr lang="en-US" altLang="en-US" sz="3600" b="0" u="sng"/>
              <a:t>too high</a:t>
            </a:r>
            <a:r>
              <a:rPr lang="en-US" altLang="en-US" sz="3600" b="0"/>
              <a:t>.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895600" y="1447800"/>
            <a:ext cx="3319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>
                <a:solidFill>
                  <a:srgbClr val="FFFF00"/>
                </a:solidFill>
              </a:rPr>
              <a:t>Remember…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80044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733800" y="1012825"/>
            <a:ext cx="5181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200" b="0"/>
              <a:t>The sling psychrometer  </a:t>
            </a:r>
          </a:p>
          <a:p>
            <a:pPr algn="ctr">
              <a:lnSpc>
                <a:spcPct val="80000"/>
              </a:lnSpc>
            </a:pPr>
            <a:r>
              <a:rPr lang="en-US" altLang="en-US" sz="3200" b="0"/>
              <a:t>also should be used </a:t>
            </a:r>
          </a:p>
          <a:p>
            <a:pPr algn="ctr">
              <a:lnSpc>
                <a:spcPct val="80000"/>
              </a:lnSpc>
            </a:pPr>
            <a:r>
              <a:rPr lang="en-US" altLang="en-US" sz="3200" b="0"/>
              <a:t>to check the accuracy of all hand-held observing meters; </a:t>
            </a:r>
          </a:p>
          <a:p>
            <a:pPr algn="ctr">
              <a:lnSpc>
                <a:spcPct val="80000"/>
              </a:lnSpc>
            </a:pPr>
            <a:r>
              <a:rPr lang="en-US" altLang="en-US" sz="3200" b="0"/>
              <a:t>particularly when they are used under extreme weather conditions </a:t>
            </a:r>
          </a:p>
          <a:p>
            <a:pPr algn="ctr">
              <a:lnSpc>
                <a:spcPct val="80000"/>
              </a:lnSpc>
            </a:pPr>
            <a:r>
              <a:rPr lang="en-US" altLang="en-US" sz="3200" b="0"/>
              <a:t>(for example, when it is very warm, very cold, very dry or very moist).</a:t>
            </a:r>
            <a:endParaRPr lang="en-US" altLang="en-US" sz="3200"/>
          </a:p>
        </p:txBody>
      </p:sp>
      <p:pic>
        <p:nvPicPr>
          <p:cNvPr id="60424" name="Picture 8" descr="psychrometer diagram 03'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3124200" cy="617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0"/>
            </a:gs>
            <a:gs pos="50000">
              <a:srgbClr val="120054"/>
            </a:gs>
            <a:gs pos="100000">
              <a:srgbClr val="0000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828800" y="1676400"/>
            <a:ext cx="58023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>
                <a:solidFill>
                  <a:srgbClr val="FFFF00"/>
                </a:solidFill>
              </a:rPr>
              <a:t>Determining Eye-Level 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Windspeed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Using the 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Windspeed Meter</a:t>
            </a:r>
          </a:p>
          <a:p>
            <a:pPr algn="ctr"/>
            <a:r>
              <a:rPr lang="en-US" altLang="en-US" sz="4000">
                <a:solidFill>
                  <a:srgbClr val="FFFF00"/>
                </a:solidFill>
              </a:rPr>
              <a:t>In the Belt Weather Kit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0"/>
            </a:gs>
            <a:gs pos="50000">
              <a:srgbClr val="0C0048"/>
            </a:gs>
            <a:gs pos="100000">
              <a:srgbClr val="00001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and held wind mete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400550" cy="5867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876800" y="892175"/>
            <a:ext cx="426720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</a:rPr>
              <a:t>Face the wind and hold the meter at arm’s length near eye level.</a:t>
            </a:r>
            <a:r>
              <a:rPr lang="en-US" altLang="en-US" sz="3200" b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800600" y="2286000"/>
            <a:ext cx="43434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8463" indent="-398463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</a:rPr>
              <a:t>Hold the meter about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midway from either 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end, careful not to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block the two holes at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the bottom or the hole  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at the top.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800600" y="37338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800">
              <a:latin typeface="Arial Narrow" pitchFamily="34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4876800" y="4572000"/>
            <a:ext cx="42672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8463" indent="-398463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</a:rPr>
              <a:t>Check to see if the  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small white ball in the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tube is moving freely.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A0034"/>
            </a:gs>
            <a:gs pos="100000">
              <a:srgbClr val="02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and Held Wind Meter close-up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304800"/>
            <a:ext cx="3276600" cy="617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304800" y="3429000"/>
            <a:ext cx="609600" cy="0"/>
          </a:xfrm>
          <a:prstGeom prst="line">
            <a:avLst/>
          </a:prstGeom>
          <a:noFill/>
          <a:ln w="203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7251" dir="4832261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H="1">
            <a:off x="3200400" y="3505200"/>
            <a:ext cx="838200" cy="0"/>
          </a:xfrm>
          <a:prstGeom prst="line">
            <a:avLst/>
          </a:prstGeom>
          <a:noFill/>
          <a:ln w="203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4727" dir="11642175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990600" y="381000"/>
            <a:ext cx="914400" cy="304800"/>
          </a:xfrm>
          <a:prstGeom prst="line">
            <a:avLst/>
          </a:prstGeom>
          <a:noFill/>
          <a:ln w="142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4053" dir="12657825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343400" y="571500"/>
            <a:ext cx="48006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</a:rPr>
              <a:t>If yes, now determine a  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one-minute averaged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wind speed by 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observing the ball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bouncing between 2 and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9 mph. Use the low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speed scale on the left.</a:t>
            </a:r>
            <a:r>
              <a:rPr lang="en-US" altLang="en-US" sz="280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4343400" y="3505200"/>
            <a:ext cx="48006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8463" indent="-398463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</a:rPr>
              <a:t>If the ball rises up near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10 mph on the left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scale, cover the top red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stem with your finger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and read from the high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wind speed scale on the   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right.</a:t>
            </a:r>
            <a:r>
              <a:rPr lang="en-US" altLang="en-US" sz="2800" b="0">
                <a:solidFill>
                  <a:schemeClr val="bg1"/>
                </a:solidFill>
                <a:latin typeface="Arial Narrow" pitchFamily="34" charset="0"/>
              </a:rPr>
              <a:t>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80040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Compass for Unit 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4038600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572000" y="381000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>
                <a:solidFill>
                  <a:srgbClr val="FFFF00"/>
                </a:solidFill>
              </a:rPr>
              <a:t>Using the Compass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572000" y="1422400"/>
            <a:ext cx="4572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</a:rPr>
              <a:t>Be sure to properly orient the compass to “true” north for your location.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572000" y="2819400"/>
            <a:ext cx="4572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charset="0"/>
              </a:defRPr>
            </a:lvl1pPr>
            <a:lvl2pPr marL="5127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2800" b="0">
                <a:solidFill>
                  <a:schemeClr val="bg1"/>
                </a:solidFill>
              </a:rPr>
              <a:t>Take a reading to the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nearest cardinal point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(N, NE, E, SE, S, SW, </a:t>
            </a:r>
          </a:p>
          <a:p>
            <a:pPr>
              <a:lnSpc>
                <a:spcPct val="80000"/>
              </a:lnSpc>
            </a:pPr>
            <a:r>
              <a:rPr lang="en-US" altLang="en-US" sz="2800" b="0">
                <a:solidFill>
                  <a:schemeClr val="bg1"/>
                </a:solidFill>
              </a:rPr>
              <a:t>    W, NW).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419600" y="4724400"/>
            <a:ext cx="4724400" cy="1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 b="0">
                <a:solidFill>
                  <a:srgbClr val="FFFF00"/>
                </a:solidFill>
                <a:latin typeface="Arial Narrow" pitchFamily="34" charset="0"/>
              </a:rPr>
              <a:t>Remember, the wind </a:t>
            </a:r>
          </a:p>
          <a:p>
            <a:pPr algn="ctr">
              <a:lnSpc>
                <a:spcPct val="80000"/>
              </a:lnSpc>
            </a:pPr>
            <a:r>
              <a:rPr lang="en-US" altLang="en-US" sz="3600" b="0">
                <a:solidFill>
                  <a:srgbClr val="FFFF00"/>
                </a:solidFill>
                <a:latin typeface="Arial Narrow" pitchFamily="34" charset="0"/>
              </a:rPr>
              <a:t>direction is the direction the wind is </a:t>
            </a:r>
            <a:r>
              <a:rPr lang="en-US" altLang="en-US" sz="3600" b="0" i="1" u="sng">
                <a:solidFill>
                  <a:srgbClr val="FFFF00"/>
                </a:solidFill>
                <a:latin typeface="Arial Narrow" pitchFamily="34" charset="0"/>
              </a:rPr>
              <a:t>from.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5003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Observation Book Cover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066800"/>
            <a:ext cx="8382000" cy="544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990600" y="304800"/>
            <a:ext cx="7423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FFFF00"/>
                </a:solidFill>
              </a:rPr>
              <a:t>Recording Your Weather Observation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0"/>
            </a:gs>
            <a:gs pos="50000">
              <a:srgbClr val="0F007E"/>
            </a:gs>
            <a:gs pos="100000">
              <a:srgbClr val="0000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Observation she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43000"/>
            <a:ext cx="8229600" cy="51355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914400" y="304800"/>
            <a:ext cx="732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Filling Out the Observation Form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762000" y="1219200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CC0000"/>
                </a:solidFill>
              </a:rPr>
              <a:t>EXAMPLE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990600" y="1600200"/>
            <a:ext cx="1406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chemeClr val="tx1"/>
                </a:solidFill>
              </a:rPr>
              <a:t>08-20-05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819400" y="16002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0">
                <a:solidFill>
                  <a:schemeClr val="tx1"/>
                </a:solidFill>
              </a:rPr>
              <a:t>Sunny Ridge Fire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486400" y="16002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chemeClr val="tx1"/>
                </a:solidFill>
              </a:rPr>
              <a:t>5300</a:t>
            </a:r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7391400" y="16002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391400" y="16002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066800" y="2057400"/>
            <a:ext cx="1285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mid-slope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2955925" y="2020888"/>
            <a:ext cx="240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chemeClr val="tx1"/>
                </a:solidFill>
              </a:rPr>
              <a:t>PJ and</a:t>
            </a:r>
            <a:r>
              <a:rPr lang="en-US" altLang="en-US" sz="2000" b="0">
                <a:solidFill>
                  <a:schemeClr val="tx1"/>
                </a:solidFill>
              </a:rPr>
              <a:t> Scrub Oak</a:t>
            </a:r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669925" y="3059113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1430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1447800" y="3048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000" b="0">
              <a:solidFill>
                <a:schemeClr val="tx1"/>
              </a:solidFill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447800" y="304800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905000" y="304800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55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2438400" y="3048000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11%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3276600" y="30480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3733800" y="3048000"/>
            <a:ext cx="59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SW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495800" y="3048000"/>
            <a:ext cx="3255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Gusts to 20 mph   firewhirls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4495800" y="3429000"/>
            <a:ext cx="2670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CBs and lightning NW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0729" grpId="0"/>
      <p:bldP spid="30730" grpId="0"/>
      <p:bldP spid="30732" grpId="0" animBg="1"/>
      <p:bldP spid="30733" grpId="0"/>
      <p:bldP spid="30734" grpId="0"/>
      <p:bldP spid="30735" grpId="0"/>
      <p:bldP spid="30736" grpId="0"/>
      <p:bldP spid="30738" grpId="0"/>
      <p:bldP spid="30739" grpId="0"/>
      <p:bldP spid="30740" grpId="0"/>
      <p:bldP spid="30741" grpId="0"/>
      <p:bldP spid="30742" grpId="0"/>
      <p:bldP spid="30743" grpId="0"/>
      <p:bldP spid="307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F005A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5" name="Picture 7" descr="RAWS-redman-farmington-utah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0"/>
            <a:ext cx="48006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1905000" y="304800"/>
            <a:ext cx="587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00"/>
                </a:solidFill>
              </a:rPr>
              <a:t>Portable Weather Stations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5257800" y="1219200"/>
            <a:ext cx="388620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b="0"/>
              <a:t>These light weight, portable weather stations are normally assembled and monitored by NWS Incident Meteorologists (IMETs) dispatched to wildland fires.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288925" y="1381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800">
              <a:latin typeface="Arial Narrow" pitchFamily="34" charset="0"/>
            </a:endParaRP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5257800" y="3886200"/>
            <a:ext cx="388620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b="0"/>
              <a:t>Data collected from </a:t>
            </a:r>
          </a:p>
          <a:p>
            <a:pPr algn="ctr">
              <a:lnSpc>
                <a:spcPct val="90000"/>
              </a:lnSpc>
            </a:pPr>
            <a:r>
              <a:rPr lang="en-US" altLang="en-US" b="0"/>
              <a:t>these units are used to prepare fireweather forecasts, and to inform the FBAN and other fire  personnel of changing local weather conditions.</a:t>
            </a:r>
            <a:r>
              <a:rPr lang="en-US" altLang="en-US"/>
              <a:t>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A005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re Wx 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724400" cy="609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029200" y="1295400"/>
            <a:ext cx="41148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>
                <a:solidFill>
                  <a:srgbClr val="FFFF00"/>
                </a:solidFill>
              </a:rPr>
              <a:t>Maintenance </a:t>
            </a:r>
          </a:p>
          <a:p>
            <a:pPr algn="ctr">
              <a:lnSpc>
                <a:spcPct val="80000"/>
              </a:lnSpc>
            </a:pPr>
            <a:r>
              <a:rPr lang="en-US" altLang="en-US" sz="3600">
                <a:solidFill>
                  <a:srgbClr val="FFFF00"/>
                </a:solidFill>
              </a:rPr>
              <a:t>and</a:t>
            </a:r>
          </a:p>
          <a:p>
            <a:pPr algn="ctr">
              <a:lnSpc>
                <a:spcPct val="80000"/>
              </a:lnSpc>
            </a:pPr>
            <a:r>
              <a:rPr lang="en-US" altLang="en-US" sz="3600">
                <a:solidFill>
                  <a:srgbClr val="FFFF00"/>
                </a:solidFill>
              </a:rPr>
              <a:t>Use</a:t>
            </a:r>
          </a:p>
          <a:p>
            <a:pPr algn="ctr">
              <a:lnSpc>
                <a:spcPct val="80000"/>
              </a:lnSpc>
            </a:pPr>
            <a:r>
              <a:rPr lang="en-US" altLang="en-US" sz="3600">
                <a:solidFill>
                  <a:srgbClr val="FFFF00"/>
                </a:solidFill>
              </a:rPr>
              <a:t>of the Belt Weather Kit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105400" y="4114800"/>
            <a:ext cx="4038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4000"/>
              <a:t>Field </a:t>
            </a:r>
          </a:p>
          <a:p>
            <a:pPr algn="ctr">
              <a:lnSpc>
                <a:spcPct val="80000"/>
              </a:lnSpc>
            </a:pPr>
            <a:r>
              <a:rPr lang="en-US" altLang="en-US" sz="4000"/>
              <a:t>Exercise</a:t>
            </a:r>
          </a:p>
          <a:p>
            <a:pPr algn="ctr"/>
            <a:endParaRPr lang="en-US" altLang="en-US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209800" y="533400"/>
            <a:ext cx="4721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/>
              <a:t>Unit 9 Objectives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304800" y="1547813"/>
            <a:ext cx="861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381000" y="1581150"/>
            <a:ext cx="86106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8463" indent="-398463">
              <a:defRPr>
                <a:solidFill>
                  <a:schemeClr val="tx1"/>
                </a:solidFill>
                <a:latin typeface="Arial" charset="0"/>
              </a:defRPr>
            </a:lvl1pPr>
            <a:lvl2pPr marL="85566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312863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7006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726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44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6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88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60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100000"/>
              </a:spcAft>
            </a:pPr>
            <a:r>
              <a:rPr lang="en-US" altLang="en-US" sz="2800" b="0">
                <a:solidFill>
                  <a:schemeClr val="bg1"/>
                </a:solidFill>
              </a:rPr>
              <a:t>1. Describe when, how often, and where to take weather observations on wildland fires.</a:t>
            </a:r>
          </a:p>
          <a:p>
            <a:pPr>
              <a:spcAft>
                <a:spcPct val="100000"/>
              </a:spcAft>
            </a:pPr>
            <a:r>
              <a:rPr lang="en-US" altLang="en-US" sz="2800" b="0">
                <a:solidFill>
                  <a:schemeClr val="bg1"/>
                </a:solidFill>
              </a:rPr>
              <a:t>2. Describe the importance of having field observers or other fire personnel assigned as lookouts for potentially hazardous weather and wildland fire behavior conditions.</a:t>
            </a:r>
          </a:p>
          <a:p>
            <a:pPr>
              <a:spcAft>
                <a:spcPct val="100000"/>
              </a:spcAft>
            </a:pPr>
            <a:r>
              <a:rPr lang="en-US" altLang="en-US" sz="2800" b="0">
                <a:solidFill>
                  <a:schemeClr val="bg1"/>
                </a:solidFill>
              </a:rPr>
              <a:t>3. Demonstrate the correct use and maintenance of the belt weather kit in the field.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7004A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5334000" y="1905000"/>
            <a:ext cx="3810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  <a:p>
            <a:r>
              <a:rPr lang="en-US" altLang="en-US" b="0"/>
              <a:t>Small enough to be portable and used by observers in the field.  </a:t>
            </a:r>
          </a:p>
          <a:p>
            <a:endParaRPr lang="en-US" altLang="en-US" b="0"/>
          </a:p>
          <a:p>
            <a:r>
              <a:rPr lang="en-US" altLang="en-US" b="0"/>
              <a:t>May measure temperature and wind speeds at eye level as well as calculate relative humidity.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495300" y="530225"/>
            <a:ext cx="82613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>
                <a:solidFill>
                  <a:srgbClr val="FFFF00"/>
                </a:solidFill>
              </a:rPr>
              <a:t>Belt Weather Kits </a:t>
            </a:r>
          </a:p>
          <a:p>
            <a:pPr algn="ctr">
              <a:lnSpc>
                <a:spcPct val="90000"/>
              </a:lnSpc>
            </a:pPr>
            <a:r>
              <a:rPr lang="en-US" altLang="en-US" sz="3600">
                <a:solidFill>
                  <a:srgbClr val="FFFF00"/>
                </a:solidFill>
              </a:rPr>
              <a:t>and Hand Held Observing Equipment</a:t>
            </a:r>
          </a:p>
        </p:txBody>
      </p:sp>
      <p:pic>
        <p:nvPicPr>
          <p:cNvPr id="79887" name="Picture 15" descr="belt_weather_k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5029200" cy="33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A0068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286000" y="1219200"/>
            <a:ext cx="463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FFFF00"/>
                </a:solidFill>
                <a:latin typeface="Arial Narrow" pitchFamily="34" charset="0"/>
              </a:rPr>
              <a:t>Beaufort Wind Scale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33400" y="2286000"/>
            <a:ext cx="8153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>
                <a:latin typeface="Arial Narrow" pitchFamily="34" charset="0"/>
              </a:rPr>
              <a:t>If you have no access to an anemometer or hand-held wind meter, surface winds can be estimated by using the Beaufort Wind Scale.</a:t>
            </a:r>
            <a:r>
              <a:rPr lang="en-US" altLang="en-US" sz="3600"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A003E"/>
            </a:gs>
            <a:gs pos="100000">
              <a:srgbClr val="00001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286000" y="0"/>
            <a:ext cx="463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FFFF00"/>
                </a:solidFill>
                <a:latin typeface="Arial Narrow" pitchFamily="34" charset="0"/>
              </a:rPr>
              <a:t>Beaufort Wind Scale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981200" y="609600"/>
            <a:ext cx="5291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 Narrow" pitchFamily="34" charset="0"/>
              </a:rPr>
              <a:t>Estimating 20-Foot Winds (mph)</a:t>
            </a: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381000" y="1371600"/>
            <a:ext cx="8458200" cy="518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81000" y="1371600"/>
            <a:ext cx="838200" cy="518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381000" y="1371600"/>
            <a:ext cx="8458200" cy="762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381000" y="1371600"/>
            <a:ext cx="809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latin typeface="Arial Narrow" pitchFamily="34" charset="0"/>
              </a:rPr>
              <a:t>Wind</a:t>
            </a:r>
          </a:p>
          <a:p>
            <a:pPr algn="ctr"/>
            <a:r>
              <a:rPr lang="en-US" altLang="en-US" sz="2000">
                <a:latin typeface="Arial Narrow" pitchFamily="34" charset="0"/>
              </a:rPr>
              <a:t>Speed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3581400" y="1462088"/>
            <a:ext cx="2408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 Narrow" pitchFamily="34" charset="0"/>
              </a:rPr>
              <a:t>Nomenclature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33400" y="2362200"/>
            <a:ext cx="515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&lt;3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1203325" y="2168525"/>
            <a:ext cx="70453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Very light – smoke rises nearly vertically. Leaves of quaking aspen in constant </a:t>
            </a:r>
          </a:p>
          <a:p>
            <a:r>
              <a:rPr lang="en-US" altLang="en-US" sz="1800" b="0">
                <a:latin typeface="Arial Narrow" pitchFamily="34" charset="0"/>
              </a:rPr>
              <a:t>motion; small branches of bushes sway; slender branches and twigs of trees move</a:t>
            </a:r>
          </a:p>
          <a:p>
            <a:r>
              <a:rPr lang="en-US" altLang="en-US" sz="1800" b="0">
                <a:latin typeface="Arial Narrow" pitchFamily="34" charset="0"/>
              </a:rPr>
              <a:t>gently; tall grasses and weeds sway and bend with wind; wind vane barely moves.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1219200" y="3082925"/>
            <a:ext cx="7646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Light – trees of pole size in the open sway gently; wind felt distinctly on face; loose </a:t>
            </a:r>
          </a:p>
          <a:p>
            <a:r>
              <a:rPr lang="en-US" altLang="en-US" sz="1800" b="0">
                <a:latin typeface="Arial Narrow" pitchFamily="34" charset="0"/>
              </a:rPr>
              <a:t>scraps of paper move; wind flutters small flag.</a:t>
            </a: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1219200" y="3733800"/>
            <a:ext cx="711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Gentle breeze – trees of pole size in the open sway very noticeably; large branches</a:t>
            </a:r>
          </a:p>
          <a:p>
            <a:r>
              <a:rPr lang="en-US" altLang="en-US" sz="1800" b="0">
                <a:latin typeface="Arial Narrow" pitchFamily="34" charset="0"/>
              </a:rPr>
              <a:t>of pole size trees in the open toss; tops of trees in dense stands sway; wind</a:t>
            </a:r>
          </a:p>
          <a:p>
            <a:r>
              <a:rPr lang="en-US" altLang="en-US" sz="1800" b="0">
                <a:latin typeface="Arial Narrow" pitchFamily="34" charset="0"/>
              </a:rPr>
              <a:t>extends small flag; a few crested waves form on lakes.</a:t>
            </a: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1219200" y="4648200"/>
            <a:ext cx="7281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Moderate breeze – trees of pole size in the open sway violently; whole trees in</a:t>
            </a:r>
          </a:p>
          <a:p>
            <a:r>
              <a:rPr lang="en-US" altLang="en-US" sz="1800" b="0">
                <a:latin typeface="Arial Narrow" pitchFamily="34" charset="0"/>
              </a:rPr>
              <a:t>dense stands sway noticeably; dust is raised on the road.</a:t>
            </a: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1219200" y="5292725"/>
            <a:ext cx="7529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Fresh – branchlets are broken from trees; inconvenience is felt in walking against</a:t>
            </a:r>
          </a:p>
          <a:p>
            <a:r>
              <a:rPr lang="en-US" altLang="en-US" sz="1800" b="0">
                <a:latin typeface="Arial Narrow" pitchFamily="34" charset="0"/>
              </a:rPr>
              <a:t>wind.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1279525" y="5902325"/>
            <a:ext cx="6899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Strong – tree damage increases with occasional breaking of exposed tops and</a:t>
            </a:r>
          </a:p>
          <a:p>
            <a:r>
              <a:rPr lang="en-US" altLang="en-US" sz="1800" b="0">
                <a:latin typeface="Arial Narrow" pitchFamily="34" charset="0"/>
              </a:rPr>
              <a:t>branches; progress impeded when walking against wind; light structural damage.</a:t>
            </a: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381000" y="3124200"/>
            <a:ext cx="8382000" cy="609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381000" y="4648200"/>
            <a:ext cx="8458200" cy="685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381000" y="5943600"/>
            <a:ext cx="8458200" cy="609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7" name="Text Box 21"/>
          <p:cNvSpPr txBox="1">
            <a:spLocks noChangeArrowheads="1"/>
          </p:cNvSpPr>
          <p:nvPr/>
        </p:nvSpPr>
        <p:spPr bwMode="auto">
          <a:xfrm>
            <a:off x="533400" y="3124200"/>
            <a:ext cx="6048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4-7</a:t>
            </a:r>
          </a:p>
        </p:txBody>
      </p:sp>
      <p:sp>
        <p:nvSpPr>
          <p:cNvPr id="75798" name="Text Box 22"/>
          <p:cNvSpPr txBox="1">
            <a:spLocks noChangeArrowheads="1"/>
          </p:cNvSpPr>
          <p:nvPr/>
        </p:nvSpPr>
        <p:spPr bwMode="auto">
          <a:xfrm>
            <a:off x="365125" y="3948113"/>
            <a:ext cx="847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 8-12</a:t>
            </a:r>
          </a:p>
        </p:txBody>
      </p:sp>
      <p:sp>
        <p:nvSpPr>
          <p:cNvPr id="75800" name="Text Box 24"/>
          <p:cNvSpPr txBox="1">
            <a:spLocks noChangeArrowheads="1"/>
          </p:cNvSpPr>
          <p:nvPr/>
        </p:nvSpPr>
        <p:spPr bwMode="auto">
          <a:xfrm>
            <a:off x="304800" y="4724400"/>
            <a:ext cx="928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13-18</a:t>
            </a:r>
          </a:p>
        </p:txBody>
      </p:sp>
      <p:sp>
        <p:nvSpPr>
          <p:cNvPr id="75801" name="Text Box 25"/>
          <p:cNvSpPr txBox="1">
            <a:spLocks noChangeArrowheads="1"/>
          </p:cNvSpPr>
          <p:nvPr/>
        </p:nvSpPr>
        <p:spPr bwMode="auto">
          <a:xfrm>
            <a:off x="304800" y="5410200"/>
            <a:ext cx="928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19-24</a:t>
            </a:r>
          </a:p>
        </p:txBody>
      </p:sp>
      <p:sp>
        <p:nvSpPr>
          <p:cNvPr id="75802" name="Text Box 26"/>
          <p:cNvSpPr txBox="1">
            <a:spLocks noChangeArrowheads="1"/>
          </p:cNvSpPr>
          <p:nvPr/>
        </p:nvSpPr>
        <p:spPr bwMode="auto">
          <a:xfrm>
            <a:off x="304800" y="5943600"/>
            <a:ext cx="928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25-31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A0034"/>
            </a:gs>
            <a:gs pos="100000">
              <a:srgbClr val="06001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2286000" y="258763"/>
            <a:ext cx="463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FFFF00"/>
                </a:solidFill>
                <a:latin typeface="Arial Narrow" pitchFamily="34" charset="0"/>
              </a:rPr>
              <a:t>Beaufort Wind Scale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981200" y="868363"/>
            <a:ext cx="5291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 Narrow" pitchFamily="34" charset="0"/>
              </a:rPr>
              <a:t>Estimating 20-Foot Winds (mph)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81000" y="2057400"/>
            <a:ext cx="8458200" cy="2743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81000" y="2057400"/>
            <a:ext cx="838200" cy="2743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381000" y="2057400"/>
            <a:ext cx="8458200" cy="762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81000" y="2057400"/>
            <a:ext cx="809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latin typeface="Arial Narrow" pitchFamily="34" charset="0"/>
              </a:rPr>
              <a:t>Wind</a:t>
            </a:r>
          </a:p>
          <a:p>
            <a:pPr algn="ctr"/>
            <a:r>
              <a:rPr lang="en-US" altLang="en-US" sz="2000">
                <a:latin typeface="Arial Narrow" pitchFamily="34" charset="0"/>
              </a:rPr>
              <a:t>Speed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581400" y="2147888"/>
            <a:ext cx="2408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 Narrow" pitchFamily="34" charset="0"/>
              </a:rPr>
              <a:t>Nomenclature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1203325" y="2854325"/>
            <a:ext cx="6462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Moderate gale – severe damage to tree tops; very difficult to walk into wind;</a:t>
            </a:r>
          </a:p>
          <a:p>
            <a:r>
              <a:rPr lang="en-US" altLang="en-US" sz="1800" b="0">
                <a:latin typeface="Arial Narrow" pitchFamily="34" charset="0"/>
              </a:rPr>
              <a:t>significant structural damage occurs.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1219200" y="3733800"/>
            <a:ext cx="6961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Arial Narrow" pitchFamily="34" charset="0"/>
              </a:rPr>
              <a:t>Fresh gale – surfaced strong Santa Ana; intense stress on all exposed objects;</a:t>
            </a:r>
          </a:p>
          <a:p>
            <a:r>
              <a:rPr lang="en-US" altLang="en-US" sz="1800" b="0">
                <a:latin typeface="Arial Narrow" pitchFamily="34" charset="0"/>
              </a:rPr>
              <a:t>vegetation, buildings; canopy offers virtually no protection; wind flow is systematic</a:t>
            </a:r>
          </a:p>
          <a:p>
            <a:r>
              <a:rPr lang="en-US" altLang="en-US" sz="1800" b="0">
                <a:latin typeface="Arial Narrow" pitchFamily="34" charset="0"/>
              </a:rPr>
              <a:t>in disturbing everything in its path.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304800" y="2971800"/>
            <a:ext cx="928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32-38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381000" y="3886200"/>
            <a:ext cx="758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Arial Narrow" pitchFamily="34" charset="0"/>
              </a:rPr>
              <a:t> &gt;38</a:t>
            </a: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381000" y="3657600"/>
            <a:ext cx="8458200" cy="1143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5563</TotalTime>
  <Words>1989</Words>
  <Application>Microsoft Office PowerPoint</Application>
  <PresentationFormat>On-screen Show (4:3)</PresentationFormat>
  <Paragraphs>329</Paragraphs>
  <Slides>51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Baker</dc:creator>
  <cp:lastModifiedBy>Kessler, Jon W</cp:lastModifiedBy>
  <cp:revision>336</cp:revision>
  <dcterms:created xsi:type="dcterms:W3CDTF">2004-03-17T23:20:22Z</dcterms:created>
  <dcterms:modified xsi:type="dcterms:W3CDTF">2014-05-14T21:44:27Z</dcterms:modified>
</cp:coreProperties>
</file>