
<file path=[Content_Types].xml><?xml version="1.0" encoding="utf-8"?>
<Types xmlns="http://schemas.openxmlformats.org/package/2006/content-types">
  <Default Extension="mpg" ContentType="vide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2" r:id="rId14"/>
    <p:sldId id="270" r:id="rId15"/>
  </p:sldIdLst>
  <p:sldSz cx="9144000" cy="6858000" type="screen4x3"/>
  <p:notesSz cx="7102475" cy="8991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53" autoAdjust="0"/>
    <p:restoredTop sz="94624" autoAdjust="0"/>
  </p:normalViewPr>
  <p:slideViewPr>
    <p:cSldViewPr>
      <p:cViewPr varScale="1">
        <p:scale>
          <a:sx n="102" d="100"/>
          <a:sy n="102" d="100"/>
        </p:scale>
        <p:origin x="-141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42338"/>
            <a:ext cx="3078163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8542338"/>
            <a:ext cx="3078162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B8E4E82-AB53-4646-A864-8B163A5A6D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79480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E1D81-BB2E-4B3D-9099-FCB121C6C9E6}" type="datetimeFigureOut">
              <a:rPr lang="en-US" smtClean="0"/>
              <a:t>9/23/2014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03338" y="674688"/>
            <a:ext cx="4495800" cy="3371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270375"/>
            <a:ext cx="5683250" cy="4046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4075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54075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5E849-3909-4DE0-8A92-179B1F689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53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95E849-3909-4DE0-8A92-179B1F6891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66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95E849-3909-4DE0-8A92-179B1F6891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62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76" y="6629400"/>
            <a:ext cx="7389224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lang="en-US" altLang="en-US" sz="1000" b="1" kern="1200" dirty="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algn="l">
              <a:defRPr/>
            </a:pPr>
            <a:r>
              <a:rPr lang="en-US" dirty="0" smtClean="0"/>
              <a:t>Unit 2 -  Pre-engagement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7866018" y="6638109"/>
            <a:ext cx="121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10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Slide 2-</a:t>
            </a:r>
            <a:fld id="{0877E80E-93FD-4339-885F-053D336AF132}" type="slidenum">
              <a:rPr lang="en-US" altLang="en-US" sz="1000" b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pPr/>
              <a:t>‹#›</a:t>
            </a:fld>
            <a:endParaRPr lang="en-US" altLang="en-US" sz="1000" b="1" dirty="0" smtClean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2419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76" y="6629400"/>
            <a:ext cx="7389224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lang="en-US" altLang="en-US" sz="1000" b="1" kern="1200" dirty="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algn="l">
              <a:defRPr/>
            </a:pPr>
            <a:r>
              <a:rPr lang="en-US" dirty="0" smtClean="0"/>
              <a:t>Unit 2 -  Pre-engagement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7866018" y="6638109"/>
            <a:ext cx="121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10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Slide 2-</a:t>
            </a:r>
            <a:fld id="{0877E80E-93FD-4339-885F-053D336AF132}" type="slidenum">
              <a:rPr lang="en-US" altLang="en-US" sz="1000" b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pPr/>
              <a:t>‹#›</a:t>
            </a:fld>
            <a:endParaRPr lang="en-US" altLang="en-US" sz="1000" b="1" dirty="0" smtClean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3268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76" y="6629400"/>
            <a:ext cx="7389224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lang="en-US" altLang="en-US" sz="1000" b="1" kern="1200" dirty="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algn="l">
              <a:defRPr/>
            </a:pPr>
            <a:r>
              <a:rPr lang="en-US" dirty="0" smtClean="0"/>
              <a:t>Unit 2 -  Pre-engagement</a:t>
            </a:r>
            <a:endParaRPr lang="en-US" dirty="0"/>
          </a:p>
        </p:txBody>
      </p:sp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7866018" y="6638109"/>
            <a:ext cx="121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10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Slide 2-</a:t>
            </a:r>
            <a:fld id="{0877E80E-93FD-4339-885F-053D336AF132}" type="slidenum">
              <a:rPr lang="en-US" altLang="en-US" sz="1000" b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pPr/>
              <a:t>‹#›</a:t>
            </a:fld>
            <a:endParaRPr lang="en-US" altLang="en-US" sz="1000" b="1" dirty="0" smtClean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1753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76" y="6629400"/>
            <a:ext cx="7389224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lang="en-US" altLang="en-US" sz="1000" b="1" kern="1200" dirty="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algn="l">
              <a:defRPr/>
            </a:pPr>
            <a:r>
              <a:rPr lang="en-US" dirty="0" smtClean="0"/>
              <a:t>Unit 2 -  Pre-engagement</a:t>
            </a:r>
            <a:endParaRPr lang="en-US" dirty="0"/>
          </a:p>
        </p:txBody>
      </p:sp>
      <p:sp>
        <p:nvSpPr>
          <p:cNvPr id="3" name="Rectangle 7"/>
          <p:cNvSpPr>
            <a:spLocks noChangeArrowheads="1"/>
          </p:cNvSpPr>
          <p:nvPr userDrawn="1"/>
        </p:nvSpPr>
        <p:spPr bwMode="auto">
          <a:xfrm>
            <a:off x="7866018" y="6638109"/>
            <a:ext cx="121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10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Slide 2-</a:t>
            </a:r>
            <a:fld id="{0877E80E-93FD-4339-885F-053D336AF132}" type="slidenum">
              <a:rPr lang="en-US" altLang="en-US" sz="1000" b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pPr/>
              <a:t>‹#›</a:t>
            </a:fld>
            <a:endParaRPr lang="en-US" altLang="en-US" sz="1000" b="1" dirty="0" smtClean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9446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76" y="6629400"/>
            <a:ext cx="7389224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lang="en-US" altLang="en-US" sz="1000" b="1" kern="1200" dirty="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algn="l">
              <a:defRPr/>
            </a:pPr>
            <a:r>
              <a:rPr lang="en-US" dirty="0" smtClean="0"/>
              <a:t>Unit 2 -  Pre-engagement</a:t>
            </a:r>
            <a:endParaRPr lang="en-US" dirty="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866018" y="6638109"/>
            <a:ext cx="121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10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Slide 2-</a:t>
            </a:r>
            <a:fld id="{0877E80E-93FD-4339-885F-053D336AF132}" type="slidenum">
              <a:rPr lang="en-US" altLang="en-US" sz="1000" b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pPr/>
              <a:t>‹#›</a:t>
            </a:fld>
            <a:endParaRPr lang="en-US" altLang="en-US" sz="1000" b="1" dirty="0" smtClean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5638800" y="52254"/>
            <a:ext cx="3505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lang="en-US" altLang="en-US" sz="1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altLang="en-US" dirty="0" smtClean="0">
                <a:solidFill>
                  <a:schemeClr val="bg2">
                    <a:lumMod val="75000"/>
                  </a:schemeClr>
                </a:solidFill>
              </a:rPr>
              <a:t>Task Force/Strike Team Leader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52254"/>
            <a:ext cx="3505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lang="en-US" altLang="en-US" sz="1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altLang="en-US" dirty="0" smtClean="0">
                <a:solidFill>
                  <a:schemeClr val="bg2">
                    <a:lumMod val="75000"/>
                  </a:schemeClr>
                </a:solidFill>
              </a:rPr>
              <a:t>S-330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5" r:id="rId4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400" b="1" cap="none" spc="50">
          <a:ln w="13500">
            <a:solidFill>
              <a:schemeClr val="accent1">
                <a:shade val="2500"/>
                <a:alpha val="6500"/>
              </a:schemeClr>
            </a:solidFill>
            <a:prstDash val="solid"/>
          </a:ln>
          <a:solidFill>
            <a:schemeClr val="accent1">
              <a:tint val="3000"/>
              <a:alpha val="95000"/>
            </a:schemeClr>
          </a:solidFill>
          <a:effectLst>
            <a:innerShdw blurRad="50900" dist="38500" dir="13500000">
              <a:srgbClr val="000000">
                <a:alpha val="60000"/>
              </a:srgbClr>
            </a:inn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 Black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 Black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 Black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1">
          <a:solidFill>
            <a:srgbClr val="FFFF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rgbClr val="FFFF0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rgbClr val="FFFF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Unit 2 tit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3"/>
          <a:stretch/>
        </p:blipFill>
        <p:spPr bwMode="auto">
          <a:xfrm>
            <a:off x="-47625" y="324432"/>
            <a:ext cx="9191625" cy="630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13793" y="1219200"/>
            <a:ext cx="1981200" cy="609600"/>
          </a:xfrm>
        </p:spPr>
        <p:txBody>
          <a:bodyPr/>
          <a:lstStyle/>
          <a:p>
            <a:pPr algn="l"/>
            <a:r>
              <a:rPr lang="en-US" altLang="en-US" dirty="0">
                <a:solidFill>
                  <a:schemeClr val="bg2">
                    <a:lumMod val="50000"/>
                    <a:alpha val="95000"/>
                  </a:schemeClr>
                </a:solidFill>
              </a:rPr>
              <a:t>Unit 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Unit 2 -  Pre-engagement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Transportation to and from Assigned Area </a:t>
            </a:r>
            <a:endParaRPr lang="en-US" alt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Meet time objectives.</a:t>
            </a:r>
          </a:p>
          <a:p>
            <a:r>
              <a:rPr lang="en-US" altLang="en-US" smtClean="0"/>
              <a:t>Safe and adequate transportation for all assigned resources.</a:t>
            </a:r>
          </a:p>
          <a:p>
            <a:r>
              <a:rPr lang="en-US" altLang="en-US" smtClean="0"/>
              <a:t>Adequate </a:t>
            </a:r>
            <a:br>
              <a:rPr lang="en-US" altLang="en-US" smtClean="0"/>
            </a:br>
            <a:r>
              <a:rPr lang="en-US" altLang="en-US" smtClean="0"/>
              <a:t>transportation </a:t>
            </a:r>
            <a:br>
              <a:rPr lang="en-US" altLang="en-US" smtClean="0"/>
            </a:br>
            <a:r>
              <a:rPr lang="en-US" altLang="en-US" smtClean="0"/>
              <a:t>for all equipment </a:t>
            </a:r>
            <a:br>
              <a:rPr lang="en-US" altLang="en-US" smtClean="0"/>
            </a:br>
            <a:r>
              <a:rPr lang="en-US" altLang="en-US" smtClean="0"/>
              <a:t>and supplies.</a:t>
            </a:r>
            <a:endParaRPr lang="en-US" altLang="en-US" dirty="0"/>
          </a:p>
        </p:txBody>
      </p:sp>
      <p:pic>
        <p:nvPicPr>
          <p:cNvPr id="1026" name="Picture 2" descr="W:\Course Revisions\S-330\Development\Sue\02-10\ID_13-08-14_0508-L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4494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Unit 2 -  Pre-engagement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609600"/>
          </a:xfrm>
        </p:spPr>
        <p:txBody>
          <a:bodyPr/>
          <a:lstStyle/>
          <a:p>
            <a:r>
              <a:rPr lang="en-US" altLang="en-US" smtClean="0"/>
              <a:t>Transportation to and from Assigned Area </a:t>
            </a:r>
            <a:endParaRPr lang="en-US" alt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7772400" cy="3962400"/>
          </a:xfrm>
        </p:spPr>
        <p:txBody>
          <a:bodyPr/>
          <a:lstStyle/>
          <a:p>
            <a:r>
              <a:rPr lang="en-US" altLang="en-US" dirty="0" smtClean="0"/>
              <a:t>Resources are briefed on procedures for method of travel.</a:t>
            </a:r>
          </a:p>
          <a:p>
            <a:r>
              <a:rPr lang="en-US" altLang="en-US" dirty="0" smtClean="0"/>
              <a:t>All assigned vehicles fully equipped and ready to go.</a:t>
            </a:r>
          </a:p>
          <a:p>
            <a:r>
              <a:rPr lang="en-US" altLang="en-US" dirty="0" smtClean="0"/>
              <a:t>All equipment has been inspected and is under rental or cooperative agreement, if required.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Unit 2 -  Pre-engagement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43000"/>
            <a:ext cx="7772400" cy="609600"/>
          </a:xfrm>
        </p:spPr>
        <p:txBody>
          <a:bodyPr/>
          <a:lstStyle/>
          <a:p>
            <a:r>
              <a:rPr lang="en-US" altLang="en-US" dirty="0" smtClean="0"/>
              <a:t>Coordination</a:t>
            </a:r>
            <a:endParaRPr lang="en-US" alt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133600"/>
            <a:ext cx="7772400" cy="3962400"/>
          </a:xfrm>
        </p:spPr>
        <p:txBody>
          <a:bodyPr/>
          <a:lstStyle/>
          <a:p>
            <a:r>
              <a:rPr lang="en-US" altLang="en-US" dirty="0" smtClean="0"/>
              <a:t>Coordination is extremely important and is required during all stages of the incident to meet safety, tactical, logistical, and administrative needs.</a:t>
            </a:r>
          </a:p>
          <a:p>
            <a:r>
              <a:rPr lang="en-US" altLang="en-US" dirty="0" smtClean="0"/>
              <a:t>Cooperation is important as all functional groups work together to meet incident objectives.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Unit 2 -  Pre-engagement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082102-battlecreek-baseca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9" b="3126"/>
          <a:stretch/>
        </p:blipFill>
        <p:spPr bwMode="auto">
          <a:xfrm>
            <a:off x="0" y="307910"/>
            <a:ext cx="9144000" cy="633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800600"/>
            <a:ext cx="8839200" cy="17526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 smtClean="0"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Based on the events you have experienced up until now, what interactions will you have with the five ICS functional areas?</a:t>
            </a:r>
            <a:endParaRPr lang="en-US" altLang="en-US" dirty="0"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Unit 2 -  Pre-engagement</a:t>
            </a:r>
            <a:endParaRPr lang="en-US" dirty="0"/>
          </a:p>
        </p:txBody>
      </p:sp>
      <p:sp>
        <p:nvSpPr>
          <p:cNvPr id="12" name="Title 9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524000"/>
          </a:xfrm>
        </p:spPr>
        <p:txBody>
          <a:bodyPr/>
          <a:lstStyle/>
          <a:p>
            <a:r>
              <a:rPr lang="en-US" dirty="0" err="1" smtClean="0">
                <a:solidFill>
                  <a:schemeClr val="accent2">
                    <a:lumMod val="75000"/>
                    <a:alpha val="95000"/>
                  </a:schemeClr>
                </a:solidFill>
              </a:rPr>
              <a:t>Marre</a:t>
            </a:r>
            <a:r>
              <a:rPr lang="en-US" dirty="0" smtClean="0">
                <a:solidFill>
                  <a:schemeClr val="accent2">
                    <a:lumMod val="75000"/>
                    <a:alpha val="95000"/>
                  </a:schemeClr>
                </a:solidFill>
              </a:rPr>
              <a:t> ICS Coordination Exercise</a:t>
            </a:r>
            <a:br>
              <a:rPr lang="en-US" dirty="0" smtClean="0">
                <a:solidFill>
                  <a:schemeClr val="accent2">
                    <a:lumMod val="75000"/>
                    <a:alpha val="95000"/>
                  </a:schemeClr>
                </a:solidFill>
              </a:rPr>
            </a:br>
            <a:endParaRPr lang="en-US" dirty="0">
              <a:solidFill>
                <a:schemeClr val="accent2">
                  <a:lumMod val="75000"/>
                  <a:alpha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6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Review Unit 2 Objectives</a:t>
            </a:r>
            <a:endParaRPr lang="en-US" altLang="en-US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71500" y="1600200"/>
            <a:ext cx="8001000" cy="4953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en-US" dirty="0" smtClean="0"/>
              <a:t>Discuss sources of information to develop incident situation awareness.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dirty="0" smtClean="0"/>
              <a:t>Identify the actions necessary to ensure assigned resources are fully equipped and prepared for assignment.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dirty="0" smtClean="0"/>
              <a:t>Identify the elements of a </a:t>
            </a:r>
            <a:br>
              <a:rPr lang="en-US" altLang="en-US" dirty="0" smtClean="0"/>
            </a:br>
            <a:r>
              <a:rPr lang="en-US" altLang="en-US" dirty="0" smtClean="0"/>
              <a:t>pre-engagement briefing.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Unit 2 -  Pre-engagement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Unit 2 Objectives</a:t>
            </a:r>
            <a:endParaRPr lang="en-US" alt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600200"/>
            <a:ext cx="8001000" cy="4953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en-US" dirty="0" smtClean="0"/>
              <a:t>Discuss sources of information to develop incident situation awareness.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dirty="0" smtClean="0"/>
              <a:t>Identify the actions necessary to ensure assigned resources are fully equipped and prepared for assignment.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dirty="0" smtClean="0"/>
              <a:t>Identify the elements of a </a:t>
            </a:r>
            <a:br>
              <a:rPr lang="en-US" altLang="en-US" dirty="0" smtClean="0"/>
            </a:br>
            <a:r>
              <a:rPr lang="en-US" altLang="en-US" dirty="0" smtClean="0"/>
              <a:t>pre-engagement briefing.</a:t>
            </a:r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 smtClean="0"/>
              <a:t>Unit 2 -  Pre-engagement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828800"/>
          </a:xfrm>
        </p:spPr>
        <p:txBody>
          <a:bodyPr/>
          <a:lstStyle/>
          <a:p>
            <a:r>
              <a:rPr lang="en-US" altLang="en-US" dirty="0" smtClean="0"/>
              <a:t>Information Gathering and </a:t>
            </a:r>
            <a:br>
              <a:rPr lang="en-US" altLang="en-US" dirty="0" smtClean="0"/>
            </a:br>
            <a:r>
              <a:rPr lang="en-US" altLang="en-US" dirty="0" smtClean="0"/>
              <a:t>Situation Awareness</a:t>
            </a:r>
            <a:endParaRPr lang="en-US" alt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4572000"/>
          </a:xfrm>
        </p:spPr>
        <p:txBody>
          <a:bodyPr>
            <a:normAutofit lnSpcReduction="10000"/>
          </a:bodyPr>
          <a:lstStyle/>
          <a:p>
            <a:r>
              <a:rPr lang="en-US" altLang="en-US" dirty="0" smtClean="0"/>
              <a:t>Personal observations</a:t>
            </a:r>
          </a:p>
          <a:p>
            <a:pPr lvl="1"/>
            <a:r>
              <a:rPr lang="en-US" altLang="en-US" dirty="0" smtClean="0"/>
              <a:t>Mobilization inspection</a:t>
            </a:r>
          </a:p>
          <a:p>
            <a:pPr lvl="1"/>
            <a:r>
              <a:rPr lang="en-US" altLang="en-US" dirty="0" smtClean="0"/>
              <a:t>Single resource boss information</a:t>
            </a:r>
          </a:p>
          <a:p>
            <a:r>
              <a:rPr lang="en-US" altLang="en-US" dirty="0" smtClean="0"/>
              <a:t>Briefings</a:t>
            </a:r>
          </a:p>
          <a:p>
            <a:pPr lvl="1"/>
            <a:r>
              <a:rPr lang="en-US" altLang="en-US" dirty="0" smtClean="0"/>
              <a:t>Supervisory briefing</a:t>
            </a:r>
          </a:p>
          <a:p>
            <a:pPr lvl="1"/>
            <a:r>
              <a:rPr lang="en-US" altLang="en-US" dirty="0" smtClean="0"/>
              <a:t>Operational period briefing</a:t>
            </a:r>
          </a:p>
          <a:p>
            <a:r>
              <a:rPr lang="en-US" altLang="en-US" dirty="0" smtClean="0"/>
              <a:t>Incident Action Plans</a:t>
            </a:r>
          </a:p>
          <a:p>
            <a:pPr lvl="1"/>
            <a:r>
              <a:rPr lang="en-US" altLang="en-US" dirty="0" smtClean="0"/>
              <a:t>Current and past</a:t>
            </a:r>
          </a:p>
          <a:p>
            <a:r>
              <a:rPr lang="en-US" altLang="en-US" dirty="0" smtClean="0"/>
              <a:t>The resources being relieved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Unit 2 -  Pre-engagement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609600"/>
          </a:xfrm>
        </p:spPr>
        <p:txBody>
          <a:bodyPr/>
          <a:lstStyle/>
          <a:p>
            <a:r>
              <a:rPr lang="en-US" altLang="en-US" dirty="0" smtClean="0"/>
              <a:t>Ensuring Resources are Ready for Assignment </a:t>
            </a:r>
            <a:endParaRPr lang="en-US" altLang="en-US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1910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</a:rPr>
              <a:t>Actions to Ensure Line Readiness</a:t>
            </a:r>
            <a:r>
              <a:rPr lang="en-US" altLang="en-US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r>
              <a:rPr lang="en-US" altLang="en-US" dirty="0" smtClean="0"/>
              <a:t>Plan ahead</a:t>
            </a:r>
          </a:p>
          <a:p>
            <a:r>
              <a:rPr lang="en-US" altLang="en-US" dirty="0" smtClean="0"/>
              <a:t>Delegate to assigned supervisors</a:t>
            </a:r>
          </a:p>
          <a:p>
            <a:pPr lvl="1"/>
            <a:r>
              <a:rPr lang="en-US" altLang="en-US" dirty="0" smtClean="0"/>
              <a:t>Assign specific responsibilities to ensure needs are promptly handled.</a:t>
            </a:r>
          </a:p>
          <a:p>
            <a:pPr lvl="1"/>
            <a:r>
              <a:rPr lang="en-US" altLang="en-US" dirty="0" smtClean="0"/>
              <a:t>Follow up</a:t>
            </a:r>
          </a:p>
          <a:p>
            <a:r>
              <a:rPr lang="en-US" altLang="en-US" dirty="0" smtClean="0"/>
              <a:t>Keep your supervisor informed 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Unit 2 -  Pre-engagement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609600"/>
          </a:xfrm>
        </p:spPr>
        <p:txBody>
          <a:bodyPr/>
          <a:lstStyle/>
          <a:p>
            <a:r>
              <a:rPr lang="en-US" altLang="en-US" smtClean="0"/>
              <a:t>Ensuring Resources are Ready for Assignment </a:t>
            </a:r>
            <a:endParaRPr lang="en-US" alt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r>
              <a:rPr lang="en-US" altLang="en-US" dirty="0" smtClean="0"/>
              <a:t>Brief all Personnel</a:t>
            </a:r>
          </a:p>
          <a:p>
            <a:pPr lvl="1"/>
            <a:r>
              <a:rPr lang="en-US" altLang="en-US" dirty="0" smtClean="0"/>
              <a:t>Brief assigned personnel fully about the mission.</a:t>
            </a:r>
          </a:p>
          <a:p>
            <a:pPr lvl="1"/>
            <a:r>
              <a:rPr lang="en-US" altLang="en-US" dirty="0" smtClean="0"/>
              <a:t>Determine status of </a:t>
            </a:r>
            <a:br>
              <a:rPr lang="en-US" altLang="en-US" dirty="0" smtClean="0"/>
            </a:br>
            <a:r>
              <a:rPr lang="en-US" altLang="en-US" dirty="0" smtClean="0"/>
              <a:t>assigned resources.</a:t>
            </a:r>
          </a:p>
          <a:p>
            <a:pPr lvl="1"/>
            <a:r>
              <a:rPr lang="en-US" altLang="en-US" dirty="0" smtClean="0"/>
              <a:t>Inform resources of </a:t>
            </a:r>
            <a:br>
              <a:rPr lang="en-US" altLang="en-US" dirty="0" smtClean="0"/>
            </a:br>
            <a:r>
              <a:rPr lang="en-US" altLang="en-US" dirty="0" smtClean="0"/>
              <a:t>assigned radio</a:t>
            </a:r>
            <a:br>
              <a:rPr lang="en-US" altLang="en-US" dirty="0" smtClean="0"/>
            </a:br>
            <a:r>
              <a:rPr lang="en-US" altLang="en-US" dirty="0" smtClean="0"/>
              <a:t> frequency (</a:t>
            </a:r>
            <a:r>
              <a:rPr lang="en-US" altLang="en-US" dirty="0" err="1" smtClean="0"/>
              <a:t>ies</a:t>
            </a:r>
            <a:r>
              <a:rPr lang="en-US" altLang="en-US" dirty="0" smtClean="0"/>
              <a:t>).</a:t>
            </a:r>
            <a:endParaRPr lang="en-US" altLang="en-US" dirty="0"/>
          </a:p>
        </p:txBody>
      </p:sp>
      <p:pic>
        <p:nvPicPr>
          <p:cNvPr id="22533" name="Picture 5" descr="standing a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66931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Unit 2 -  Pre-engagement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Ensuring Resources are Ready for Assignment </a:t>
            </a:r>
            <a:endParaRPr lang="en-US" alt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19600" y="1600200"/>
            <a:ext cx="4038600" cy="4953000"/>
          </a:xfrm>
        </p:spPr>
        <p:txBody>
          <a:bodyPr/>
          <a:lstStyle/>
          <a:p>
            <a:r>
              <a:rPr lang="en-US" altLang="en-US" dirty="0" smtClean="0"/>
              <a:t>Document</a:t>
            </a:r>
          </a:p>
          <a:p>
            <a:pPr lvl="1"/>
            <a:r>
              <a:rPr lang="en-US" altLang="en-US" dirty="0" smtClean="0"/>
              <a:t>Ask questions and take written notes.</a:t>
            </a:r>
            <a:endParaRPr lang="fr-FR" altLang="en-US" dirty="0" smtClean="0"/>
          </a:p>
          <a:p>
            <a:pPr lvl="1"/>
            <a:r>
              <a:rPr lang="en-US" altLang="en-US" dirty="0" smtClean="0"/>
              <a:t>Maintain</a:t>
            </a:r>
            <a:r>
              <a:rPr lang="fr-FR" altLang="en-US" dirty="0" smtClean="0"/>
              <a:t> a</a:t>
            </a:r>
            <a:r>
              <a:rPr lang="en-US" altLang="en-US" dirty="0" smtClean="0"/>
              <a:t> current</a:t>
            </a:r>
            <a:r>
              <a:rPr lang="fr-FR" altLang="en-US" dirty="0" smtClean="0"/>
              <a:t> </a:t>
            </a:r>
            <a:r>
              <a:rPr lang="fr-FR" altLang="en-US" dirty="0" err="1" smtClean="0"/>
              <a:t>Activity</a:t>
            </a:r>
            <a:r>
              <a:rPr lang="fr-FR" altLang="en-US" dirty="0" smtClean="0"/>
              <a:t> Log.</a:t>
            </a:r>
            <a:endParaRPr lang="en-US" altLang="en-US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 smtClean="0"/>
              <a:t>Unit 2 -  Pre-engagement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524000"/>
            <a:ext cx="3882721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Ensuring Resources are Ready for Assignment </a:t>
            </a:r>
            <a:endParaRPr lang="en-US" alt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Ensure tools and equipment are appropriate for assignment</a:t>
            </a:r>
          </a:p>
          <a:p>
            <a:r>
              <a:rPr lang="en-US" altLang="en-US" dirty="0" smtClean="0"/>
              <a:t>Daily readiness</a:t>
            </a:r>
          </a:p>
        </p:txBody>
      </p:sp>
      <p:pic>
        <p:nvPicPr>
          <p:cNvPr id="24582" name="Picture 6" descr="loading 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/>
          <a:stretch>
            <a:fillRect/>
          </a:stretch>
        </p:blipFill>
        <p:spPr bwMode="auto">
          <a:xfrm>
            <a:off x="4419600" y="2971800"/>
            <a:ext cx="43434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Unit 2 -  Pre-engagement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 descr="Marre graphi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5" b="3266"/>
          <a:stretch/>
        </p:blipFill>
        <p:spPr bwMode="auto">
          <a:xfrm>
            <a:off x="0" y="317240"/>
            <a:ext cx="9191625" cy="631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2"/>
          <p:cNvSpPr>
            <a:spLocks noRot="1" noChangeArrowheads="1"/>
          </p:cNvSpPr>
          <p:nvPr/>
        </p:nvSpPr>
        <p:spPr bwMode="auto">
          <a:xfrm>
            <a:off x="6400800" y="1066800"/>
            <a:ext cx="24384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sz="4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33975" y="4628593"/>
            <a:ext cx="4162425" cy="2362200"/>
          </a:xfrm>
        </p:spPr>
        <p:txBody>
          <a:bodyPr/>
          <a:lstStyle/>
          <a:p>
            <a:pPr algn="l"/>
            <a:r>
              <a:rPr lang="en-US" sz="3600" dirty="0" err="1"/>
              <a:t>Marre</a:t>
            </a:r>
            <a:r>
              <a:rPr lang="en-US" sz="3600" dirty="0"/>
              <a:t> </a:t>
            </a:r>
            <a:r>
              <a:rPr lang="en-US" sz="3600" dirty="0" smtClean="0"/>
              <a:t>Update-</a:t>
            </a:r>
            <a:br>
              <a:rPr lang="en-US" sz="3600" dirty="0" smtClean="0"/>
            </a:br>
            <a:r>
              <a:rPr lang="en-US" sz="3200" dirty="0" smtClean="0"/>
              <a:t>Pre-Engagement </a:t>
            </a:r>
            <a:r>
              <a:rPr lang="en-US" sz="3200" dirty="0"/>
              <a:t>B</a:t>
            </a:r>
            <a:r>
              <a:rPr lang="en-US" sz="3200" dirty="0" smtClean="0"/>
              <a:t>riefing</a:t>
            </a:r>
            <a:r>
              <a:rPr lang="en-US" sz="3600" dirty="0"/>
              <a:t/>
            </a:r>
            <a:br>
              <a:rPr lang="en-US" sz="3600" dirty="0"/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Unit 2 -  Pre-engagement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Exercise - Pre-Engagement Briefing</a:t>
            </a:r>
            <a:endParaRPr lang="en-US" altLang="en-US" dirty="0"/>
          </a:p>
        </p:txBody>
      </p:sp>
      <p:pic>
        <p:nvPicPr>
          <p:cNvPr id="4" name="Pre-Engage_Brief_Slide_02-09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9800" y="1600200"/>
            <a:ext cx="7264400" cy="4572000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0" y="6629400"/>
            <a:ext cx="7389224" cy="228600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Unit 2 -  Pre-engagement</a:t>
            </a:r>
            <a:endParaRPr lang="en-US" dirty="0"/>
          </a:p>
        </p:txBody>
      </p:sp>
      <p:pic>
        <p:nvPicPr>
          <p:cNvPr id="10" name="Picture 3" descr="C:\Users\rnavarro\AppData\Local\Microsoft\Windows\Temporary Internet Files\Content.IE5\UQUB8DQS\MC900433865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91" y="5982476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22203" y="6256320"/>
            <a:ext cx="22829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Please click on video window to play.</a:t>
            </a:r>
            <a:endParaRPr lang="en-US" sz="10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389</Words>
  <Application>Microsoft Office PowerPoint</Application>
  <PresentationFormat>On-screen Show (4:3)</PresentationFormat>
  <Paragraphs>70</Paragraphs>
  <Slides>14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Unit 2</vt:lpstr>
      <vt:lpstr>Unit 2 Objectives</vt:lpstr>
      <vt:lpstr>Information Gathering and  Situation Awareness</vt:lpstr>
      <vt:lpstr>Ensuring Resources are Ready for Assignment </vt:lpstr>
      <vt:lpstr>Ensuring Resources are Ready for Assignment </vt:lpstr>
      <vt:lpstr>Ensuring Resources are Ready for Assignment </vt:lpstr>
      <vt:lpstr>Ensuring Resources are Ready for Assignment </vt:lpstr>
      <vt:lpstr>Marre Update- Pre-Engagement Briefing </vt:lpstr>
      <vt:lpstr>Exercise - Pre-Engagement Briefing</vt:lpstr>
      <vt:lpstr>Transportation to and from Assigned Area </vt:lpstr>
      <vt:lpstr>Transportation to and from Assigned Area </vt:lpstr>
      <vt:lpstr>Coordination</vt:lpstr>
      <vt:lpstr>Marre ICS Coordination Exercise </vt:lpstr>
      <vt:lpstr>Review Unit 2 Objectives</vt:lpstr>
    </vt:vector>
  </TitlesOfParts>
  <Company>BLM-NIFC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Media Unit</dc:creator>
  <cp:lastModifiedBy>Navarro, Robert C</cp:lastModifiedBy>
  <cp:revision>60</cp:revision>
  <dcterms:created xsi:type="dcterms:W3CDTF">2004-08-03T16:10:17Z</dcterms:created>
  <dcterms:modified xsi:type="dcterms:W3CDTF">2014-09-23T15:55:52Z</dcterms:modified>
</cp:coreProperties>
</file>