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66"/>
    <a:srgbClr val="0000FF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660" autoAdjust="0"/>
  </p:normalViewPr>
  <p:slideViewPr>
    <p:cSldViewPr showGuides="1">
      <p:cViewPr varScale="1">
        <p:scale>
          <a:sx n="102" d="100"/>
          <a:sy n="102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A9351B-AE0E-4088-A632-03A559BEC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5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C65FA7-7151-4AB1-9C45-D986BD67F90D}" type="datetimeFigureOut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F1EF20-B9F1-4569-98A8-815DDF662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9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060976-AB90-49DD-A559-F68828914CBE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" y="6629400"/>
            <a:ext cx="738922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altLang="en-US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Unit 7  - Military Assignments</a:t>
            </a:r>
          </a:p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" y="6629400"/>
            <a:ext cx="738922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altLang="en-US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mtClean="0"/>
              <a:t>Unit 7  - Military Assignments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" y="6629400"/>
            <a:ext cx="738922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altLang="en-US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Unit 7  - Military Assignments</a:t>
            </a:r>
          </a:p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" y="6629400"/>
            <a:ext cx="738922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altLang="en-US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dirty="0" smtClean="0"/>
              <a:t>Unit 7  - Military Assignments</a:t>
            </a:r>
          </a:p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" y="6629400"/>
            <a:ext cx="738922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altLang="en-US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mtClean="0"/>
              <a:t>Unit 7  - Military Assignments  </a:t>
            </a: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866018" y="6638109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Slide 7-</a:t>
            </a:r>
            <a:fld id="{0877E80E-93FD-4339-885F-053D336AF132}" type="slidenum">
              <a:rPr lang="en-US" altLang="en-US" sz="1000" b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pPr/>
              <a:t>‹#›</a:t>
            </a:fld>
            <a:endParaRPr lang="en-US" altLang="en-US" sz="1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5638800" y="52254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Task Force/Strike Team Leader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0" y="52254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alt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S-330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3">
              <a:lumMod val="20000"/>
              <a:lumOff val="80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Unit 7 tit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r="259" b="7573"/>
          <a:stretch/>
        </p:blipFill>
        <p:spPr bwMode="auto">
          <a:xfrm>
            <a:off x="-1" y="304800"/>
            <a:ext cx="9144001" cy="633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2133600" cy="762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rgbClr val="FFCC00"/>
                </a:solidFill>
              </a:rPr>
              <a:t>Unit 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Chain of Command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Commissioned Officers:</a:t>
            </a:r>
          </a:p>
          <a:p>
            <a:pPr lvl="1"/>
            <a:r>
              <a:rPr lang="en-US" altLang="en-US" smtClean="0"/>
              <a:t>Second Lieutenant, First  Lieutenant, Captain,  Major, Lt. Colonel, Colonel, and Generals.</a:t>
            </a:r>
          </a:p>
          <a:p>
            <a:pPr lvl="1"/>
            <a:r>
              <a:rPr lang="en-US" altLang="en-US" smtClean="0"/>
              <a:t>Attended Officer Candidate School and College</a:t>
            </a:r>
          </a:p>
          <a:p>
            <a:pPr lvl="1"/>
            <a:r>
              <a:rPr lang="en-US" altLang="en-US" smtClean="0"/>
              <a:t>They are saluted, called sir, and shown respect.</a:t>
            </a:r>
          </a:p>
          <a:p>
            <a:pPr lvl="1"/>
            <a:r>
              <a:rPr lang="en-US" altLang="en-US" smtClean="0"/>
              <a:t>Personal interaction with enlisted ranks is limited.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Chain of Command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Non-Commissioned Officers (NCOs):</a:t>
            </a:r>
          </a:p>
          <a:p>
            <a:pPr lvl="1"/>
            <a:r>
              <a:rPr lang="en-US" altLang="en-US" smtClean="0"/>
              <a:t>Corporals, Technical Specialists, Sergeants, and above.</a:t>
            </a:r>
          </a:p>
          <a:p>
            <a:pPr lvl="1"/>
            <a:r>
              <a:rPr lang="en-US" altLang="en-US" smtClean="0"/>
              <a:t>Attended leadership training, and have experience.</a:t>
            </a:r>
          </a:p>
          <a:p>
            <a:pPr lvl="1"/>
            <a:r>
              <a:rPr lang="en-US" altLang="en-US" smtClean="0"/>
              <a:t>Ensures actions are taken and accomplished.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lang="en-US" altLang="en-US" dirty="0" smtClean="0"/>
              <a:t>Our Chain of Command</a:t>
            </a:r>
            <a:br>
              <a:rPr lang="en-US" altLang="en-US" dirty="0" smtClean="0"/>
            </a:br>
            <a:r>
              <a:rPr lang="en-US" altLang="en-US" dirty="0" smtClean="0"/>
              <a:t>BNML: Battalion Military Liaison: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495800"/>
          </a:xfrm>
        </p:spPr>
        <p:txBody>
          <a:bodyPr/>
          <a:lstStyle/>
          <a:p>
            <a:r>
              <a:rPr lang="en-US" altLang="en-US" dirty="0" smtClean="0"/>
              <a:t>Counterpart to Battalion Commanding Officer (CO):  Lt. Colonel</a:t>
            </a:r>
          </a:p>
          <a:p>
            <a:r>
              <a:rPr lang="en-US" altLang="en-US" dirty="0" smtClean="0"/>
              <a:t>Coordinates Operational and Support functions</a:t>
            </a:r>
          </a:p>
          <a:p>
            <a:r>
              <a:rPr lang="en-US" altLang="en-US" dirty="0" smtClean="0"/>
              <a:t>Supervises STLMs</a:t>
            </a:r>
          </a:p>
          <a:p>
            <a:r>
              <a:rPr lang="en-US" altLang="en-US" dirty="0" smtClean="0"/>
              <a:t>Liaison between the </a:t>
            </a:r>
            <a:r>
              <a:rPr lang="en-US" altLang="en-US" dirty="0" err="1" smtClean="0"/>
              <a:t>IMT</a:t>
            </a:r>
            <a:r>
              <a:rPr lang="en-US" altLang="en-US" dirty="0" smtClean="0"/>
              <a:t> and the Military Command Structure. </a:t>
            </a:r>
          </a:p>
          <a:p>
            <a:r>
              <a:rPr lang="en-US" altLang="en-US" dirty="0" smtClean="0"/>
              <a:t>Some of these responsibilities may be delegated to a deputy.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hain of comm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3129"/>
          <a:stretch/>
        </p:blipFill>
        <p:spPr bwMode="auto">
          <a:xfrm>
            <a:off x="-23813" y="326571"/>
            <a:ext cx="9191626" cy="63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609600"/>
            <a:ext cx="9167813" cy="609600"/>
          </a:xfrm>
        </p:spPr>
        <p:txBody>
          <a:bodyPr/>
          <a:lstStyle/>
          <a:p>
            <a:r>
              <a:rPr lang="en-US" altLang="en-US" dirty="0" smtClean="0"/>
              <a:t>Our Chain of Command</a:t>
            </a:r>
            <a:br>
              <a:rPr lang="en-US" altLang="en-US" dirty="0" smtClean="0"/>
            </a:br>
            <a:r>
              <a:rPr lang="en-US" altLang="en-US" dirty="0" smtClean="0"/>
              <a:t>STLM: Strike Team Leader Military: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r>
              <a:rPr lang="en-US" altLang="en-US" dirty="0" smtClean="0"/>
              <a:t>Counterpart to Company or Battery Commander: Captain</a:t>
            </a:r>
          </a:p>
          <a:p>
            <a:r>
              <a:rPr lang="en-US" altLang="en-US" dirty="0" smtClean="0"/>
              <a:t>Supervises MCADs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NI000551F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2368" r="4589" b="1903"/>
          <a:stretch/>
        </p:blipFill>
        <p:spPr bwMode="auto">
          <a:xfrm>
            <a:off x="0" y="307262"/>
            <a:ext cx="9144000" cy="63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MCAD: Military Crew Advisor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981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Counterpart to Military Crew Leaders: Lieutenant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Coordinates crew needs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Role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Coordinate the Incident Command System with the military.</a:t>
            </a:r>
          </a:p>
          <a:p>
            <a:r>
              <a:rPr lang="en-US" altLang="en-US" dirty="0" smtClean="0"/>
              <a:t>Use appropriate chain of command.</a:t>
            </a:r>
          </a:p>
          <a:p>
            <a:r>
              <a:rPr lang="en-US" altLang="en-US" dirty="0" smtClean="0"/>
              <a:t>Train Military personnel to function in a wildland fire environment.</a:t>
            </a:r>
          </a:p>
          <a:p>
            <a:r>
              <a:rPr lang="en-US" altLang="en-US" dirty="0" smtClean="0"/>
              <a:t>Provide for safety above all.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Role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Assume authority when critical safety issues arise.</a:t>
            </a:r>
          </a:p>
          <a:p>
            <a:r>
              <a:rPr lang="en-US" altLang="en-US" dirty="0" smtClean="0"/>
              <a:t>Ensure quality briefings are provided.</a:t>
            </a:r>
          </a:p>
          <a:p>
            <a:r>
              <a:rPr lang="en-US" altLang="en-US" dirty="0" smtClean="0"/>
              <a:t>Maintain close contact with our counterparts at all times. </a:t>
            </a:r>
            <a:r>
              <a:rPr lang="en-US" altLang="en-US" dirty="0" smtClean="0">
                <a:latin typeface="+mj-lt"/>
              </a:rPr>
              <a:t>This is critical!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NIFC ae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2993"/>
          <a:stretch/>
        </p:blipFill>
        <p:spPr bwMode="auto">
          <a:xfrm>
            <a:off x="0" y="326570"/>
            <a:ext cx="9191625" cy="63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Travel to NIFC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2209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Assemble the military support group: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BNML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Deputy BNML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495800" y="1600200"/>
            <a:ext cx="320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dirty="0"/>
              <a:t>5 STLMs</a:t>
            </a:r>
          </a:p>
          <a:p>
            <a:pPr lvl="1" eaLnBrk="1" hangingPunct="1"/>
            <a:r>
              <a:rPr lang="en-US" altLang="en-US" dirty="0"/>
              <a:t>25 MCADs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arc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 b="3523"/>
          <a:stretch/>
        </p:blipFill>
        <p:spPr bwMode="auto">
          <a:xfrm>
            <a:off x="-23813" y="298580"/>
            <a:ext cx="9191626" cy="633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Travel to NIFC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BNML will brief the group to establish expectations, priorities, and protocols.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STLMs:  usually people with prior military mobilizations or experience higher qualifications than the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position requires.</a:t>
            </a: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MCADs</a:t>
            </a:r>
            <a:r>
              <a:rPr lang="en-US" altLang="en-US" dirty="0" smtClean="0">
                <a:solidFill>
                  <a:schemeClr val="tx1"/>
                </a:solidFill>
              </a:rPr>
              <a:t>: five work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for each STLM.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Obtain needed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supplies.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ilitary trans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7" t="51291" b="6630"/>
          <a:stretch/>
        </p:blipFill>
        <p:spPr bwMode="auto">
          <a:xfrm>
            <a:off x="5257800" y="3755496"/>
            <a:ext cx="3886200" cy="27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Travel to Military Installation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altLang="en-US" dirty="0" smtClean="0"/>
              <a:t>Advance party completes political and administrative requirements:</a:t>
            </a:r>
          </a:p>
          <a:p>
            <a:pPr lvl="1"/>
            <a:r>
              <a:rPr lang="en-US" altLang="en-US" dirty="0" smtClean="0"/>
              <a:t>Logistics: Firefighting gear delivered to the battalion ready to be issued prior to training.</a:t>
            </a:r>
          </a:p>
          <a:p>
            <a:pPr lvl="1"/>
            <a:r>
              <a:rPr lang="en-US" altLang="en-US" dirty="0" smtClean="0"/>
              <a:t>Training: Cadre </a:t>
            </a:r>
            <a:br>
              <a:rPr lang="en-US" altLang="en-US" dirty="0" smtClean="0"/>
            </a:br>
            <a:r>
              <a:rPr lang="en-US" altLang="en-US" dirty="0" smtClean="0"/>
              <a:t>prepared with </a:t>
            </a:r>
            <a:br>
              <a:rPr lang="en-US" altLang="en-US" dirty="0" smtClean="0"/>
            </a:br>
            <a:r>
              <a:rPr lang="en-US" altLang="en-US" dirty="0" smtClean="0"/>
              <a:t>training material.</a:t>
            </a:r>
          </a:p>
          <a:p>
            <a:pPr lvl="1"/>
            <a:r>
              <a:rPr lang="en-US" altLang="en-US" dirty="0" smtClean="0"/>
              <a:t>Finance: Coordinate </a:t>
            </a:r>
            <a:br>
              <a:rPr lang="en-US" altLang="en-US" dirty="0" smtClean="0"/>
            </a:br>
            <a:r>
              <a:rPr lang="en-US" altLang="en-US" dirty="0" smtClean="0"/>
              <a:t>per prior agreements.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Unit 7 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Identify considerations when assigned as a Strike Team Leader/Military (STLM) or Military Crew Advisor (MCAD).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Define military organization and assigned military counterparts that a STL may interact with during a military assignment.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military crew bu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4"/>
          <a:stretch/>
        </p:blipFill>
        <p:spPr bwMode="auto">
          <a:xfrm>
            <a:off x="-23813" y="3699199"/>
            <a:ext cx="9191626" cy="29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Travel to Military Installation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altLang="en-US" dirty="0" smtClean="0"/>
              <a:t>Travel via charter or civilian aircraft, housing off or on base.</a:t>
            </a:r>
          </a:p>
          <a:p>
            <a:r>
              <a:rPr lang="en-US" altLang="en-US" dirty="0" smtClean="0"/>
              <a:t>Join up with counterparts: a formal process at formations.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Classroom Training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altLang="en-US" dirty="0" smtClean="0"/>
              <a:t>One five-hour session, presented twice.</a:t>
            </a:r>
          </a:p>
          <a:p>
            <a:pPr lvl="1"/>
            <a:r>
              <a:rPr lang="en-US" altLang="en-US" dirty="0" smtClean="0"/>
              <a:t>Condensed version of S-130, </a:t>
            </a:r>
            <a:br>
              <a:rPr lang="en-US" altLang="en-US" dirty="0" smtClean="0"/>
            </a:br>
            <a:r>
              <a:rPr lang="en-US" altLang="en-US" dirty="0" smtClean="0"/>
              <a:t>S-190, I-100, with </a:t>
            </a:r>
            <a:br>
              <a:rPr lang="en-US" altLang="en-US" dirty="0" smtClean="0"/>
            </a:br>
            <a:r>
              <a:rPr lang="en-US" altLang="en-US" dirty="0" smtClean="0"/>
              <a:t>emphasis on ICS, </a:t>
            </a:r>
            <a:br>
              <a:rPr lang="en-US" altLang="en-US" dirty="0" smtClean="0"/>
            </a:br>
            <a:r>
              <a:rPr lang="en-US" altLang="en-US" dirty="0" smtClean="0"/>
              <a:t>fire terminology, </a:t>
            </a:r>
            <a:br>
              <a:rPr lang="en-US" altLang="en-US" dirty="0" smtClean="0"/>
            </a:br>
            <a:r>
              <a:rPr lang="en-US" altLang="en-US" dirty="0" smtClean="0"/>
              <a:t>fire behavior, </a:t>
            </a:r>
            <a:br>
              <a:rPr lang="en-US" altLang="en-US" dirty="0" smtClean="0"/>
            </a:br>
            <a:r>
              <a:rPr lang="en-US" altLang="en-US" dirty="0" smtClean="0"/>
              <a:t>and safety.</a:t>
            </a:r>
          </a:p>
        </p:txBody>
      </p:sp>
      <p:pic>
        <p:nvPicPr>
          <p:cNvPr id="22532" name="Picture 4" descr="MVC-722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962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-130 taking o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/>
          <a:stretch/>
        </p:blipFill>
        <p:spPr bwMode="auto">
          <a:xfrm>
            <a:off x="-23813" y="335903"/>
            <a:ext cx="9191626" cy="6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Travel to Incident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95800"/>
          </a:xfrm>
        </p:spPr>
        <p:txBody>
          <a:bodyPr>
            <a:noAutofit/>
          </a:bodyPr>
          <a:lstStyle/>
          <a:p>
            <a: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Military or charter flight with Battalion.</a:t>
            </a:r>
          </a:p>
          <a:p>
            <a: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Organize camp.</a:t>
            </a:r>
          </a:p>
          <a:p>
            <a:pPr lvl="1"/>
            <a:r>
              <a:rPr lang="en-US" alt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Military in their own area.</a:t>
            </a:r>
          </a:p>
          <a:p>
            <a:pPr lvl="1"/>
            <a:r>
              <a:rPr lang="en-US" alt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STLMs and MCADs in close proximity.</a:t>
            </a:r>
          </a:p>
          <a:p>
            <a: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Briefings, </a:t>
            </a:r>
            <a:b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briefings, </a:t>
            </a:r>
            <a:b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altLang="en-US" sz="3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and more briefings.	</a:t>
            </a:r>
            <a:r>
              <a:rPr lang="en-US" altLang="en-US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</a:t>
            </a:r>
          </a:p>
          <a:p>
            <a:pPr lvl="1"/>
            <a:r>
              <a:rPr lang="en-US" alt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Information exchange will be two way.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eld assemb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3266"/>
          <a:stretch/>
        </p:blipFill>
        <p:spPr bwMode="auto">
          <a:xfrm>
            <a:off x="-23813" y="307910"/>
            <a:ext cx="9191626" cy="632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altLang="en-US" smtClean="0"/>
              <a:t>At the Incident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r>
              <a:rPr lang="en-US" altLang="en-US" dirty="0" smtClean="0"/>
              <a:t>Field training is normally two days.</a:t>
            </a:r>
          </a:p>
          <a:p>
            <a:r>
              <a:rPr lang="en-US" altLang="en-US" dirty="0" smtClean="0"/>
              <a:t>It is the responsibility of the MCAD, STLM, and BNML to certify and document that military crews are ready for assignment.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NI000566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6035"/>
          <a:stretch>
            <a:fillRect/>
          </a:stretch>
        </p:blipFill>
        <p:spPr bwMode="auto">
          <a:xfrm>
            <a:off x="5257800" y="4477328"/>
            <a:ext cx="3886200" cy="21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 the Incident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altLang="en-US" dirty="0" smtClean="0"/>
              <a:t>Chain saw training coordinated by BNML.</a:t>
            </a:r>
          </a:p>
          <a:p>
            <a:r>
              <a:rPr lang="en-US" altLang="en-US" dirty="0" smtClean="0"/>
              <a:t>Type 1 Team assigned and the military will be integrated into the organization.  The military will participate in strategy, </a:t>
            </a:r>
            <a:br>
              <a:rPr lang="en-US" altLang="en-US" dirty="0" smtClean="0"/>
            </a:br>
            <a:r>
              <a:rPr lang="en-US" altLang="en-US" dirty="0" smtClean="0"/>
              <a:t>planning meetings, </a:t>
            </a:r>
            <a:br>
              <a:rPr lang="en-US" altLang="en-US" dirty="0" smtClean="0"/>
            </a:br>
            <a:r>
              <a:rPr lang="en-US" altLang="en-US" dirty="0" smtClean="0"/>
              <a:t>etc.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Crews </a:t>
            </a:r>
            <a:br>
              <a:rPr lang="en-US" altLang="en-US" smtClean="0"/>
            </a:br>
            <a:r>
              <a:rPr lang="en-US" altLang="en-US" smtClean="0"/>
              <a:t>are Considered Type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Provide meaningful assignments.  Crews are normally capable of much more than mop-up after working together for a period of time.</a:t>
            </a:r>
          </a:p>
          <a:p>
            <a:r>
              <a:rPr lang="en-US" altLang="en-US" smtClean="0"/>
              <a:t>Spiking out: some </a:t>
            </a:r>
            <a:br>
              <a:rPr lang="en-US" altLang="en-US" smtClean="0"/>
            </a:br>
            <a:r>
              <a:rPr lang="en-US" altLang="en-US" smtClean="0"/>
              <a:t>units are willing to </a:t>
            </a:r>
            <a:br>
              <a:rPr lang="en-US" altLang="en-US" smtClean="0"/>
            </a:br>
            <a:r>
              <a:rPr lang="en-US" altLang="en-US" smtClean="0"/>
              <a:t>participate.</a:t>
            </a:r>
          </a:p>
        </p:txBody>
      </p:sp>
      <p:pic>
        <p:nvPicPr>
          <p:cNvPr id="26628" name="Picture 4" descr="fishcrk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81231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Crews </a:t>
            </a:r>
            <a:br>
              <a:rPr lang="en-US" altLang="en-US" smtClean="0"/>
            </a:br>
            <a:r>
              <a:rPr lang="en-US" altLang="en-US" smtClean="0"/>
              <a:t>are Considered Type 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Coordinate with Division Supervisors.  After troops have experience they will take a more direct role in their own supervision but you </a:t>
            </a:r>
            <a:br>
              <a:rPr lang="en-US" altLang="en-US" smtClean="0"/>
            </a:br>
            <a:r>
              <a:rPr lang="en-US" altLang="en-US" smtClean="0"/>
              <a:t>must maintain </a:t>
            </a:r>
            <a:br>
              <a:rPr lang="en-US" altLang="en-US" smtClean="0"/>
            </a:br>
            <a:r>
              <a:rPr lang="en-US" altLang="en-US" smtClean="0"/>
              <a:t>close contact.</a:t>
            </a:r>
          </a:p>
        </p:txBody>
      </p:sp>
      <p:pic>
        <p:nvPicPr>
          <p:cNvPr id="27652" name="Picture 8" descr="5th arm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1897"/>
            <a:ext cx="4343400" cy="29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Crews </a:t>
            </a:r>
            <a:br>
              <a:rPr lang="en-US" altLang="en-US" smtClean="0"/>
            </a:br>
            <a:r>
              <a:rPr lang="en-US" altLang="en-US" smtClean="0"/>
              <a:t>are Considered Type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Military will normally have medics with the crews.</a:t>
            </a:r>
          </a:p>
          <a:p>
            <a:r>
              <a:rPr lang="en-US" altLang="en-US" dirty="0" smtClean="0"/>
              <a:t>Military may provide support vehicles and aircraft when </a:t>
            </a:r>
            <a:br>
              <a:rPr lang="en-US" altLang="en-US" dirty="0" smtClean="0"/>
            </a:br>
            <a:r>
              <a:rPr lang="en-US" altLang="en-US" dirty="0" smtClean="0"/>
              <a:t>allowed by </a:t>
            </a:r>
            <a:br>
              <a:rPr lang="en-US" altLang="en-US" dirty="0" smtClean="0"/>
            </a:br>
            <a:r>
              <a:rPr lang="en-US" altLang="en-US" dirty="0" smtClean="0"/>
              <a:t>the incident.</a:t>
            </a:r>
          </a:p>
        </p:txBody>
      </p:sp>
      <p:pic>
        <p:nvPicPr>
          <p:cNvPr id="28676" name="Picture 5" descr="Medeva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30907"/>
            <a:ext cx="4191000" cy="28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ire ge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0" r="58628"/>
          <a:stretch/>
        </p:blipFill>
        <p:spPr bwMode="auto">
          <a:xfrm>
            <a:off x="-23813" y="2981131"/>
            <a:ext cx="3802711" cy="366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Demobilization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altLang="en-US" dirty="0" smtClean="0"/>
              <a:t>Ceremonies will normally be held to thank the Military Advisors.</a:t>
            </a:r>
          </a:p>
          <a:p>
            <a:r>
              <a:rPr lang="en-US" altLang="en-US" dirty="0" smtClean="0"/>
              <a:t>Military fire gear will be collected.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191000" y="3048000"/>
            <a:ext cx="4724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Advisors will </a:t>
            </a:r>
            <a:r>
              <a:rPr lang="en-US" altLang="en-US" sz="3000" dirty="0" err="1">
                <a:solidFill>
                  <a:schemeClr val="bg1"/>
                </a:solidFill>
              </a:rPr>
              <a:t>demob</a:t>
            </a:r>
            <a:r>
              <a:rPr lang="en-US" altLang="en-US" sz="3000" dirty="0">
                <a:solidFill>
                  <a:schemeClr val="bg1"/>
                </a:solidFill>
              </a:rPr>
              <a:t> through the normal process.</a:t>
            </a:r>
          </a:p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Evaluations will be completed by STLMs </a:t>
            </a:r>
            <a:br>
              <a:rPr lang="en-US" altLang="en-US" sz="3000" dirty="0">
                <a:solidFill>
                  <a:schemeClr val="bg1"/>
                </a:solidFill>
              </a:rPr>
            </a:br>
            <a:r>
              <a:rPr lang="en-US" altLang="en-US" sz="3000" dirty="0">
                <a:solidFill>
                  <a:schemeClr val="bg1"/>
                </a:solidFill>
              </a:rPr>
              <a:t>and BNMLs.</a:t>
            </a:r>
          </a:p>
          <a:p>
            <a:pPr eaLnBrk="1" hangingPunct="1"/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amo grubb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b="2857"/>
          <a:stretch/>
        </p:blipFill>
        <p:spPr bwMode="auto">
          <a:xfrm>
            <a:off x="-23813" y="298580"/>
            <a:ext cx="9191626" cy="63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Military Operations Exercise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erial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3265"/>
          <a:stretch/>
        </p:blipFill>
        <p:spPr bwMode="auto">
          <a:xfrm>
            <a:off x="0" y="274638"/>
            <a:ext cx="9144000" cy="63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 b="0">
                <a:solidFill>
                  <a:schemeClr val="bg1"/>
                </a:solidFill>
                <a:latin typeface="Arial Black" pitchFamily="34" charset="0"/>
              </a:rPr>
              <a:t>Introduction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121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Military Assistance at National Preparedness Level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09600"/>
          </a:xfrm>
        </p:spPr>
        <p:txBody>
          <a:bodyPr/>
          <a:lstStyle/>
          <a:p>
            <a:r>
              <a:rPr lang="en-US" altLang="en-US" smtClean="0"/>
              <a:t>Review Unit 7 Objectives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Identify considerations when assigned as a Strike Team Leader/Military (STLM) or Military Crew Advisor (MCAD).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Define military organization and assigned military counterparts that a STL may interact with during a military assignment.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Position Requirements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Strike Team Leader: Crew (STLC)</a:t>
            </a:r>
          </a:p>
          <a:p>
            <a:r>
              <a:rPr lang="en-US" altLang="en-US" smtClean="0"/>
              <a:t>Military Crew Advisors (MCAD) function at a level similar to single resource boss crew, but due to the complexities of military coordination a higher level of training is required.</a:t>
            </a:r>
          </a:p>
          <a:p>
            <a:r>
              <a:rPr lang="en-US" altLang="en-US" smtClean="0"/>
              <a:t>Prior military deployment experience or military background is useful, but not required.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Position Requirements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Strong leadership and communication skills, a good understanding of human factors and the ability to coordinate with a military command structure are essential.</a:t>
            </a:r>
          </a:p>
          <a:p>
            <a:r>
              <a:rPr lang="en-US" altLang="en-US" smtClean="0"/>
              <a:t>Experience in delivering basic wildland fire training and mentoring fireline skills.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NI000560F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9730" b="3073"/>
          <a:stretch/>
        </p:blipFill>
        <p:spPr bwMode="auto">
          <a:xfrm>
            <a:off x="0" y="279918"/>
            <a:ext cx="9144000" cy="63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58209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Position Requirements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20209"/>
            <a:ext cx="7772400" cy="1856791"/>
          </a:xfrm>
        </p:spPr>
        <p:txBody>
          <a:bodyPr/>
          <a:lstStyle/>
          <a:p>
            <a:r>
              <a:rPr lang="en-US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Arduous Fitness Level</a:t>
            </a:r>
          </a:p>
          <a:p>
            <a:r>
              <a:rPr lang="en-US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Individual and Agency must commit to minimum 30-day assignment.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ilitary t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3" t="56190" b="10341"/>
          <a:stretch/>
        </p:blipFill>
        <p:spPr bwMode="auto">
          <a:xfrm>
            <a:off x="5579705" y="3853542"/>
            <a:ext cx="3588107" cy="22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Equipment Requirements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Line Gear and PPE</a:t>
            </a:r>
          </a:p>
          <a:p>
            <a:r>
              <a:rPr lang="en-US" altLang="en-US" dirty="0" smtClean="0"/>
              <a:t>Tent, sleeping bag, red bag.</a:t>
            </a:r>
          </a:p>
          <a:p>
            <a:r>
              <a:rPr lang="en-US" altLang="en-US" dirty="0" smtClean="0"/>
              <a:t>Programmable hand-held radio </a:t>
            </a:r>
            <a:br>
              <a:rPr lang="en-US" altLang="en-US" dirty="0" smtClean="0"/>
            </a:br>
            <a:r>
              <a:rPr lang="en-US" altLang="en-US" dirty="0" smtClean="0"/>
              <a:t>(if available).</a:t>
            </a:r>
          </a:p>
          <a:p>
            <a:r>
              <a:rPr lang="en-US" altLang="en-US" dirty="0" smtClean="0"/>
              <a:t>Personal gear for </a:t>
            </a:r>
            <a:br>
              <a:rPr lang="en-US" altLang="en-US" dirty="0" smtClean="0"/>
            </a:br>
            <a:r>
              <a:rPr lang="en-US" altLang="en-US" dirty="0" smtClean="0"/>
              <a:t>extended assignment.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ilitary ff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/>
          <a:stretch/>
        </p:blipFill>
        <p:spPr bwMode="auto">
          <a:xfrm>
            <a:off x="808167" y="4422710"/>
            <a:ext cx="3833813" cy="213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Military Structure for Mobilizations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dirty="0" smtClean="0"/>
              <a:t>Battalions: 500 plus people</a:t>
            </a:r>
          </a:p>
          <a:p>
            <a:r>
              <a:rPr lang="en-US" altLang="en-US" dirty="0" smtClean="0"/>
              <a:t>Companies: 100 plus people </a:t>
            </a:r>
            <a:br>
              <a:rPr lang="en-US" altLang="en-US" dirty="0" smtClean="0"/>
            </a:br>
            <a:r>
              <a:rPr lang="en-US" altLang="en-US" dirty="0" smtClean="0"/>
              <a:t>(5 crews each)</a:t>
            </a:r>
          </a:p>
          <a:p>
            <a:r>
              <a:rPr lang="en-US" altLang="en-US" dirty="0" smtClean="0"/>
              <a:t>Crews: 20 people </a:t>
            </a:r>
            <a:br>
              <a:rPr lang="en-US" altLang="en-US" dirty="0" smtClean="0"/>
            </a:br>
            <a:r>
              <a:rPr lang="en-US" altLang="en-US" dirty="0" smtClean="0"/>
              <a:t>(platoons are divided into crews)</a:t>
            </a:r>
          </a:p>
        </p:txBody>
      </p:sp>
      <p:pic>
        <p:nvPicPr>
          <p:cNvPr id="9222" name="Picture 4" descr="Unit 8 tit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/>
          <a:stretch/>
        </p:blipFill>
        <p:spPr bwMode="auto">
          <a:xfrm>
            <a:off x="4953000" y="4420184"/>
            <a:ext cx="3200400" cy="21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</a:t>
            </a:r>
          </a:p>
          <a:p>
            <a:pPr algn="l">
              <a:defRPr/>
            </a:pPr>
            <a:endParaRPr lang="en-US" smtClean="0"/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opup d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1" t="58324" r="29291" b="268"/>
          <a:stretch/>
        </p:blipFill>
        <p:spPr bwMode="auto">
          <a:xfrm>
            <a:off x="2079503" y="2743200"/>
            <a:ext cx="4984994" cy="373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Organization: Integrated into our Command Structure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S-1:  Finance</a:t>
            </a:r>
          </a:p>
          <a:p>
            <a:r>
              <a:rPr lang="en-US" altLang="en-US" smtClean="0"/>
              <a:t>S-2:  Plans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S-3:  Operations</a:t>
            </a:r>
          </a:p>
          <a:p>
            <a:r>
              <a:rPr lang="en-US" altLang="en-US" smtClean="0"/>
              <a:t>S-4:  Logistics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Unit 7  - Military Assignments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915</Words>
  <Application>Microsoft Office PowerPoint</Application>
  <PresentationFormat>On-screen Show (4:3)</PresentationFormat>
  <Paragraphs>145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Unit 7</vt:lpstr>
      <vt:lpstr>Unit 7 Objectives</vt:lpstr>
      <vt:lpstr>PowerPoint Presentation</vt:lpstr>
      <vt:lpstr>Position Requirements</vt:lpstr>
      <vt:lpstr>Position Requirements</vt:lpstr>
      <vt:lpstr>Position Requirements</vt:lpstr>
      <vt:lpstr>Equipment Requirements</vt:lpstr>
      <vt:lpstr>Military Structure for Mobilizations</vt:lpstr>
      <vt:lpstr>Organization: Integrated into our Command Structure</vt:lpstr>
      <vt:lpstr>Military Chain of Command</vt:lpstr>
      <vt:lpstr>Military Chain of Command</vt:lpstr>
      <vt:lpstr>Our Chain of Command BNML: Battalion Military Liaison:</vt:lpstr>
      <vt:lpstr>Our Chain of Command STLM: Strike Team Leader Military:</vt:lpstr>
      <vt:lpstr>MCAD: Military Crew Advisor</vt:lpstr>
      <vt:lpstr>Our Role</vt:lpstr>
      <vt:lpstr>Our Role</vt:lpstr>
      <vt:lpstr>Travel to NIFC</vt:lpstr>
      <vt:lpstr>Travel to NIFC</vt:lpstr>
      <vt:lpstr>Travel to Military Installation</vt:lpstr>
      <vt:lpstr>Travel to Military Installation</vt:lpstr>
      <vt:lpstr>Classroom Training</vt:lpstr>
      <vt:lpstr>Travel to Incident</vt:lpstr>
      <vt:lpstr>At the Incident</vt:lpstr>
      <vt:lpstr>At the Incident</vt:lpstr>
      <vt:lpstr>Military Crews  are Considered Type 2</vt:lpstr>
      <vt:lpstr>Military Crews  are Considered Type 2</vt:lpstr>
      <vt:lpstr>Military Crews  are Considered Type 2</vt:lpstr>
      <vt:lpstr>Demobilization</vt:lpstr>
      <vt:lpstr>Military Operations Exercise</vt:lpstr>
      <vt:lpstr>Review Unit 7 Objectives</vt:lpstr>
    </vt:vector>
  </TitlesOfParts>
  <Company>BLM-NIFC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Navarro, Robert C</cp:lastModifiedBy>
  <cp:revision>75</cp:revision>
  <dcterms:created xsi:type="dcterms:W3CDTF">2004-08-03T16:10:17Z</dcterms:created>
  <dcterms:modified xsi:type="dcterms:W3CDTF">2014-09-12T21:02:50Z</dcterms:modified>
</cp:coreProperties>
</file>