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69" r:id="rId5"/>
    <p:sldId id="271" r:id="rId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05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-898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89337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848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100000">
              <a:schemeClr val="accent3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17564"/>
            <a:ext cx="9372600" cy="59436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593586"/>
            <a:ext cx="9448800" cy="292912"/>
          </a:xfrm>
          <a:prstGeom prst="rect">
            <a:avLst/>
          </a:prstGeom>
        </p:spPr>
      </p:pic>
      <p:sp>
        <p:nvSpPr>
          <p:cNvPr id="17" name="TextBox 16"/>
          <p:cNvSpPr txBox="1"/>
          <p:nvPr userDrawn="1"/>
        </p:nvSpPr>
        <p:spPr>
          <a:xfrm>
            <a:off x="3733800" y="-3265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spc="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DIVISION/GROUP SUPERVISOR</a:t>
            </a:r>
            <a:endParaRPr lang="en-US" sz="1100" b="1" spc="6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7"/>
          <p:cNvSpPr>
            <a:spLocks noChangeArrowheads="1"/>
          </p:cNvSpPr>
          <p:nvPr userDrawn="1"/>
        </p:nvSpPr>
        <p:spPr bwMode="auto">
          <a:xfrm>
            <a:off x="7454544" y="6611982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US" altLang="en-US" sz="1000" b="1" baseline="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altLang="en-US" sz="1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fld id="{F3F7F537-5E8B-4FCD-8644-B9D988D90EDC}" type="slidenum">
              <a:rPr lang="en-US" altLang="en-US" sz="1000" b="1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‹#›</a:t>
            </a:fld>
            <a:endParaRPr lang="en-US" altLang="en-US" sz="1000" b="1" dirty="0" smtClean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0" y="6611982"/>
            <a:ext cx="487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1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 5 – Interaction</a:t>
            </a:r>
            <a:endParaRPr lang="en-US" sz="1000" b="1" kern="12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cap="none" spc="0">
          <a:ln w="19050">
            <a:solidFill>
              <a:schemeClr val="tx2">
                <a:tint val="1000"/>
              </a:schemeClr>
            </a:solidFill>
            <a:prstDash val="solid"/>
          </a:ln>
          <a:solidFill>
            <a:schemeClr val="accent3"/>
          </a:solidFill>
          <a:effectLst>
            <a:outerShdw blurRad="50000" dist="50800" dir="7500000" algn="tl">
              <a:srgbClr val="000000">
                <a:shade val="5000"/>
                <a:alpha val="35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accent3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accent3">
              <a:lumMod val="50000"/>
            </a:schemeClr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accent3">
              <a:lumMod val="50000"/>
            </a:schemeClr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accent3">
              <a:lumMod val="50000"/>
            </a:schemeClr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accent3">
              <a:lumMod val="50000"/>
            </a:schemeClr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I:\FirepixBackup\1100 Command\NC_08-07-08_001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21034"/>
            <a:ext cx="9144000" cy="685679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2" name="Title 1"/>
          <p:cNvSpPr>
            <a:spLocks noGrp="1"/>
          </p:cNvSpPr>
          <p:nvPr>
            <p:ph type="title"/>
          </p:nvPr>
        </p:nvSpPr>
        <p:spPr>
          <a:xfrm>
            <a:off x="3733800" y="76200"/>
            <a:ext cx="4953000" cy="1752600"/>
          </a:xfrm>
        </p:spPr>
        <p:txBody>
          <a:bodyPr/>
          <a:lstStyle/>
          <a:p>
            <a:pPr algn="r"/>
            <a:r>
              <a:rPr lang="en-US" altLang="en-US" dirty="0" smtClean="0"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Unit 5</a:t>
            </a:r>
            <a:br>
              <a:rPr lang="en-US" altLang="en-US" dirty="0" smtClean="0"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</a:br>
            <a:r>
              <a:rPr lang="en-US" altLang="en-US" dirty="0" smtClean="0">
                <a:solidFill>
                  <a:srgbClr val="92D05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</a:rPr>
              <a:t>Interaction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17564"/>
            <a:ext cx="9372600" cy="5943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593586"/>
            <a:ext cx="9448800" cy="2929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733800" y="-3265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spc="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DIVISION/GROUP SUPERVISOR</a:t>
            </a:r>
            <a:endParaRPr lang="en-US" sz="1100" b="1" spc="6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6611982"/>
            <a:ext cx="487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1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 2 – Interactions</a:t>
            </a:r>
            <a:endParaRPr lang="en-US" sz="1000" b="1" kern="12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454544" y="6611982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US" altLang="en-US" sz="1000" b="1" baseline="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1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fld id="{F3F7F537-5E8B-4FCD-8644-B9D988D90EDC}" type="slidenum">
              <a:rPr lang="en-US" altLang="en-US" sz="1000" b="1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1</a:t>
            </a:fld>
            <a:endParaRPr lang="en-US" altLang="en-US" sz="1000" b="1" dirty="0" smtClean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36637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Unit 5 Objective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124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Discuss the interactions with the command and general staff and other ICS functional areas that are required to perform the DIVS’s job.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8229600" cy="2087562"/>
          </a:xfrm>
        </p:spPr>
        <p:txBody>
          <a:bodyPr/>
          <a:lstStyle/>
          <a:p>
            <a:r>
              <a:rPr lang="en-US" altLang="en-US" dirty="0" smtClean="0"/>
              <a:t>An important task of the DIVS is interaction with:</a:t>
            </a:r>
          </a:p>
        </p:txBody>
      </p:sp>
      <p:sp>
        <p:nvSpPr>
          <p:cNvPr id="4099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4419600" cy="3992563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 dirty="0" smtClean="0"/>
              <a:t>Other positions within the operations section</a:t>
            </a:r>
          </a:p>
          <a:p>
            <a:r>
              <a:rPr lang="en-US" altLang="en-US" dirty="0" smtClean="0"/>
              <a:t>Other sections in the incident organization</a:t>
            </a:r>
          </a:p>
          <a:p>
            <a:r>
              <a:rPr lang="en-US" altLang="en-US" dirty="0" smtClean="0"/>
              <a:t>The command staff</a:t>
            </a:r>
          </a:p>
          <a:p>
            <a:endParaRPr lang="en-US" altLang="en-US" dirty="0" smtClean="0"/>
          </a:p>
        </p:txBody>
      </p:sp>
      <p:pic>
        <p:nvPicPr>
          <p:cNvPr id="4101" name="Picture 6" descr="I:\FirepixBackup\1100 Command\DSCF0096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2362200"/>
            <a:ext cx="4352830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CS org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100"/>
            <a:ext cx="9191625" cy="689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smtClean="0"/>
              <a:t>Panel Introductions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17564"/>
            <a:ext cx="9372600" cy="5943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6593586"/>
            <a:ext cx="9448800" cy="292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733800" y="-32655"/>
            <a:ext cx="541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b="1" spc="600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DIVISION/GROUP SUPERVISOR</a:t>
            </a:r>
            <a:endParaRPr lang="en-US" sz="1100" b="1" spc="600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611982"/>
            <a:ext cx="4876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kern="1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Unit 2 – Interactions</a:t>
            </a:r>
            <a:endParaRPr lang="en-US" sz="1000" b="1" kern="1200" dirty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7454544" y="6611982"/>
            <a:ext cx="1676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defRPr/>
            </a:pPr>
            <a:r>
              <a:rPr lang="en-US" altLang="en-US" sz="1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</a:t>
            </a:r>
            <a:r>
              <a:rPr lang="en-US" altLang="en-US" sz="1000" b="1" baseline="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000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altLang="en-US" sz="10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fld id="{F3F7F537-5E8B-4FCD-8644-B9D988D90EDC}" type="slidenum">
              <a:rPr lang="en-US" altLang="en-US" sz="1000" b="1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 eaLnBrk="1" hangingPunct="1">
                <a:defRPr/>
              </a:pPr>
              <a:t>4</a:t>
            </a:fld>
            <a:endParaRPr lang="en-US" altLang="en-US" sz="1000" b="1" dirty="0" smtClean="0">
              <a:solidFill>
                <a:schemeClr val="bg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36637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Review Unit 5 Objective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124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Discuss the interactions with the command and general staff and other ICS functional areas that are required to perform the Division/Group Supervisor’s job. </a:t>
            </a:r>
          </a:p>
        </p:txBody>
      </p:sp>
    </p:spTree>
    <p:extLst>
      <p:ext uri="{BB962C8B-B14F-4D97-AF65-F5344CB8AC3E}">
        <p14:creationId xmlns:p14="http://schemas.microsoft.com/office/powerpoint/2010/main" val="186517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99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Default Design</vt:lpstr>
      <vt:lpstr>Unit 5 Interaction</vt:lpstr>
      <vt:lpstr>Unit 5 Objective</vt:lpstr>
      <vt:lpstr>An important task of the DIVS is interaction with:</vt:lpstr>
      <vt:lpstr>Panel Introductions</vt:lpstr>
      <vt:lpstr>Review Unit 5 Objective</vt:lpstr>
    </vt:vector>
  </TitlesOfParts>
  <Company>Bureau of Land Management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2A  Class Discussion</dc:title>
  <dc:creator>wkessler</dc:creator>
  <cp:lastModifiedBy>Fisher, Garth D</cp:lastModifiedBy>
  <cp:revision>22</cp:revision>
  <dcterms:created xsi:type="dcterms:W3CDTF">2005-11-10T22:22:04Z</dcterms:created>
  <dcterms:modified xsi:type="dcterms:W3CDTF">2015-06-10T17:28:13Z</dcterms:modified>
</cp:coreProperties>
</file>