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3"/>
  </p:notesMasterIdLst>
  <p:handoutMasterIdLst>
    <p:handoutMasterId r:id="rId74"/>
  </p:handoutMasterIdLst>
  <p:sldIdLst>
    <p:sldId id="328" r:id="rId2"/>
    <p:sldId id="257" r:id="rId3"/>
    <p:sldId id="259" r:id="rId4"/>
    <p:sldId id="374" r:id="rId5"/>
    <p:sldId id="375" r:id="rId6"/>
    <p:sldId id="262" r:id="rId7"/>
    <p:sldId id="393" r:id="rId8"/>
    <p:sldId id="391" r:id="rId9"/>
    <p:sldId id="265" r:id="rId10"/>
    <p:sldId id="267" r:id="rId11"/>
    <p:sldId id="329" r:id="rId12"/>
    <p:sldId id="330" r:id="rId13"/>
    <p:sldId id="379" r:id="rId14"/>
    <p:sldId id="377" r:id="rId15"/>
    <p:sldId id="336" r:id="rId16"/>
    <p:sldId id="268" r:id="rId17"/>
    <p:sldId id="397" r:id="rId18"/>
    <p:sldId id="381" r:id="rId19"/>
    <p:sldId id="333" r:id="rId20"/>
    <p:sldId id="334" r:id="rId21"/>
    <p:sldId id="335" r:id="rId22"/>
    <p:sldId id="389" r:id="rId23"/>
    <p:sldId id="270" r:id="rId24"/>
    <p:sldId id="337" r:id="rId25"/>
    <p:sldId id="338" r:id="rId26"/>
    <p:sldId id="345" r:id="rId27"/>
    <p:sldId id="346" r:id="rId28"/>
    <p:sldId id="348" r:id="rId29"/>
    <p:sldId id="349" r:id="rId30"/>
    <p:sldId id="353" r:id="rId31"/>
    <p:sldId id="400" r:id="rId32"/>
    <p:sldId id="354" r:id="rId33"/>
    <p:sldId id="309" r:id="rId34"/>
    <p:sldId id="313" r:id="rId35"/>
    <p:sldId id="350" r:id="rId36"/>
    <p:sldId id="361" r:id="rId37"/>
    <p:sldId id="362" r:id="rId38"/>
    <p:sldId id="352" r:id="rId39"/>
    <p:sldId id="363" r:id="rId40"/>
    <p:sldId id="399" r:id="rId41"/>
    <p:sldId id="351" r:id="rId42"/>
    <p:sldId id="271" r:id="rId43"/>
    <p:sldId id="383" r:id="rId44"/>
    <p:sldId id="382" r:id="rId45"/>
    <p:sldId id="395" r:id="rId46"/>
    <p:sldId id="394" r:id="rId47"/>
    <p:sldId id="368" r:id="rId48"/>
    <p:sldId id="369" r:id="rId49"/>
    <p:sldId id="396" r:id="rId50"/>
    <p:sldId id="359" r:id="rId51"/>
    <p:sldId id="293" r:id="rId52"/>
    <p:sldId id="297" r:id="rId53"/>
    <p:sldId id="298" r:id="rId54"/>
    <p:sldId id="294" r:id="rId55"/>
    <p:sldId id="323" r:id="rId56"/>
    <p:sldId id="360" r:id="rId57"/>
    <p:sldId id="296" r:id="rId58"/>
    <p:sldId id="322" r:id="rId59"/>
    <p:sldId id="347" r:id="rId60"/>
    <p:sldId id="341" r:id="rId61"/>
    <p:sldId id="300" r:id="rId62"/>
    <p:sldId id="301" r:id="rId63"/>
    <p:sldId id="302" r:id="rId64"/>
    <p:sldId id="299" r:id="rId65"/>
    <p:sldId id="371" r:id="rId66"/>
    <p:sldId id="385" r:id="rId67"/>
    <p:sldId id="367" r:id="rId68"/>
    <p:sldId id="342" r:id="rId69"/>
    <p:sldId id="356" r:id="rId70"/>
    <p:sldId id="372" r:id="rId71"/>
    <p:sldId id="398" r:id="rId7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6699FF"/>
    <a:srgbClr val="3399FF"/>
    <a:srgbClr val="00CCFF"/>
    <a:srgbClr val="C0C0C0"/>
    <a:srgbClr val="B2B2B2"/>
    <a:srgbClr val="00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27" autoAdjust="0"/>
    <p:restoredTop sz="94745" autoAdjust="0"/>
  </p:normalViewPr>
  <p:slideViewPr>
    <p:cSldViewPr>
      <p:cViewPr varScale="1">
        <p:scale>
          <a:sx n="70" d="100"/>
          <a:sy n="70" d="100"/>
        </p:scale>
        <p:origin x="1786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6.xml"/><Relationship Id="rId2" Type="http://schemas.openxmlformats.org/officeDocument/2006/relationships/slide" Target="slides/slide45.xml"/><Relationship Id="rId1" Type="http://schemas.openxmlformats.org/officeDocument/2006/relationships/slide" Target="slides/slide30.xml"/><Relationship Id="rId5" Type="http://schemas.openxmlformats.org/officeDocument/2006/relationships/slide" Target="slides/slide59.xml"/><Relationship Id="rId4" Type="http://schemas.openxmlformats.org/officeDocument/2006/relationships/slide" Target="slides/slide4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F828577B-D359-45FB-BB06-59D72CC3054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86371" name="Rectangle 3">
            <a:extLst>
              <a:ext uri="{FF2B5EF4-FFF2-40B4-BE49-F238E27FC236}">
                <a16:creationId xmlns:a16="http://schemas.microsoft.com/office/drawing/2014/main" id="{3F94AAFC-B738-4D3D-AF60-F0F31A7DB99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86372" name="Rectangle 4">
            <a:extLst>
              <a:ext uri="{FF2B5EF4-FFF2-40B4-BE49-F238E27FC236}">
                <a16:creationId xmlns:a16="http://schemas.microsoft.com/office/drawing/2014/main" id="{4FA1A0C3-4496-4FF2-A65D-A4B7E286BC27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86373" name="Rectangle 5">
            <a:extLst>
              <a:ext uri="{FF2B5EF4-FFF2-40B4-BE49-F238E27FC236}">
                <a16:creationId xmlns:a16="http://schemas.microsoft.com/office/drawing/2014/main" id="{C40579BF-4388-4DA9-B6B2-65A893E6D9C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5B388C5B-A641-4FE1-9C9B-2730EF8A343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F6F57D69-2B7E-405F-8FC7-0BA731E6C2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24999FBB-5CAD-4816-BF64-B2C300E7461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DDEB2C58-FE7F-4364-BBD3-7412849C1836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A59C9C87-B149-40B5-BF25-D5B57924E8C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5782" name="Rectangle 6">
            <a:extLst>
              <a:ext uri="{FF2B5EF4-FFF2-40B4-BE49-F238E27FC236}">
                <a16:creationId xmlns:a16="http://schemas.microsoft.com/office/drawing/2014/main" id="{9A1CA683-2D53-4FE7-93E9-562615BBE5B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75783" name="Rectangle 7">
            <a:extLst>
              <a:ext uri="{FF2B5EF4-FFF2-40B4-BE49-F238E27FC236}">
                <a16:creationId xmlns:a16="http://schemas.microsoft.com/office/drawing/2014/main" id="{A59E6E28-C073-4E4E-AD43-D7B896ACA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FD28A956-A52E-4731-9D36-4790A8BE24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401B96-4FCA-4729-B708-7B15534101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30078A-7F3E-4644-ABB1-227EB5B974A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B5451BF5-6F5A-4B9F-938E-94ADD359DD0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503B2585-B902-448B-8049-931664F40D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1F6867-50B8-456E-A54B-CCE86F2D93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955127-0096-44F7-BC65-200B8631439A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91490" name="Rectangle 2">
            <a:extLst>
              <a:ext uri="{FF2B5EF4-FFF2-40B4-BE49-F238E27FC236}">
                <a16:creationId xmlns:a16="http://schemas.microsoft.com/office/drawing/2014/main" id="{F473F127-22E6-4FCD-9859-24868767277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841AF8C0-6DA8-4B67-A881-7A0A487811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Build replacement graphic with same content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85C39C1-3F51-4523-B4BE-27464C37EC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FB9FC2-9719-44BD-9B20-8DAE0313BC66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200706" name="Rectangle 2">
            <a:extLst>
              <a:ext uri="{FF2B5EF4-FFF2-40B4-BE49-F238E27FC236}">
                <a16:creationId xmlns:a16="http://schemas.microsoft.com/office/drawing/2014/main" id="{8D0ACF0C-7572-4D47-A2E9-87A571195EA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>
            <a:extLst>
              <a:ext uri="{FF2B5EF4-FFF2-40B4-BE49-F238E27FC236}">
                <a16:creationId xmlns:a16="http://schemas.microsoft.com/office/drawing/2014/main" id="{1FFB968A-DAC8-4BA5-8728-07FCFDF74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89DA7B01-F1FE-462D-8D39-14989A2C24EC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685800" y="1676400"/>
            <a:ext cx="77724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b="1">
                <a:solidFill>
                  <a:srgbClr val="000000"/>
                </a:solidFill>
                <a:effectLst/>
                <a:latin typeface="Verdana" panose="020B0604030504040204" pitchFamily="34" charset="0"/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0AEABEDA-0C0D-4CE5-9C18-D639CEFE6206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 typeface="Wingdings" panose="05000000000000000000" pitchFamily="2" charset="2"/>
              <a:buNone/>
              <a:defRPr>
                <a:solidFill>
                  <a:srgbClr val="000000"/>
                </a:solidFill>
                <a:effectLst/>
                <a:latin typeface="Arial" panose="020B0604020202020204" pitchFamily="34" charset="0"/>
              </a:defRPr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96612" name="Rectangle 4">
            <a:extLst>
              <a:ext uri="{FF2B5EF4-FFF2-40B4-BE49-F238E27FC236}">
                <a16:creationId xmlns:a16="http://schemas.microsoft.com/office/drawing/2014/main" id="{7F4E4B45-9C26-4752-8D2F-D0CE14FDE5FF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196613" name="Rectangle 5">
            <a:extLst>
              <a:ext uri="{FF2B5EF4-FFF2-40B4-BE49-F238E27FC236}">
                <a16:creationId xmlns:a16="http://schemas.microsoft.com/office/drawing/2014/main" id="{940F4CF9-E35C-46FA-A55E-DB10D4D5D7A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  <p:sp>
        <p:nvSpPr>
          <p:cNvPr id="196614" name="Rectangle 6">
            <a:extLst>
              <a:ext uri="{FF2B5EF4-FFF2-40B4-BE49-F238E27FC236}">
                <a16:creationId xmlns:a16="http://schemas.microsoft.com/office/drawing/2014/main" id="{F76312B3-1185-4E33-9B04-2CBF08E1F96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6100" y="62611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 eaLnBrk="1" hangingPunct="1"/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2A-</a:t>
            </a:r>
            <a:fld id="{42DF218C-5CE5-4586-9FD8-C02F20A39021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‹#›</a:t>
            </a:fld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-S390-EP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03056-E77A-4616-97EA-B0CC31BDC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0C70E4-C25D-4409-928E-A92262A1E8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F485E-4CEC-492B-B147-D5CE1DECD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85462-3549-45DB-BBA2-5AAA6EA13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1012948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0D02CA-1660-49F3-A493-D62B93D02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04B43-0931-4B04-A9D3-3983231F6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2547E-4C90-475E-8D2C-1E924A08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80D23-B766-4F5D-BF33-135FC5454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372034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395D709-6164-47DC-976A-3681EA04A9E4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91C58-9729-48EF-9EFE-E0CE728CA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FFD2EF-DFB8-4745-81B7-C1ED2C805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1297907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95AE3-792D-4537-BF9F-CA50CCDD3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FE1E8-9FDC-4EF2-9028-B849B43B5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7A0D0-105D-4D3A-B958-6C9151CC44B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A3165C-257C-4930-9E3F-6253B760741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076700"/>
            <a:ext cx="3867150" cy="2100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AE9FF32-C7B7-448A-B290-D2E754902D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00E48D-D359-41A3-86E5-CFAB4C5E2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2487280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F0AC6-90B0-4BD8-A8B2-9418B9D36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FC1B9FD1-90F1-4AB0-936E-7EE15AE15318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2F3EC-A648-403D-AFDD-496EBB09C7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701AC-AF48-46E2-A6F0-5184CA6D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1801065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9ABB4-558E-4113-A5B5-55C3768BC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B8677-D4B7-40A7-99F0-FC63FB437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6DBFB-2842-45C4-A0BB-A10DF3E4C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BB5D0-8038-49F1-8B05-AA5786DC5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4232565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33031-ADAA-4ACA-82DD-8AAA6E580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6859D-B166-4D34-9129-9237B3C1C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2BEAC-4BB4-4654-BDC3-5C46654D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5B7D1-64AF-4D47-BC00-A6AB12D6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44090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028B9-7C26-4EE8-95B3-70D09B5A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2DFDD-62FC-468E-94E5-19B73F6219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C20F7D-3D93-4C08-A029-8CD977E56A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F5FAE-7489-4F31-9748-C6D5CE37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88A352-85C0-4FB5-A06B-FBE0E330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3198604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5117F-C3A6-4748-8C14-36AC98F9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D8EF61-ACD7-46BD-BA99-F7DBA2D9E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0F17BC-DD0E-479F-8B80-AF6687CBDB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8E6303-F45A-4727-B190-862E7CA5FE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32A377-3236-4F2B-A277-73C7FE496C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3C21E4-6A61-4014-8A6C-4CB2A650C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67508D-BF33-4296-9EB1-55F137901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506293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1DAF-E191-4559-B127-30359E4BB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79C14-0592-4037-BE6C-1650D968F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75DB7-4898-4008-B1BC-AD30A6AE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175013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B9E5FC-EBA2-4C63-A621-15D6DDD53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9C8076-BBB9-461D-835E-0E63F59B3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1687682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47C4-16FD-4734-9D1E-2E2E1D23C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D2E5F-404E-48EF-8803-131AF39DC3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FCE4-0094-45D8-936C-2078002983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02CCF-882E-4119-88F4-7640D261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B2AF1-0EE3-4B28-B336-3D741065B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340649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C4922-7E19-4A12-A8F0-25B50754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D59B8-866F-447E-AF7F-1000785281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1EB6A-5655-4443-8B63-FCC15EE097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BFC09-FEF7-40B6-940A-01D828519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C7297-9316-4E0A-AE92-45B11CD91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1A-S390-PPT-</a:t>
            </a:r>
          </a:p>
        </p:txBody>
      </p:sp>
    </p:spTree>
    <p:extLst>
      <p:ext uri="{BB962C8B-B14F-4D97-AF65-F5344CB8AC3E}">
        <p14:creationId xmlns:p14="http://schemas.microsoft.com/office/powerpoint/2010/main" val="3114400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ECFF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3F840271-DF14-41E3-9A97-8B4A4D6EBB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ABB95C6B-67FA-482C-8C33-18132B22AA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r>
              <a:rPr lang="en-US" altLang="en-US"/>
              <a:t>1A-S390-PPT-</a:t>
            </a:r>
          </a:p>
        </p:txBody>
      </p:sp>
      <p:sp>
        <p:nvSpPr>
          <p:cNvPr id="195588" name="Rectangle 4">
            <a:extLst>
              <a:ext uri="{FF2B5EF4-FFF2-40B4-BE49-F238E27FC236}">
                <a16:creationId xmlns:a16="http://schemas.microsoft.com/office/drawing/2014/main" id="{D1500BD1-04DD-439B-A737-D09A03E8CA3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961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r" eaLnBrk="1" hangingPunct="1"/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2A-</a:t>
            </a:r>
            <a:fld id="{27EC135F-3C29-427D-934B-8A8A7A3DB344}" type="slidenum"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/>
              <a:t>‹#›</a:t>
            </a:fld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-S390-EP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eather.uwyo.edu/upperair/sounding.htm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3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026">
            <a:extLst>
              <a:ext uri="{FF2B5EF4-FFF2-40B4-BE49-F238E27FC236}">
                <a16:creationId xmlns:a16="http://schemas.microsoft.com/office/drawing/2014/main" id="{C145E973-330A-4550-B7B0-690C36BA4C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09600" y="838200"/>
            <a:ext cx="8001000" cy="4191000"/>
          </a:xfrm>
        </p:spPr>
        <p:txBody>
          <a:bodyPr/>
          <a:lstStyle/>
          <a:p>
            <a:r>
              <a:rPr lang="en-US" altLang="en-US" sz="4800">
                <a:solidFill>
                  <a:schemeClr val="bg2"/>
                </a:solidFill>
              </a:rPr>
              <a:t>S-390</a:t>
            </a:r>
            <a:br>
              <a:rPr lang="en-US" altLang="en-US" sz="4800">
                <a:solidFill>
                  <a:schemeClr val="bg2"/>
                </a:solidFill>
              </a:rPr>
            </a:br>
            <a:br>
              <a:rPr lang="en-US" altLang="en-US" sz="4800">
                <a:solidFill>
                  <a:schemeClr val="bg2"/>
                </a:solidFill>
              </a:rPr>
            </a:br>
            <a:r>
              <a:rPr lang="en-US" altLang="en-US" sz="4800">
                <a:solidFill>
                  <a:schemeClr val="bg2"/>
                </a:solidFill>
              </a:rPr>
              <a:t>Unit 2 – Lesson A</a:t>
            </a:r>
            <a:br>
              <a:rPr lang="en-US" altLang="en-US" sz="4800">
                <a:solidFill>
                  <a:schemeClr val="bg2"/>
                </a:solidFill>
              </a:rPr>
            </a:br>
            <a:r>
              <a:rPr lang="en-US" altLang="en-US" sz="4800">
                <a:solidFill>
                  <a:schemeClr val="bg2"/>
                </a:solidFill>
              </a:rPr>
              <a:t>Atmospheric Stability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8742ADA-98E0-4674-8870-EE09A7D199F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76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Lapse Rate and Stability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70122528-E348-4E65-A56A-FF240FF7E17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533400" y="1295400"/>
            <a:ext cx="807720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93700" indent="-393700">
              <a:lnSpc>
                <a:spcPct val="90000"/>
              </a:lnSpc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  <a:tabLst>
                <a:tab pos="914400" algn="l"/>
              </a:tabLst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Dry lapse rate is the benchmark for determining stability.  Air rising from the lower atmosphere when wildland fire is a concern generally cools at this rate.</a:t>
            </a:r>
          </a:p>
          <a:p>
            <a:pPr marL="914400" lvl="1" indent="-406400">
              <a:lnSpc>
                <a:spcPct val="90000"/>
              </a:lnSpc>
              <a:spcAft>
                <a:spcPct val="40000"/>
              </a:spcAft>
              <a:buFont typeface="Wingdings" panose="05000000000000000000" pitchFamily="2" charset="2"/>
              <a:buNone/>
              <a:tabLst>
                <a:tab pos="914400" algn="l"/>
              </a:tabLst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	If the environmental lapse rate is </a:t>
            </a: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5.5° F per 1000 ft, the atmosphere is</a:t>
            </a:r>
            <a:r>
              <a:rPr lang="en-US" altLang="en-US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b="1" i="1" u="sng">
                <a:solidFill>
                  <a:schemeClr val="folHlink"/>
                </a:solidFill>
                <a:effectLst/>
                <a:latin typeface="Arial" panose="020B0604020202020204" pitchFamily="34" charset="0"/>
              </a:rPr>
              <a:t>unstable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914400" lvl="1" indent="-406400">
              <a:lnSpc>
                <a:spcPct val="90000"/>
              </a:lnSpc>
              <a:spcAft>
                <a:spcPct val="40000"/>
              </a:spcAft>
              <a:buFont typeface="Wingdings" panose="05000000000000000000" pitchFamily="2" charset="2"/>
              <a:buNone/>
              <a:tabLst>
                <a:tab pos="914400" algn="l"/>
              </a:tabLst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	If the environmental lapse rate is </a:t>
            </a: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5.5° F per 1000 ft, the atmosphere is</a:t>
            </a:r>
            <a:r>
              <a:rPr lang="en-US" altLang="en-US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b="1" i="1" u="sng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stable.</a:t>
            </a:r>
            <a:endParaRPr lang="en-US" altLang="en-US" b="1">
              <a:effectLst/>
              <a:latin typeface="Arial" panose="020B0604020202020204" pitchFamily="34" charset="0"/>
            </a:endParaRPr>
          </a:p>
          <a:p>
            <a:pPr marL="914400" lvl="1" indent="-406400">
              <a:lnSpc>
                <a:spcPct val="90000"/>
              </a:lnSpc>
              <a:spcAft>
                <a:spcPct val="40000"/>
              </a:spcAft>
              <a:buFont typeface="Wingdings" panose="05000000000000000000" pitchFamily="2" charset="2"/>
              <a:buNone/>
              <a:tabLst>
                <a:tab pos="914400" algn="l"/>
              </a:tabLst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	If the environmental lapse rate is = 5.5° F per 1000 ft, the atmosphere is</a:t>
            </a:r>
            <a:r>
              <a:rPr lang="en-US" altLang="en-US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b="1" i="1" u="sng">
                <a:solidFill>
                  <a:srgbClr val="A50021"/>
                </a:solidFill>
                <a:effectLst/>
                <a:latin typeface="Arial" panose="020B0604020202020204" pitchFamily="34" charset="0"/>
              </a:rPr>
              <a:t>neutral</a:t>
            </a:r>
            <a:r>
              <a:rPr lang="en-US" altLang="en-US" b="1">
                <a:solidFill>
                  <a:srgbClr val="A5002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2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Line 3">
            <a:extLst>
              <a:ext uri="{FF2B5EF4-FFF2-40B4-BE49-F238E27FC236}">
                <a16:creationId xmlns:a16="http://schemas.microsoft.com/office/drawing/2014/main" id="{3491C3E7-5B45-42A9-A35D-293A4D4A4B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1752600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8" name="Line 4">
            <a:extLst>
              <a:ext uri="{FF2B5EF4-FFF2-40B4-BE49-F238E27FC236}">
                <a16:creationId xmlns:a16="http://schemas.microsoft.com/office/drawing/2014/main" id="{0930D31B-0F42-4C0C-9A10-7F796E36A6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5562600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9" name="WordArt 5">
            <a:extLst>
              <a:ext uri="{FF2B5EF4-FFF2-40B4-BE49-F238E27FC236}">
                <a16:creationId xmlns:a16="http://schemas.microsoft.com/office/drawing/2014/main" id="{62742E68-E7DD-4964-8A5B-DA1F1DA520D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-375443" y="3347243"/>
            <a:ext cx="1828800" cy="3159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</a:p>
        </p:txBody>
      </p:sp>
      <p:sp>
        <p:nvSpPr>
          <p:cNvPr id="88070" name="Line 6">
            <a:extLst>
              <a:ext uri="{FF2B5EF4-FFF2-40B4-BE49-F238E27FC236}">
                <a16:creationId xmlns:a16="http://schemas.microsoft.com/office/drawing/2014/main" id="{3DAFFA80-056F-409F-A85E-C79F92DA5B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" y="2286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1" name="Text Box 7">
            <a:extLst>
              <a:ext uri="{FF2B5EF4-FFF2-40B4-BE49-F238E27FC236}">
                <a16:creationId xmlns:a16="http://schemas.microsoft.com/office/drawing/2014/main" id="{51360AB7-78D4-438D-A971-139A91469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958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1,000 ft.</a:t>
            </a:r>
          </a:p>
        </p:txBody>
      </p:sp>
      <p:sp>
        <p:nvSpPr>
          <p:cNvPr id="88072" name="Line 8">
            <a:extLst>
              <a:ext uri="{FF2B5EF4-FFF2-40B4-BE49-F238E27FC236}">
                <a16:creationId xmlns:a16="http://schemas.microsoft.com/office/drawing/2014/main" id="{7191C66D-38CE-4346-9BCF-CE6D19F463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62200" y="2209800"/>
            <a:ext cx="2971800" cy="3276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3" name="Line 9">
            <a:extLst>
              <a:ext uri="{FF2B5EF4-FFF2-40B4-BE49-F238E27FC236}">
                <a16:creationId xmlns:a16="http://schemas.microsoft.com/office/drawing/2014/main" id="{AE00F65A-E0F6-4E59-BA9F-74AE79222A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14800" y="2209800"/>
            <a:ext cx="1219200" cy="3276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4" name="Freeform 10">
            <a:extLst>
              <a:ext uri="{FF2B5EF4-FFF2-40B4-BE49-F238E27FC236}">
                <a16:creationId xmlns:a16="http://schemas.microsoft.com/office/drawing/2014/main" id="{268DC160-AAF3-4ABF-8F9B-7713E1C475E2}"/>
              </a:ext>
            </a:extLst>
          </p:cNvPr>
          <p:cNvSpPr>
            <a:spLocks/>
          </p:cNvSpPr>
          <p:nvPr/>
        </p:nvSpPr>
        <p:spPr bwMode="auto">
          <a:xfrm>
            <a:off x="1828800" y="2743200"/>
            <a:ext cx="990600" cy="1371600"/>
          </a:xfrm>
          <a:custGeom>
            <a:avLst/>
            <a:gdLst>
              <a:gd name="T0" fmla="*/ 624 w 624"/>
              <a:gd name="T1" fmla="*/ 0 h 864"/>
              <a:gd name="T2" fmla="*/ 384 w 624"/>
              <a:gd name="T3" fmla="*/ 144 h 864"/>
              <a:gd name="T4" fmla="*/ 144 w 624"/>
              <a:gd name="T5" fmla="*/ 432 h 864"/>
              <a:gd name="T6" fmla="*/ 0 w 624"/>
              <a:gd name="T7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864">
                <a:moveTo>
                  <a:pt x="624" y="0"/>
                </a:moveTo>
                <a:cubicBezTo>
                  <a:pt x="544" y="36"/>
                  <a:pt x="464" y="72"/>
                  <a:pt x="384" y="144"/>
                </a:cubicBezTo>
                <a:cubicBezTo>
                  <a:pt x="304" y="216"/>
                  <a:pt x="208" y="312"/>
                  <a:pt x="144" y="432"/>
                </a:cubicBezTo>
                <a:cubicBezTo>
                  <a:pt x="80" y="552"/>
                  <a:pt x="40" y="708"/>
                  <a:pt x="0" y="8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5" name="Text Box 11">
            <a:extLst>
              <a:ext uri="{FF2B5EF4-FFF2-40B4-BE49-F238E27FC236}">
                <a16:creationId xmlns:a16="http://schemas.microsoft.com/office/drawing/2014/main" id="{1FF815FF-786B-48F1-B55C-B3C3838BC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2050" y="1647825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5.5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 / 1000 ft. (Dry)</a:t>
            </a:r>
          </a:p>
        </p:txBody>
      </p:sp>
      <p:sp>
        <p:nvSpPr>
          <p:cNvPr id="88076" name="Text Box 12">
            <a:extLst>
              <a:ext uri="{FF2B5EF4-FFF2-40B4-BE49-F238E27FC236}">
                <a16:creationId xmlns:a16="http://schemas.microsoft.com/office/drawing/2014/main" id="{8CAB037E-A7AC-4F08-AEA5-403C6257E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647825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</a:rPr>
              <a:t>3.0</a:t>
            </a:r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 </a:t>
            </a:r>
            <a:r>
              <a:rPr lang="en-US" altLang="en-US" b="1">
                <a:solidFill>
                  <a:srgbClr val="008000"/>
                </a:solidFill>
                <a:latin typeface="Arial" panose="020B0604020202020204" pitchFamily="34" charset="0"/>
              </a:rPr>
              <a:t>/ 1000 ft. (Moist)</a:t>
            </a:r>
          </a:p>
        </p:txBody>
      </p:sp>
      <p:sp>
        <p:nvSpPr>
          <p:cNvPr id="88077" name="Text Box 13">
            <a:extLst>
              <a:ext uri="{FF2B5EF4-FFF2-40B4-BE49-F238E27FC236}">
                <a16:creationId xmlns:a16="http://schemas.microsoft.com/office/drawing/2014/main" id="{BC7BBB23-1FCD-47F9-AD68-AC236C4BA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148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&gt;5.5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 / 1000 ft. (UNSTABLE)</a:t>
            </a:r>
          </a:p>
        </p:txBody>
      </p:sp>
      <p:sp>
        <p:nvSpPr>
          <p:cNvPr id="88078" name="Text Box 14">
            <a:extLst>
              <a:ext uri="{FF2B5EF4-FFF2-40B4-BE49-F238E27FC236}">
                <a16:creationId xmlns:a16="http://schemas.microsoft.com/office/drawing/2014/main" id="{B54097B1-D8A6-488D-8FDD-D5806CAEC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429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&lt;5.5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/ 1000 ft. (STABLE)</a:t>
            </a:r>
          </a:p>
        </p:txBody>
      </p:sp>
      <p:sp>
        <p:nvSpPr>
          <p:cNvPr id="88079" name="Freeform 15">
            <a:extLst>
              <a:ext uri="{FF2B5EF4-FFF2-40B4-BE49-F238E27FC236}">
                <a16:creationId xmlns:a16="http://schemas.microsoft.com/office/drawing/2014/main" id="{A69BDDF1-B375-4B59-A71A-1B4D7B57F4E9}"/>
              </a:ext>
            </a:extLst>
          </p:cNvPr>
          <p:cNvSpPr>
            <a:spLocks/>
          </p:cNvSpPr>
          <p:nvPr/>
        </p:nvSpPr>
        <p:spPr bwMode="auto">
          <a:xfrm>
            <a:off x="3505200" y="2806700"/>
            <a:ext cx="3200400" cy="698500"/>
          </a:xfrm>
          <a:custGeom>
            <a:avLst/>
            <a:gdLst>
              <a:gd name="T0" fmla="*/ 0 w 2016"/>
              <a:gd name="T1" fmla="*/ 440 h 440"/>
              <a:gd name="T2" fmla="*/ 192 w 2016"/>
              <a:gd name="T3" fmla="*/ 248 h 440"/>
              <a:gd name="T4" fmla="*/ 480 w 2016"/>
              <a:gd name="T5" fmla="*/ 104 h 440"/>
              <a:gd name="T6" fmla="*/ 1008 w 2016"/>
              <a:gd name="T7" fmla="*/ 8 h 440"/>
              <a:gd name="T8" fmla="*/ 1440 w 2016"/>
              <a:gd name="T9" fmla="*/ 56 h 440"/>
              <a:gd name="T10" fmla="*/ 1824 w 2016"/>
              <a:gd name="T11" fmla="*/ 200 h 440"/>
              <a:gd name="T12" fmla="*/ 2016 w 2016"/>
              <a:gd name="T13" fmla="*/ 296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6" h="440">
                <a:moveTo>
                  <a:pt x="0" y="440"/>
                </a:moveTo>
                <a:cubicBezTo>
                  <a:pt x="56" y="372"/>
                  <a:pt x="112" y="304"/>
                  <a:pt x="192" y="248"/>
                </a:cubicBezTo>
                <a:cubicBezTo>
                  <a:pt x="272" y="192"/>
                  <a:pt x="344" y="144"/>
                  <a:pt x="480" y="104"/>
                </a:cubicBezTo>
                <a:cubicBezTo>
                  <a:pt x="616" y="64"/>
                  <a:pt x="848" y="16"/>
                  <a:pt x="1008" y="8"/>
                </a:cubicBezTo>
                <a:cubicBezTo>
                  <a:pt x="1168" y="0"/>
                  <a:pt x="1304" y="24"/>
                  <a:pt x="1440" y="56"/>
                </a:cubicBezTo>
                <a:cubicBezTo>
                  <a:pt x="1576" y="88"/>
                  <a:pt x="1728" y="160"/>
                  <a:pt x="1824" y="200"/>
                </a:cubicBezTo>
                <a:cubicBezTo>
                  <a:pt x="1920" y="240"/>
                  <a:pt x="1984" y="280"/>
                  <a:pt x="2016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0" name="Line 16">
            <a:extLst>
              <a:ext uri="{FF2B5EF4-FFF2-40B4-BE49-F238E27FC236}">
                <a16:creationId xmlns:a16="http://schemas.microsoft.com/office/drawing/2014/main" id="{FE24F96B-C07F-4D5D-87FD-7D62A95E4B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4200" y="1524000"/>
            <a:ext cx="2209800" cy="396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1" name="Text Box 17">
            <a:extLst>
              <a:ext uri="{FF2B5EF4-FFF2-40B4-BE49-F238E27FC236}">
                <a16:creationId xmlns:a16="http://schemas.microsoft.com/office/drawing/2014/main" id="{A6B70203-13CE-4F3D-AE86-F6EA6EE48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93345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3.5</a:t>
            </a:r>
            <a:r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t>° F</a:t>
            </a:r>
            <a:r>
              <a:rPr lang="en-US" altLang="en-US" b="1">
                <a:latin typeface="Arial" panose="020B0604020202020204" pitchFamily="34" charset="0"/>
              </a:rPr>
              <a:t> / 1000 ft. (Average)</a:t>
            </a:r>
          </a:p>
        </p:txBody>
      </p:sp>
      <p:sp>
        <p:nvSpPr>
          <p:cNvPr id="88082" name="Text Box 18">
            <a:extLst>
              <a:ext uri="{FF2B5EF4-FFF2-40B4-BE49-F238E27FC236}">
                <a16:creationId xmlns:a16="http://schemas.microsoft.com/office/drawing/2014/main" id="{C9719B97-E016-4FBD-BCAB-A8D778BA7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715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Temperature</a:t>
            </a:r>
          </a:p>
        </p:txBody>
      </p:sp>
      <p:sp>
        <p:nvSpPr>
          <p:cNvPr id="88083" name="Line 19">
            <a:extLst>
              <a:ext uri="{FF2B5EF4-FFF2-40B4-BE49-F238E27FC236}">
                <a16:creationId xmlns:a16="http://schemas.microsoft.com/office/drawing/2014/main" id="{FEC30B21-385C-444F-A6B6-9DA74287B6E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943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5" name="Text Box 21">
            <a:extLst>
              <a:ext uri="{FF2B5EF4-FFF2-40B4-BE49-F238E27FC236}">
                <a16:creationId xmlns:a16="http://schemas.microsoft.com/office/drawing/2014/main" id="{DC70A60D-6540-46DA-9153-CC648217D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00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600" b="1">
                <a:solidFill>
                  <a:srgbClr val="000000"/>
                </a:solidFill>
                <a:latin typeface="Arial" panose="020B0604020202020204" pitchFamily="34" charset="0"/>
              </a:rPr>
              <a:t>Neutral</a:t>
            </a:r>
          </a:p>
        </p:txBody>
      </p:sp>
      <p:sp>
        <p:nvSpPr>
          <p:cNvPr id="88087" name="Rectangle 23">
            <a:extLst>
              <a:ext uri="{FF2B5EF4-FFF2-40B4-BE49-F238E27FC236}">
                <a16:creationId xmlns:a16="http://schemas.microsoft.com/office/drawing/2014/main" id="{C8967497-8F56-444E-8274-AE10FE584C4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52400"/>
            <a:ext cx="7772400" cy="76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Lapse Rate and Stability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8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8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8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8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88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75" grpId="0" autoUpdateAnimBg="0"/>
      <p:bldP spid="88076" grpId="0" autoUpdateAnimBg="0"/>
      <p:bldP spid="88077" grpId="0" autoUpdateAnimBg="0"/>
      <p:bldP spid="88078" grpId="0" autoUpdateAnimBg="0"/>
      <p:bldP spid="88081" grpId="0" autoUpdateAnimBg="0"/>
      <p:bldP spid="8808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Line 3">
            <a:extLst>
              <a:ext uri="{FF2B5EF4-FFF2-40B4-BE49-F238E27FC236}">
                <a16:creationId xmlns:a16="http://schemas.microsoft.com/office/drawing/2014/main" id="{FE51AC7C-222D-4030-93AA-403E22642E2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1600200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2" name="Line 4">
            <a:extLst>
              <a:ext uri="{FF2B5EF4-FFF2-40B4-BE49-F238E27FC236}">
                <a16:creationId xmlns:a16="http://schemas.microsoft.com/office/drawing/2014/main" id="{8E56DFF3-945D-475B-B163-28301F2CF2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5410200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3" name="WordArt 5">
            <a:extLst>
              <a:ext uri="{FF2B5EF4-FFF2-40B4-BE49-F238E27FC236}">
                <a16:creationId xmlns:a16="http://schemas.microsoft.com/office/drawing/2014/main" id="{64A9422E-7E05-4E37-B9B9-4FF8B14468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-184943" y="3537743"/>
            <a:ext cx="1447800" cy="3159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</a:p>
        </p:txBody>
      </p:sp>
      <p:sp>
        <p:nvSpPr>
          <p:cNvPr id="89094" name="Line 6">
            <a:extLst>
              <a:ext uri="{FF2B5EF4-FFF2-40B4-BE49-F238E27FC236}">
                <a16:creationId xmlns:a16="http://schemas.microsoft.com/office/drawing/2014/main" id="{7BF19AB5-E76B-46DB-94DA-D0F8EA656E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" y="2667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5" name="Text Box 7">
            <a:extLst>
              <a:ext uri="{FF2B5EF4-FFF2-40B4-BE49-F238E27FC236}">
                <a16:creationId xmlns:a16="http://schemas.microsoft.com/office/drawing/2014/main" id="{1C831DD2-2113-4CE6-BCBF-266EE6E9B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4958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1,000 ft.</a:t>
            </a:r>
          </a:p>
        </p:txBody>
      </p:sp>
      <p:sp>
        <p:nvSpPr>
          <p:cNvPr id="89096" name="Line 8">
            <a:extLst>
              <a:ext uri="{FF2B5EF4-FFF2-40B4-BE49-F238E27FC236}">
                <a16:creationId xmlns:a16="http://schemas.microsoft.com/office/drawing/2014/main" id="{276E9034-3B34-4DFE-9DC0-ED17EA7D8CE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62200" y="2057400"/>
            <a:ext cx="2971800" cy="3276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7" name="Freeform 9">
            <a:extLst>
              <a:ext uri="{FF2B5EF4-FFF2-40B4-BE49-F238E27FC236}">
                <a16:creationId xmlns:a16="http://schemas.microsoft.com/office/drawing/2014/main" id="{57304E97-AF61-4A77-9409-E989A7F6A8B1}"/>
              </a:ext>
            </a:extLst>
          </p:cNvPr>
          <p:cNvSpPr>
            <a:spLocks/>
          </p:cNvSpPr>
          <p:nvPr/>
        </p:nvSpPr>
        <p:spPr bwMode="auto">
          <a:xfrm>
            <a:off x="1828800" y="2590800"/>
            <a:ext cx="990600" cy="1371600"/>
          </a:xfrm>
          <a:custGeom>
            <a:avLst/>
            <a:gdLst>
              <a:gd name="T0" fmla="*/ 624 w 624"/>
              <a:gd name="T1" fmla="*/ 0 h 864"/>
              <a:gd name="T2" fmla="*/ 384 w 624"/>
              <a:gd name="T3" fmla="*/ 144 h 864"/>
              <a:gd name="T4" fmla="*/ 144 w 624"/>
              <a:gd name="T5" fmla="*/ 432 h 864"/>
              <a:gd name="T6" fmla="*/ 0 w 624"/>
              <a:gd name="T7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864">
                <a:moveTo>
                  <a:pt x="624" y="0"/>
                </a:moveTo>
                <a:cubicBezTo>
                  <a:pt x="544" y="36"/>
                  <a:pt x="464" y="72"/>
                  <a:pt x="384" y="144"/>
                </a:cubicBezTo>
                <a:cubicBezTo>
                  <a:pt x="304" y="216"/>
                  <a:pt x="208" y="312"/>
                  <a:pt x="144" y="432"/>
                </a:cubicBezTo>
                <a:cubicBezTo>
                  <a:pt x="80" y="552"/>
                  <a:pt x="40" y="708"/>
                  <a:pt x="0" y="8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1" name="Freeform 13">
            <a:extLst>
              <a:ext uri="{FF2B5EF4-FFF2-40B4-BE49-F238E27FC236}">
                <a16:creationId xmlns:a16="http://schemas.microsoft.com/office/drawing/2014/main" id="{F50ADFB5-CA78-4454-BBB3-5EABF4665810}"/>
              </a:ext>
            </a:extLst>
          </p:cNvPr>
          <p:cNvSpPr>
            <a:spLocks/>
          </p:cNvSpPr>
          <p:nvPr/>
        </p:nvSpPr>
        <p:spPr bwMode="auto">
          <a:xfrm>
            <a:off x="3505200" y="2654300"/>
            <a:ext cx="3200400" cy="698500"/>
          </a:xfrm>
          <a:custGeom>
            <a:avLst/>
            <a:gdLst>
              <a:gd name="T0" fmla="*/ 0 w 2016"/>
              <a:gd name="T1" fmla="*/ 440 h 440"/>
              <a:gd name="T2" fmla="*/ 192 w 2016"/>
              <a:gd name="T3" fmla="*/ 248 h 440"/>
              <a:gd name="T4" fmla="*/ 480 w 2016"/>
              <a:gd name="T5" fmla="*/ 104 h 440"/>
              <a:gd name="T6" fmla="*/ 1008 w 2016"/>
              <a:gd name="T7" fmla="*/ 8 h 440"/>
              <a:gd name="T8" fmla="*/ 1440 w 2016"/>
              <a:gd name="T9" fmla="*/ 56 h 440"/>
              <a:gd name="T10" fmla="*/ 1824 w 2016"/>
              <a:gd name="T11" fmla="*/ 200 h 440"/>
              <a:gd name="T12" fmla="*/ 2016 w 2016"/>
              <a:gd name="T13" fmla="*/ 296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6" h="440">
                <a:moveTo>
                  <a:pt x="0" y="440"/>
                </a:moveTo>
                <a:cubicBezTo>
                  <a:pt x="56" y="372"/>
                  <a:pt x="112" y="304"/>
                  <a:pt x="192" y="248"/>
                </a:cubicBezTo>
                <a:cubicBezTo>
                  <a:pt x="272" y="192"/>
                  <a:pt x="344" y="144"/>
                  <a:pt x="480" y="104"/>
                </a:cubicBezTo>
                <a:cubicBezTo>
                  <a:pt x="616" y="64"/>
                  <a:pt x="848" y="16"/>
                  <a:pt x="1008" y="8"/>
                </a:cubicBezTo>
                <a:cubicBezTo>
                  <a:pt x="1168" y="0"/>
                  <a:pt x="1304" y="24"/>
                  <a:pt x="1440" y="56"/>
                </a:cubicBezTo>
                <a:cubicBezTo>
                  <a:pt x="1576" y="88"/>
                  <a:pt x="1728" y="160"/>
                  <a:pt x="1824" y="200"/>
                </a:cubicBezTo>
                <a:cubicBezTo>
                  <a:pt x="1920" y="240"/>
                  <a:pt x="1984" y="280"/>
                  <a:pt x="2016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2" name="Text Box 14">
            <a:extLst>
              <a:ext uri="{FF2B5EF4-FFF2-40B4-BE49-F238E27FC236}">
                <a16:creationId xmlns:a16="http://schemas.microsoft.com/office/drawing/2014/main" id="{4D871DEE-D26A-4FDA-A693-0269D83F2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562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Temperature</a:t>
            </a:r>
          </a:p>
        </p:txBody>
      </p:sp>
      <p:sp>
        <p:nvSpPr>
          <p:cNvPr id="89103" name="Line 15">
            <a:extLst>
              <a:ext uri="{FF2B5EF4-FFF2-40B4-BE49-F238E27FC236}">
                <a16:creationId xmlns:a16="http://schemas.microsoft.com/office/drawing/2014/main" id="{B428C054-4FEF-4EE7-9E70-529338F43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9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4" name="Text Box 16">
            <a:extLst>
              <a:ext uri="{FF2B5EF4-FFF2-40B4-BE49-F238E27FC236}">
                <a16:creationId xmlns:a16="http://schemas.microsoft.com/office/drawing/2014/main" id="{88F873D7-4767-4853-8EED-237FA75DA4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172200"/>
            <a:ext cx="868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89105" name="Text Box 17">
            <a:extLst>
              <a:ext uri="{FF2B5EF4-FFF2-40B4-BE49-F238E27FC236}">
                <a16:creationId xmlns:a16="http://schemas.microsoft.com/office/drawing/2014/main" id="{73B9702D-96AB-4B8C-889B-A2F752336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371600"/>
            <a:ext cx="5181600" cy="1016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  <a:latin typeface="Arial" panose="020B0604020202020204" pitchFamily="34" charset="0"/>
              </a:rPr>
              <a:t>Lapse rate and stability are related to the slope and orientation of the environmental temperature line.</a:t>
            </a:r>
          </a:p>
        </p:txBody>
      </p:sp>
      <p:sp>
        <p:nvSpPr>
          <p:cNvPr id="89106" name="Line 18">
            <a:extLst>
              <a:ext uri="{FF2B5EF4-FFF2-40B4-BE49-F238E27FC236}">
                <a16:creationId xmlns:a16="http://schemas.microsoft.com/office/drawing/2014/main" id="{02EC8B9B-4E74-4990-96EB-724D96BD17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0" y="3962400"/>
            <a:ext cx="1905000" cy="1371600"/>
          </a:xfrm>
          <a:prstGeom prst="lin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7" name="Text Box 19">
            <a:extLst>
              <a:ext uri="{FF2B5EF4-FFF2-40B4-BE49-F238E27FC236}">
                <a16:creationId xmlns:a16="http://schemas.microsoft.com/office/drawing/2014/main" id="{874E9D47-BF6F-4509-ADC5-CA08F2A19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21113"/>
            <a:ext cx="19812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50000"/>
              </a:lnSpc>
              <a:spcBef>
                <a:spcPct val="45000"/>
              </a:spcBef>
            </a:pPr>
            <a:r>
              <a:rPr lang="en-US" altLang="en-US" b="1">
                <a:latin typeface="Arial" panose="020B0604020202020204" pitchFamily="34" charset="0"/>
              </a:rPr>
              <a:t>Inversion</a:t>
            </a:r>
          </a:p>
          <a:p>
            <a:pPr algn="ctr" eaLnBrk="1" hangingPunct="1">
              <a:lnSpc>
                <a:spcPct val="50000"/>
              </a:lnSpc>
              <a:spcBef>
                <a:spcPct val="45000"/>
              </a:spcBef>
            </a:pPr>
            <a:r>
              <a:rPr lang="en-US" altLang="en-US" b="1">
                <a:solidFill>
                  <a:srgbClr val="0033CC"/>
                </a:solidFill>
                <a:latin typeface="Arial" panose="020B0604020202020204" pitchFamily="34" charset="0"/>
              </a:rPr>
              <a:t> (Very Stable)</a:t>
            </a:r>
          </a:p>
        </p:txBody>
      </p:sp>
      <p:sp>
        <p:nvSpPr>
          <p:cNvPr id="89108" name="Line 20">
            <a:extLst>
              <a:ext uri="{FF2B5EF4-FFF2-40B4-BE49-F238E27FC236}">
                <a16:creationId xmlns:a16="http://schemas.microsoft.com/office/drawing/2014/main" id="{B53D79BB-E573-4782-9829-A344F00681A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05000" y="2971800"/>
            <a:ext cx="3429000" cy="23622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109" name="Text Box 21">
            <a:extLst>
              <a:ext uri="{FF2B5EF4-FFF2-40B4-BE49-F238E27FC236}">
                <a16:creationId xmlns:a16="http://schemas.microsoft.com/office/drawing/2014/main" id="{C0D253BD-B2A2-4695-B3BD-F0998D04C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514600"/>
            <a:ext cx="25908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50000"/>
              </a:lnSpc>
              <a:spcBef>
                <a:spcPct val="45000"/>
              </a:spcBef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Superheated Ground</a:t>
            </a:r>
          </a:p>
          <a:p>
            <a:pPr algn="ctr" eaLnBrk="1" hangingPunct="1">
              <a:lnSpc>
                <a:spcPct val="50000"/>
              </a:lnSpc>
              <a:spcBef>
                <a:spcPct val="45000"/>
              </a:spcBef>
            </a:pPr>
            <a:r>
              <a:rPr lang="en-US" altLang="en-US" b="1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(Unstable)</a:t>
            </a:r>
          </a:p>
        </p:txBody>
      </p:sp>
      <p:sp>
        <p:nvSpPr>
          <p:cNvPr id="89112" name="Text Box 24">
            <a:extLst>
              <a:ext uri="{FF2B5EF4-FFF2-40B4-BE49-F238E27FC236}">
                <a16:creationId xmlns:a16="http://schemas.microsoft.com/office/drawing/2014/main" id="{9A93CF0F-6234-4145-AD60-1D42E3BBC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4478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5.5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 / 1000 ft. (Dry)</a:t>
            </a:r>
          </a:p>
        </p:txBody>
      </p:sp>
      <p:sp>
        <p:nvSpPr>
          <p:cNvPr id="89113" name="Text Box 25">
            <a:extLst>
              <a:ext uri="{FF2B5EF4-FFF2-40B4-BE49-F238E27FC236}">
                <a16:creationId xmlns:a16="http://schemas.microsoft.com/office/drawing/2014/main" id="{0A73C135-9FB0-41F8-9937-CA6955F84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063875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&lt;5.5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/ 1000 ft. (Stable)</a:t>
            </a:r>
          </a:p>
        </p:txBody>
      </p:sp>
      <p:sp>
        <p:nvSpPr>
          <p:cNvPr id="89114" name="Text Box 26">
            <a:extLst>
              <a:ext uri="{FF2B5EF4-FFF2-40B4-BE49-F238E27FC236}">
                <a16:creationId xmlns:a16="http://schemas.microsoft.com/office/drawing/2014/main" id="{73745C45-1A49-4339-A66B-E32DDB62E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9624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&gt;5.5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 / 1000 ft. (Unstable)</a:t>
            </a:r>
          </a:p>
        </p:txBody>
      </p:sp>
      <p:sp>
        <p:nvSpPr>
          <p:cNvPr id="89116" name="Rectangle 28">
            <a:extLst>
              <a:ext uri="{FF2B5EF4-FFF2-40B4-BE49-F238E27FC236}">
                <a16:creationId xmlns:a16="http://schemas.microsoft.com/office/drawing/2014/main" id="{E5D6AC1E-132A-4133-9943-CAD32FEC18F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76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Lapse Rate and Stability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9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9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89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105" grpId="0" animBg="1" autoUpdateAnimBg="0"/>
      <p:bldP spid="89107" grpId="0" autoUpdateAnimBg="0"/>
      <p:bldP spid="89109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2">
            <a:extLst>
              <a:ext uri="{FF2B5EF4-FFF2-40B4-BE49-F238E27FC236}">
                <a16:creationId xmlns:a16="http://schemas.microsoft.com/office/drawing/2014/main" id="{E46478BC-18AD-4D25-B9D6-2FCF74420DF9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2476500" cy="3381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7" name="Picture 3">
            <a:extLst>
              <a:ext uri="{FF2B5EF4-FFF2-40B4-BE49-F238E27FC236}">
                <a16:creationId xmlns:a16="http://schemas.microsoft.com/office/drawing/2014/main" id="{705388E1-8322-47D6-9800-F52CE7AAFACA}"/>
              </a:ext>
            </a:extLst>
          </p:cNvPr>
          <p:cNvPicPr>
            <a:picLocks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0" y="1603375"/>
            <a:ext cx="2476500" cy="3382963"/>
          </a:xfrm>
          <a:noFill/>
          <a:ln>
            <a:solidFill>
              <a:schemeClr val="fol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9508" name="Picture 4">
            <a:extLst>
              <a:ext uri="{FF2B5EF4-FFF2-40B4-BE49-F238E27FC236}">
                <a16:creationId xmlns:a16="http://schemas.microsoft.com/office/drawing/2014/main" id="{A296D413-1627-408B-9F6C-77379D282D35}"/>
              </a:ext>
            </a:extLst>
          </p:cNvPr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97025"/>
            <a:ext cx="2478088" cy="337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 Box 5">
            <a:extLst>
              <a:ext uri="{FF2B5EF4-FFF2-40B4-BE49-F238E27FC236}">
                <a16:creationId xmlns:a16="http://schemas.microsoft.com/office/drawing/2014/main" id="{8E87194E-5C4D-433A-8A42-44E7BF3E1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1763"/>
            <a:ext cx="83058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400" b="1">
                <a:solidFill>
                  <a:schemeClr val="bg2"/>
                </a:solidFill>
                <a:latin typeface="Arial" panose="020B0604020202020204" pitchFamily="34" charset="0"/>
              </a:rPr>
              <a:t>Lapse Rate and Stability</a:t>
            </a:r>
          </a:p>
          <a:p>
            <a:pPr algn="ctr" eaLnBrk="1" hangingPunct="1"/>
            <a:r>
              <a:rPr lang="en-US" altLang="en-US" sz="2400">
                <a:solidFill>
                  <a:schemeClr val="bg2"/>
                </a:solidFill>
                <a:latin typeface="Arial" panose="020B0604020202020204" pitchFamily="34" charset="0"/>
              </a:rPr>
              <a:t>Dry Lapse Rate is the Stability Benchmark</a:t>
            </a:r>
          </a:p>
        </p:txBody>
      </p:sp>
      <p:sp>
        <p:nvSpPr>
          <p:cNvPr id="149510" name="Line 6">
            <a:extLst>
              <a:ext uri="{FF2B5EF4-FFF2-40B4-BE49-F238E27FC236}">
                <a16:creationId xmlns:a16="http://schemas.microsoft.com/office/drawing/2014/main" id="{BF4A4D61-91CE-453D-BA97-6BD8CD4C00D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5800" y="2667000"/>
            <a:ext cx="1828800" cy="990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1" name="Line 7">
            <a:extLst>
              <a:ext uri="{FF2B5EF4-FFF2-40B4-BE49-F238E27FC236}">
                <a16:creationId xmlns:a16="http://schemas.microsoft.com/office/drawing/2014/main" id="{5BD1A560-CC32-4F9A-93F7-B8FD5E103F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22763" y="2286000"/>
            <a:ext cx="1066800" cy="1371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2" name="Line 8">
            <a:extLst>
              <a:ext uri="{FF2B5EF4-FFF2-40B4-BE49-F238E27FC236}">
                <a16:creationId xmlns:a16="http://schemas.microsoft.com/office/drawing/2014/main" id="{AE1F6F42-6DDB-485D-A39C-54E8A5EE3C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24600" y="2286000"/>
            <a:ext cx="1828800" cy="13716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13" name="Text Box 9">
            <a:extLst>
              <a:ext uri="{FF2B5EF4-FFF2-40B4-BE49-F238E27FC236}">
                <a16:creationId xmlns:a16="http://schemas.microsoft.com/office/drawing/2014/main" id="{EBC263F9-2056-40B9-9FDC-9BC705A10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05400"/>
            <a:ext cx="266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>
                <a:latin typeface="Arial" panose="020B0604020202020204" pitchFamily="34" charset="0"/>
              </a:rPr>
              <a:t>Lapse rate 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US" altLang="en-US" sz="2000">
                <a:latin typeface="Arial" panose="020B0604020202020204" pitchFamily="34" charset="0"/>
              </a:rPr>
              <a:t> 5.5° F per 1000 feet </a:t>
            </a:r>
          </a:p>
        </p:txBody>
      </p:sp>
      <p:sp>
        <p:nvSpPr>
          <p:cNvPr id="149514" name="Text Box 10">
            <a:extLst>
              <a:ext uri="{FF2B5EF4-FFF2-40B4-BE49-F238E27FC236}">
                <a16:creationId xmlns:a16="http://schemas.microsoft.com/office/drawing/2014/main" id="{73E0BBA2-1636-428D-84BA-87A689D70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791200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>
                <a:solidFill>
                  <a:schemeClr val="folHlink"/>
                </a:solidFill>
                <a:latin typeface="Arial" panose="020B0604020202020204" pitchFamily="34" charset="0"/>
              </a:rPr>
              <a:t>UNSTABLE</a:t>
            </a:r>
          </a:p>
        </p:txBody>
      </p:sp>
      <p:sp>
        <p:nvSpPr>
          <p:cNvPr id="149515" name="Text Box 11">
            <a:extLst>
              <a:ext uri="{FF2B5EF4-FFF2-40B4-BE49-F238E27FC236}">
                <a16:creationId xmlns:a16="http://schemas.microsoft.com/office/drawing/2014/main" id="{15049D99-EE5A-4D7D-A16B-69D5303F8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5950" y="5105400"/>
            <a:ext cx="2565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>
                <a:latin typeface="Arial" panose="020B0604020202020204" pitchFamily="34" charset="0"/>
              </a:rPr>
              <a:t>Lapse rate &lt; 5.5° F per 1000 feet </a:t>
            </a:r>
          </a:p>
        </p:txBody>
      </p:sp>
      <p:sp>
        <p:nvSpPr>
          <p:cNvPr id="149516" name="Text Box 12">
            <a:extLst>
              <a:ext uri="{FF2B5EF4-FFF2-40B4-BE49-F238E27FC236}">
                <a16:creationId xmlns:a16="http://schemas.microsoft.com/office/drawing/2014/main" id="{BED6A3FD-473B-4E27-BC0B-B1B1591FC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563" y="5105400"/>
            <a:ext cx="24780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000">
                <a:latin typeface="Arial" panose="020B0604020202020204" pitchFamily="34" charset="0"/>
              </a:rPr>
              <a:t>Lapse rate = 5.5° F per 1000 feet</a:t>
            </a:r>
          </a:p>
        </p:txBody>
      </p:sp>
      <p:sp>
        <p:nvSpPr>
          <p:cNvPr id="149517" name="Text Box 13">
            <a:extLst>
              <a:ext uri="{FF2B5EF4-FFF2-40B4-BE49-F238E27FC236}">
                <a16:creationId xmlns:a16="http://schemas.microsoft.com/office/drawing/2014/main" id="{BB9CF11B-D2AF-4C99-9D25-914D8AA1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791200"/>
            <a:ext cx="14033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0000FF"/>
                </a:solidFill>
                <a:latin typeface="Arial" panose="020B0604020202020204" pitchFamily="34" charset="0"/>
              </a:rPr>
              <a:t>STABLE</a:t>
            </a:r>
          </a:p>
        </p:txBody>
      </p:sp>
      <p:sp>
        <p:nvSpPr>
          <p:cNvPr id="149518" name="Text Box 14">
            <a:extLst>
              <a:ext uri="{FF2B5EF4-FFF2-40B4-BE49-F238E27FC236}">
                <a16:creationId xmlns:a16="http://schemas.microsoft.com/office/drawing/2014/main" id="{ACDEE9A5-8EF9-4AEC-8AB6-69F9B03D9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791200"/>
            <a:ext cx="164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>
                <a:solidFill>
                  <a:schemeClr val="bg2"/>
                </a:solidFill>
                <a:latin typeface="Arial" panose="020B0604020202020204" pitchFamily="34" charset="0"/>
              </a:rPr>
              <a:t>NEUTRAL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3" grpId="0" autoUpdateAnimBg="0"/>
      <p:bldP spid="149514" grpId="0" autoUpdateAnimBg="0"/>
      <p:bldP spid="149515" grpId="0" autoUpdateAnimBg="0"/>
      <p:bldP spid="149516" grpId="0" autoUpdateAnimBg="0"/>
      <p:bldP spid="149517" grpId="0" autoUpdateAnimBg="0"/>
      <p:bldP spid="149518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>
            <a:extLst>
              <a:ext uri="{FF2B5EF4-FFF2-40B4-BE49-F238E27FC236}">
                <a16:creationId xmlns:a16="http://schemas.microsoft.com/office/drawing/2014/main" id="{FC35B335-DBFD-43BC-96E3-B10CF02C22AB}"/>
              </a:ext>
            </a:extLst>
          </p:cNvPr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6946900" cy="4830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460" name="Text Box 4">
            <a:extLst>
              <a:ext uri="{FF2B5EF4-FFF2-40B4-BE49-F238E27FC236}">
                <a16:creationId xmlns:a16="http://schemas.microsoft.com/office/drawing/2014/main" id="{49B680D1-7D68-4467-9A03-F25074E95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035675"/>
            <a:ext cx="338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1" hangingPunct="1"/>
            <a:endParaRPr lang="en-US" alt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47461" name="Text Box 5">
            <a:extLst>
              <a:ext uri="{FF2B5EF4-FFF2-40B4-BE49-F238E27FC236}">
                <a16:creationId xmlns:a16="http://schemas.microsoft.com/office/drawing/2014/main" id="{CE4CD9A7-EE1A-4E00-BC62-FC76ED2E8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8100" y="5491163"/>
            <a:ext cx="1830388" cy="366712"/>
          </a:xfrm>
          <a:prstGeom prst="rect">
            <a:avLst/>
          </a:prstGeom>
          <a:solidFill>
            <a:srgbClr val="FFCC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-10.5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º/1000 feet</a:t>
            </a:r>
          </a:p>
        </p:txBody>
      </p:sp>
      <p:sp>
        <p:nvSpPr>
          <p:cNvPr id="147462" name="Text Box 6">
            <a:extLst>
              <a:ext uri="{FF2B5EF4-FFF2-40B4-BE49-F238E27FC236}">
                <a16:creationId xmlns:a16="http://schemas.microsoft.com/office/drawing/2014/main" id="{CD04AF4F-4BDA-4CBE-A205-702DBCA3B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4805363"/>
            <a:ext cx="1703388" cy="366712"/>
          </a:xfrm>
          <a:prstGeom prst="rect">
            <a:avLst/>
          </a:prstGeom>
          <a:solidFill>
            <a:srgbClr val="FFCC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-4.0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º/1000 feet</a:t>
            </a:r>
          </a:p>
        </p:txBody>
      </p:sp>
      <p:sp>
        <p:nvSpPr>
          <p:cNvPr id="147463" name="Text Box 7">
            <a:extLst>
              <a:ext uri="{FF2B5EF4-FFF2-40B4-BE49-F238E27FC236}">
                <a16:creationId xmlns:a16="http://schemas.microsoft.com/office/drawing/2014/main" id="{35CD033C-0CF1-4DBD-9C2F-4517A8CB0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4043363"/>
            <a:ext cx="1703388" cy="366712"/>
          </a:xfrm>
          <a:prstGeom prst="rect">
            <a:avLst/>
          </a:prstGeom>
          <a:solidFill>
            <a:srgbClr val="FFCC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-5.5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º/1000 feet</a:t>
            </a:r>
          </a:p>
        </p:txBody>
      </p:sp>
      <p:sp>
        <p:nvSpPr>
          <p:cNvPr id="147464" name="Text Box 8">
            <a:extLst>
              <a:ext uri="{FF2B5EF4-FFF2-40B4-BE49-F238E27FC236}">
                <a16:creationId xmlns:a16="http://schemas.microsoft.com/office/drawing/2014/main" id="{C6F30C97-E674-4FA7-953C-E0161B56A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3205163"/>
            <a:ext cx="1760538" cy="366712"/>
          </a:xfrm>
          <a:prstGeom prst="rect">
            <a:avLst/>
          </a:prstGeom>
          <a:solidFill>
            <a:srgbClr val="FFCC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+2.0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º/1000 feet</a:t>
            </a:r>
          </a:p>
        </p:txBody>
      </p:sp>
      <p:sp>
        <p:nvSpPr>
          <p:cNvPr id="147467" name="Text Box 11">
            <a:extLst>
              <a:ext uri="{FF2B5EF4-FFF2-40B4-BE49-F238E27FC236}">
                <a16:creationId xmlns:a16="http://schemas.microsoft.com/office/drawing/2014/main" id="{9E5BCCAD-2284-4B56-8B64-593ADF3D1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100" y="5491163"/>
            <a:ext cx="2438400" cy="366712"/>
          </a:xfrm>
          <a:prstGeom prst="rect">
            <a:avLst/>
          </a:prstGeom>
          <a:solidFill>
            <a:srgbClr val="FFFF00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1</a:t>
            </a:r>
            <a:r>
              <a:rPr lang="en-US" altLang="en-US" b="1" baseline="30000">
                <a:solidFill>
                  <a:schemeClr val="bg2"/>
                </a:solidFill>
                <a:latin typeface="Arial" panose="020B0604020202020204" pitchFamily="34" charset="0"/>
              </a:rPr>
              <a:t>st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 Layer =</a:t>
            </a:r>
            <a:r>
              <a:rPr lang="en-US" altLang="en-US" b="1"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A50021"/>
                </a:solidFill>
                <a:latin typeface="Arial" panose="020B0604020202020204" pitchFamily="34" charset="0"/>
              </a:rPr>
              <a:t>Unstable</a:t>
            </a:r>
            <a:endParaRPr lang="en-US" altLang="en-US" b="1">
              <a:solidFill>
                <a:srgbClr val="A50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68" name="Text Box 12">
            <a:extLst>
              <a:ext uri="{FF2B5EF4-FFF2-40B4-BE49-F238E27FC236}">
                <a16:creationId xmlns:a16="http://schemas.microsoft.com/office/drawing/2014/main" id="{0241A164-0AE3-4F8D-B4DE-E9BD07CD8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4043363"/>
            <a:ext cx="2209800" cy="366712"/>
          </a:xfrm>
          <a:prstGeom prst="rect">
            <a:avLst/>
          </a:prstGeom>
          <a:solidFill>
            <a:srgbClr val="FFFF00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3</a:t>
            </a:r>
            <a:r>
              <a:rPr lang="en-US" altLang="en-US" b="1" baseline="30000">
                <a:solidFill>
                  <a:schemeClr val="bg2"/>
                </a:solidFill>
                <a:latin typeface="Arial" panose="020B0604020202020204" pitchFamily="34" charset="0"/>
              </a:rPr>
              <a:t>rd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 Layer = Neutral</a:t>
            </a:r>
            <a:endParaRPr lang="en-US" altLang="en-US" b="1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69" name="Text Box 13">
            <a:extLst>
              <a:ext uri="{FF2B5EF4-FFF2-40B4-BE49-F238E27FC236}">
                <a16:creationId xmlns:a16="http://schemas.microsoft.com/office/drawing/2014/main" id="{D729C16B-BE85-4D28-BD8A-9AFB64ACC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3200400"/>
            <a:ext cx="2667000" cy="366713"/>
          </a:xfrm>
          <a:prstGeom prst="rect">
            <a:avLst/>
          </a:prstGeom>
          <a:solidFill>
            <a:srgbClr val="FFFF00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4</a:t>
            </a:r>
            <a:r>
              <a:rPr lang="en-US" altLang="en-US" b="1" baseline="30000">
                <a:solidFill>
                  <a:schemeClr val="bg2"/>
                </a:solidFill>
                <a:latin typeface="Arial" panose="020B0604020202020204" pitchFamily="34" charset="0"/>
              </a:rPr>
              <a:t>th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 Layer =</a:t>
            </a:r>
            <a:r>
              <a:rPr lang="en-US" altLang="en-US" b="1"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Very Stable</a:t>
            </a:r>
            <a:endPara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70" name="Text Box 14">
            <a:extLst>
              <a:ext uri="{FF2B5EF4-FFF2-40B4-BE49-F238E27FC236}">
                <a16:creationId xmlns:a16="http://schemas.microsoft.com/office/drawing/2014/main" id="{F7444D39-101B-4397-AAB0-AC7434B72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2443163"/>
            <a:ext cx="2133600" cy="366712"/>
          </a:xfrm>
          <a:prstGeom prst="rect">
            <a:avLst/>
          </a:prstGeom>
          <a:solidFill>
            <a:srgbClr val="FFFF00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5</a:t>
            </a:r>
            <a:r>
              <a:rPr lang="en-US" altLang="en-US" b="1" baseline="30000">
                <a:solidFill>
                  <a:schemeClr val="bg2"/>
                </a:solidFill>
                <a:latin typeface="Arial" panose="020B0604020202020204" pitchFamily="34" charset="0"/>
              </a:rPr>
              <a:t>th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 Layer =</a:t>
            </a:r>
            <a:r>
              <a:rPr lang="en-US" altLang="en-US" b="1"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Stable</a:t>
            </a:r>
            <a:endPara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71" name="Text Box 15">
            <a:extLst>
              <a:ext uri="{FF2B5EF4-FFF2-40B4-BE49-F238E27FC236}">
                <a16:creationId xmlns:a16="http://schemas.microsoft.com/office/drawing/2014/main" id="{E3DD7F3B-49B9-4DE1-BAF4-B21BAFC5A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700" y="1681163"/>
            <a:ext cx="2133600" cy="366712"/>
          </a:xfrm>
          <a:prstGeom prst="rect">
            <a:avLst/>
          </a:prstGeom>
          <a:solidFill>
            <a:srgbClr val="FFFF00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6</a:t>
            </a:r>
            <a:r>
              <a:rPr lang="en-US" altLang="en-US" b="1" baseline="30000">
                <a:solidFill>
                  <a:schemeClr val="bg2"/>
                </a:solidFill>
                <a:latin typeface="Arial" panose="020B0604020202020204" pitchFamily="34" charset="0"/>
              </a:rPr>
              <a:t>th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 Layer =</a:t>
            </a:r>
            <a:r>
              <a:rPr lang="en-US" altLang="en-US" b="1"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Stable</a:t>
            </a:r>
            <a:endPara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72" name="Text Box 16">
            <a:extLst>
              <a:ext uri="{FF2B5EF4-FFF2-40B4-BE49-F238E27FC236}">
                <a16:creationId xmlns:a16="http://schemas.microsoft.com/office/drawing/2014/main" id="{DBB94B21-094E-43CB-B46E-64F9EAA7E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1681163"/>
            <a:ext cx="1703388" cy="366712"/>
          </a:xfrm>
          <a:prstGeom prst="rect">
            <a:avLst/>
          </a:prstGeom>
          <a:solidFill>
            <a:srgbClr val="FFCC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-4.3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º/1000 feet</a:t>
            </a:r>
          </a:p>
        </p:txBody>
      </p:sp>
      <p:sp>
        <p:nvSpPr>
          <p:cNvPr id="147476" name="Line 20">
            <a:extLst>
              <a:ext uri="{FF2B5EF4-FFF2-40B4-BE49-F238E27FC236}">
                <a16:creationId xmlns:a16="http://schemas.microsoft.com/office/drawing/2014/main" id="{BBE5DE78-00EA-477F-A3CF-99D886A928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6700" y="2062163"/>
            <a:ext cx="5859463" cy="383063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7466" name="Text Box 10">
            <a:extLst>
              <a:ext uri="{FF2B5EF4-FFF2-40B4-BE49-F238E27FC236}">
                <a16:creationId xmlns:a16="http://schemas.microsoft.com/office/drawing/2014/main" id="{AB9BDE92-4125-4D6A-B0F8-924FF9B86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900" y="4881563"/>
            <a:ext cx="2209800" cy="366712"/>
          </a:xfrm>
          <a:prstGeom prst="rect">
            <a:avLst/>
          </a:prstGeom>
          <a:solidFill>
            <a:srgbClr val="FFFF00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2</a:t>
            </a:r>
            <a:r>
              <a:rPr lang="en-US" altLang="en-US" b="1" baseline="30000">
                <a:solidFill>
                  <a:schemeClr val="bg2"/>
                </a:solidFill>
                <a:latin typeface="Arial" panose="020B0604020202020204" pitchFamily="34" charset="0"/>
              </a:rPr>
              <a:t>nd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 Layer =</a:t>
            </a:r>
            <a:r>
              <a:rPr lang="en-US" altLang="en-US" b="1"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Stable</a:t>
            </a:r>
            <a:endParaRPr lang="en-US" altLang="en-US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477" name="Text Box 21">
            <a:extLst>
              <a:ext uri="{FF2B5EF4-FFF2-40B4-BE49-F238E27FC236}">
                <a16:creationId xmlns:a16="http://schemas.microsoft.com/office/drawing/2014/main" id="{D3516936-A8FA-4B3D-9DE0-05A8DDF04D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90600"/>
            <a:ext cx="914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endParaRPr lang="en-US" altLang="en-US" sz="2800"/>
          </a:p>
        </p:txBody>
      </p:sp>
      <p:sp>
        <p:nvSpPr>
          <p:cNvPr id="147465" name="Text Box 9">
            <a:extLst>
              <a:ext uri="{FF2B5EF4-FFF2-40B4-BE49-F238E27FC236}">
                <a16:creationId xmlns:a16="http://schemas.microsoft.com/office/drawing/2014/main" id="{51BEE06D-A34C-4180-8535-A8FA08B5E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1900" y="2443163"/>
            <a:ext cx="1703388" cy="366712"/>
          </a:xfrm>
          <a:prstGeom prst="rect">
            <a:avLst/>
          </a:prstGeom>
          <a:solidFill>
            <a:srgbClr val="FFCC99">
              <a:alpha val="74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</a:rPr>
              <a:t>-3.5</a:t>
            </a:r>
            <a:r>
              <a:rPr lang="en-US" altLang="en-US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º/1000 feet</a:t>
            </a:r>
          </a:p>
        </p:txBody>
      </p:sp>
      <p:sp>
        <p:nvSpPr>
          <p:cNvPr id="147478" name="Rectangle 22">
            <a:extLst>
              <a:ext uri="{FF2B5EF4-FFF2-40B4-BE49-F238E27FC236}">
                <a16:creationId xmlns:a16="http://schemas.microsoft.com/office/drawing/2014/main" id="{DE8598E2-CF71-4D05-8504-0293D3672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048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Lapse Rate and Stability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61" grpId="0" animBg="1" autoUpdateAnimBg="0"/>
      <p:bldP spid="147462" grpId="0" animBg="1" autoUpdateAnimBg="0"/>
      <p:bldP spid="147463" grpId="0" animBg="1" autoUpdateAnimBg="0"/>
      <p:bldP spid="147464" grpId="0" animBg="1" autoUpdateAnimBg="0"/>
      <p:bldP spid="147467" grpId="0" animBg="1" autoUpdateAnimBg="0"/>
      <p:bldP spid="147468" grpId="0" animBg="1" autoUpdateAnimBg="0"/>
      <p:bldP spid="147469" grpId="0" animBg="1" autoUpdateAnimBg="0"/>
      <p:bldP spid="147470" grpId="0" animBg="1" autoUpdateAnimBg="0"/>
      <p:bldP spid="147471" grpId="0" animBg="1" autoUpdateAnimBg="0"/>
      <p:bldP spid="147472" grpId="0" animBg="1" autoUpdateAnimBg="0"/>
      <p:bldP spid="147466" grpId="0" animBg="1" autoUpdateAnimBg="0"/>
      <p:bldP spid="14746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9" name="Object 7">
            <a:extLst>
              <a:ext uri="{FF2B5EF4-FFF2-40B4-BE49-F238E27FC236}">
                <a16:creationId xmlns:a16="http://schemas.microsoft.com/office/drawing/2014/main" id="{4A65382C-2A5A-4389-BECB-5319E06FAFB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4063" y="249238"/>
          <a:ext cx="80010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1" name="Photo Editor Photo" r:id="rId3" imgW="6095238" imgH="4877481" progId="MSPhotoEd.3">
                  <p:embed/>
                </p:oleObj>
              </mc:Choice>
              <mc:Fallback>
                <p:oleObj name="Photo Editor Photo" r:id="rId3" imgW="6095238" imgH="4877481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063" y="249238"/>
                        <a:ext cx="8001000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35" name="Line 3">
            <a:extLst>
              <a:ext uri="{FF2B5EF4-FFF2-40B4-BE49-F238E27FC236}">
                <a16:creationId xmlns:a16="http://schemas.microsoft.com/office/drawing/2014/main" id="{9F072B74-1452-4A94-A9D0-F91C3F8488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75200" y="2387600"/>
            <a:ext cx="762000" cy="3810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6" name="Line 4">
            <a:extLst>
              <a:ext uri="{FF2B5EF4-FFF2-40B4-BE49-F238E27FC236}">
                <a16:creationId xmlns:a16="http://schemas.microsoft.com/office/drawing/2014/main" id="{A3296615-8409-491E-9D1C-821ABC8C8E9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308600" y="2133600"/>
            <a:ext cx="228600" cy="6223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70FF30FA-42CE-4E92-8EA7-B03690D95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1752600"/>
            <a:ext cx="9906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FF"/>
                </a:solidFill>
                <a:latin typeface="Arial" panose="020B0604020202020204" pitchFamily="34" charset="0"/>
              </a:rPr>
              <a:t>STABLE</a:t>
            </a:r>
          </a:p>
        </p:txBody>
      </p:sp>
      <p:sp>
        <p:nvSpPr>
          <p:cNvPr id="95238" name="Text Box 6">
            <a:extLst>
              <a:ext uri="{FF2B5EF4-FFF2-40B4-BE49-F238E27FC236}">
                <a16:creationId xmlns:a16="http://schemas.microsoft.com/office/drawing/2014/main" id="{4C91DAB3-B2C5-4522-ACDA-6185C227B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981200"/>
            <a:ext cx="116205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chemeClr val="folHlink"/>
                </a:solidFill>
                <a:latin typeface="Arial" panose="020B0604020202020204" pitchFamily="34" charset="0"/>
              </a:rPr>
              <a:t>UNSTABLE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7" grpId="0" animBg="1" autoUpdateAnimBg="0"/>
      <p:bldP spid="95238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24892915-A764-42E8-A996-BCF4DD37041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28600"/>
            <a:ext cx="82296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Stability and the Wildland Fire Environment</a:t>
            </a:r>
            <a:b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br>
              <a:rPr lang="en-US" altLang="en-US" sz="1400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r>
              <a:rPr lang="en-US" altLang="en-US" sz="28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Relationship to General Weather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24EB44F3-D5B0-403A-9BE5-F72B7E3474D8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752600" y="2438400"/>
            <a:ext cx="5808663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10000"/>
              </a:spcAft>
              <a:buClr>
                <a:srgbClr val="000000"/>
              </a:buClr>
              <a:buSzTx/>
              <a:buFontTx/>
              <a:buChar char="•"/>
              <a:tabLst>
                <a:tab pos="1027113" algn="l"/>
              </a:tabLst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Pressure</a:t>
            </a:r>
          </a:p>
          <a:p>
            <a:pPr marL="1082675" lvl="1" indent="-625475">
              <a:spcAft>
                <a:spcPct val="10000"/>
              </a:spcAft>
              <a:buFont typeface="Wingdings" panose="05000000000000000000" pitchFamily="2" charset="2"/>
              <a:buNone/>
              <a:tabLst>
                <a:tab pos="1027113" algn="l"/>
              </a:tabLst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	H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igh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Pressure</a:t>
            </a:r>
            <a:r>
              <a:rPr lang="en-US" altLang="en-US">
                <a:latin typeface="Arial" panose="020B0604020202020204" pitchFamily="34" charset="0"/>
              </a:rPr>
              <a:t> </a:t>
            </a:r>
            <a:r>
              <a:rPr lang="en-US" altLang="en-US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Stable</a:t>
            </a:r>
          </a:p>
          <a:p>
            <a:pPr marL="1082675" lvl="1" indent="-625475">
              <a:spcAft>
                <a:spcPct val="10000"/>
              </a:spcAft>
              <a:buFont typeface="Wingdings" panose="05000000000000000000" pitchFamily="2" charset="2"/>
              <a:buNone/>
              <a:tabLst>
                <a:tab pos="1027113" algn="l"/>
              </a:tabLst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-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	L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ow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Pressure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Unstable</a:t>
            </a:r>
            <a:endParaRPr lang="en-US" altLang="en-US" b="1">
              <a:solidFill>
                <a:schemeClr val="folHlink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ct val="10000"/>
              </a:spcAft>
              <a:buClr>
                <a:srgbClr val="000000"/>
              </a:buClr>
              <a:buSzTx/>
              <a:buFontTx/>
              <a:buChar char="•"/>
              <a:tabLst>
                <a:tab pos="1027113" algn="l"/>
              </a:tabLst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Vertical Motion</a:t>
            </a:r>
          </a:p>
          <a:p>
            <a:pPr marL="1082675" lvl="1" indent="-625475">
              <a:spcAft>
                <a:spcPct val="10000"/>
              </a:spcAft>
              <a:buFont typeface="Wingdings" panose="05000000000000000000" pitchFamily="2" charset="2"/>
              <a:buNone/>
              <a:tabLst>
                <a:tab pos="1027113" algn="l"/>
              </a:tabLst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		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Sinking 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Stable</a:t>
            </a:r>
            <a:endParaRPr lang="en-US" altLang="en-US" b="1">
              <a:solidFill>
                <a:srgbClr val="0000FF"/>
              </a:solidFill>
              <a:effectLst/>
              <a:latin typeface="Arial" panose="020B0604020202020204" pitchFamily="34" charset="0"/>
            </a:endParaRPr>
          </a:p>
          <a:p>
            <a:pPr marL="1082675" lvl="1" indent="-625475">
              <a:spcAft>
                <a:spcPct val="10000"/>
              </a:spcAft>
              <a:buFont typeface="Wingdings" panose="05000000000000000000" pitchFamily="2" charset="2"/>
              <a:buNone/>
              <a:tabLst>
                <a:tab pos="1027113" algn="l"/>
              </a:tabLst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</a:rPr>
              <a:t>		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Lifting 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Unstable</a:t>
            </a:r>
          </a:p>
        </p:txBody>
      </p:sp>
      <p:sp>
        <p:nvSpPr>
          <p:cNvPr id="20484" name="AutoShape 4">
            <a:extLst>
              <a:ext uri="{FF2B5EF4-FFF2-40B4-BE49-F238E27FC236}">
                <a16:creationId xmlns:a16="http://schemas.microsoft.com/office/drawing/2014/main" id="{FA257714-8393-42BE-B72E-9F757D1BB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7475" y="5257800"/>
            <a:ext cx="152400" cy="381000"/>
          </a:xfrm>
          <a:prstGeom prst="upArrow">
            <a:avLst>
              <a:gd name="adj1" fmla="val 50000"/>
              <a:gd name="adj2" fmla="val 62500"/>
            </a:avLst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chemeClr val="folHlink"/>
              </a:solidFill>
            </a:endParaRPr>
          </a:p>
        </p:txBody>
      </p:sp>
      <p:sp>
        <p:nvSpPr>
          <p:cNvPr id="20485" name="AutoShape 5">
            <a:extLst>
              <a:ext uri="{FF2B5EF4-FFF2-40B4-BE49-F238E27FC236}">
                <a16:creationId xmlns:a16="http://schemas.microsoft.com/office/drawing/2014/main" id="{5AA161E8-C215-4EF5-992E-97BCC4B9D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7475" y="4724400"/>
            <a:ext cx="152400" cy="381000"/>
          </a:xfrm>
          <a:prstGeom prst="downArrow">
            <a:avLst>
              <a:gd name="adj1" fmla="val 50000"/>
              <a:gd name="adj2" fmla="val 62500"/>
            </a:avLst>
          </a:prstGeom>
          <a:gradFill rotWithShape="1">
            <a:gsLst>
              <a:gs pos="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>
            <a:extLst>
              <a:ext uri="{FF2B5EF4-FFF2-40B4-BE49-F238E27FC236}">
                <a16:creationId xmlns:a16="http://schemas.microsoft.com/office/drawing/2014/main" id="{51936F48-7002-4D0A-A400-8CB4F9DD6F0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2286000"/>
            <a:ext cx="8458200" cy="36877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2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Winds</a:t>
            </a:r>
          </a:p>
          <a:p>
            <a:pPr marL="858838" lvl="1" indent="-401638">
              <a:spcAft>
                <a:spcPct val="20000"/>
              </a:spcAft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Steady 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Stable</a:t>
            </a:r>
          </a:p>
          <a:p>
            <a:pPr marL="858838" lvl="1" indent="-401638">
              <a:spcAft>
                <a:spcPct val="20000"/>
              </a:spcAft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Gusty, Erratic  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Unstable</a:t>
            </a:r>
            <a:endParaRPr lang="en-US" altLang="en-US" b="1">
              <a:solidFill>
                <a:schemeClr val="bg2"/>
              </a:solidFill>
              <a:effectLst/>
              <a:latin typeface="Arial" panose="020B0604020202020204" pitchFamily="34" charset="0"/>
            </a:endParaRPr>
          </a:p>
          <a:p>
            <a:pPr>
              <a:spcAft>
                <a:spcPct val="2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Temperature</a:t>
            </a:r>
          </a:p>
          <a:p>
            <a:pPr marL="858838" lvl="1" indent="-401638">
              <a:spcAft>
                <a:spcPct val="20000"/>
              </a:spcAft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Surface Cooling / Heating Aloft 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Stable</a:t>
            </a:r>
          </a:p>
          <a:p>
            <a:pPr marL="858838" lvl="1" indent="-401638">
              <a:spcAft>
                <a:spcPct val="20000"/>
              </a:spcAft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Surface Heating / Cooling Aloft </a:t>
            </a:r>
            <a:r>
              <a:rPr lang="en-US" altLang="en-US" b="1">
                <a:solidFill>
                  <a:schemeClr val="bg2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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Unstable</a:t>
            </a:r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7ABEA62D-542D-4070-B82F-F7383296758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914400" y="228600"/>
            <a:ext cx="7315200" cy="2057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Stability and the Wildland Fire Environment</a:t>
            </a:r>
            <a:br>
              <a:rPr lang="en-US" altLang="en-US" sz="36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br>
              <a:rPr lang="en-US" altLang="en-US" sz="1400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r>
              <a:rPr lang="en-US" altLang="en-US" sz="28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Relationship to General Weather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ext Box 2">
            <a:extLst>
              <a:ext uri="{FF2B5EF4-FFF2-40B4-BE49-F238E27FC236}">
                <a16:creationId xmlns:a16="http://schemas.microsoft.com/office/drawing/2014/main" id="{FEC10E1E-0F52-434E-BDCE-6284996D2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152400"/>
            <a:ext cx="20478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Four Ways </a:t>
            </a:r>
          </a:p>
          <a:p>
            <a:pPr algn="ctr" eaLnBrk="1" hangingPunct="1"/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To Change</a:t>
            </a:r>
          </a:p>
          <a:p>
            <a:pPr algn="ctr" eaLnBrk="1" hangingPunct="1"/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Atmospheric</a:t>
            </a:r>
          </a:p>
          <a:p>
            <a:pPr algn="ctr" eaLnBrk="1" hangingPunct="1"/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Stability</a:t>
            </a:r>
          </a:p>
        </p:txBody>
      </p:sp>
      <p:sp>
        <p:nvSpPr>
          <p:cNvPr id="151555" name="Text Box 3">
            <a:extLst>
              <a:ext uri="{FF2B5EF4-FFF2-40B4-BE49-F238E27FC236}">
                <a16:creationId xmlns:a16="http://schemas.microsoft.com/office/drawing/2014/main" id="{6D612DD4-3FC8-41A4-B36F-0E1EF9D91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1905000"/>
            <a:ext cx="2743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00"/>
                </a:solidFill>
                <a:latin typeface="Arial Narrow" panose="020B0606020202030204" pitchFamily="34" charset="0"/>
              </a:rPr>
              <a:t>Heating from below and/or cooling aloft will produce an</a:t>
            </a:r>
          </a:p>
          <a:p>
            <a:pPr algn="ctr" eaLnBrk="1" hangingPunct="1"/>
            <a:r>
              <a:rPr lang="en-US" altLang="en-US" sz="2400" b="1">
                <a:solidFill>
                  <a:schemeClr val="folHlink"/>
                </a:solidFill>
                <a:latin typeface="Arial Narrow" panose="020B0606020202030204" pitchFamily="34" charset="0"/>
              </a:rPr>
              <a:t>unstable </a:t>
            </a:r>
            <a:r>
              <a:rPr lang="en-US" altLang="en-US" sz="2400" b="1">
                <a:solidFill>
                  <a:srgbClr val="000000"/>
                </a:solidFill>
                <a:latin typeface="Arial Narrow" panose="020B0606020202030204" pitchFamily="34" charset="0"/>
              </a:rPr>
              <a:t>atmosphere. </a:t>
            </a:r>
          </a:p>
        </p:txBody>
      </p:sp>
      <p:sp>
        <p:nvSpPr>
          <p:cNvPr id="151556" name="Text Box 4">
            <a:extLst>
              <a:ext uri="{FF2B5EF4-FFF2-40B4-BE49-F238E27FC236}">
                <a16:creationId xmlns:a16="http://schemas.microsoft.com/office/drawing/2014/main" id="{CBD278A1-2010-4414-9542-2E0D829B6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038600"/>
            <a:ext cx="2743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00"/>
                </a:solidFill>
                <a:latin typeface="Arial Narrow" panose="020B0606020202030204" pitchFamily="34" charset="0"/>
              </a:rPr>
              <a:t>Cooling from below </a:t>
            </a:r>
          </a:p>
          <a:p>
            <a:pPr algn="ctr" eaLnBrk="1" hangingPunct="1"/>
            <a:r>
              <a:rPr lang="en-US" altLang="en-US" sz="2400" b="1">
                <a:solidFill>
                  <a:srgbClr val="000000"/>
                </a:solidFill>
                <a:latin typeface="Arial Narrow" panose="020B0606020202030204" pitchFamily="34" charset="0"/>
              </a:rPr>
              <a:t>and/or warming aloft will produce a</a:t>
            </a:r>
          </a:p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  <a:latin typeface="Arial Narrow" panose="020B0606020202030204" pitchFamily="34" charset="0"/>
              </a:rPr>
              <a:t>stable</a:t>
            </a:r>
            <a:r>
              <a:rPr lang="en-US" altLang="en-US" sz="2400" b="1">
                <a:latin typeface="Arial Narrow" panose="020B0606020202030204" pitchFamily="34" charset="0"/>
              </a:rPr>
              <a:t> </a:t>
            </a:r>
          </a:p>
          <a:p>
            <a:pPr algn="ctr" eaLnBrk="1" hangingPunct="1"/>
            <a:r>
              <a:rPr lang="en-US" altLang="en-US" sz="2400" b="1">
                <a:solidFill>
                  <a:srgbClr val="000000"/>
                </a:solidFill>
                <a:latin typeface="Arial Narrow" panose="020B0606020202030204" pitchFamily="34" charset="0"/>
              </a:rPr>
              <a:t>atmosphere. </a:t>
            </a:r>
          </a:p>
        </p:txBody>
      </p:sp>
      <p:pic>
        <p:nvPicPr>
          <p:cNvPr id="151557" name="Picture 5">
            <a:extLst>
              <a:ext uri="{FF2B5EF4-FFF2-40B4-BE49-F238E27FC236}">
                <a16:creationId xmlns:a16="http://schemas.microsoft.com/office/drawing/2014/main" id="{6DC43743-E2EC-4888-B5B4-877F50E1D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612775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558" name="Text Box 6">
            <a:extLst>
              <a:ext uri="{FF2B5EF4-FFF2-40B4-BE49-F238E27FC236}">
                <a16:creationId xmlns:a16="http://schemas.microsoft.com/office/drawing/2014/main" id="{15EDA2EC-2353-445F-BE25-8D03CDD7E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457200"/>
            <a:ext cx="21478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DC0000"/>
                </a:solidFill>
                <a:latin typeface="Arial Rounded MT Bold" panose="020F0704030504030204" pitchFamily="34" charset="0"/>
              </a:rPr>
              <a:t>Heating from </a:t>
            </a:r>
          </a:p>
          <a:p>
            <a:pPr algn="ctr" eaLnBrk="1" hangingPunct="1"/>
            <a:r>
              <a:rPr lang="en-US" altLang="en-US" sz="2400" b="1">
                <a:solidFill>
                  <a:srgbClr val="DC0000"/>
                </a:solidFill>
                <a:latin typeface="Arial Rounded MT Bold" panose="020F0704030504030204" pitchFamily="34" charset="0"/>
              </a:rPr>
              <a:t>below</a:t>
            </a:r>
          </a:p>
        </p:txBody>
      </p:sp>
      <p:sp>
        <p:nvSpPr>
          <p:cNvPr id="151559" name="Text Box 7">
            <a:extLst>
              <a:ext uri="{FF2B5EF4-FFF2-40B4-BE49-F238E27FC236}">
                <a16:creationId xmlns:a16="http://schemas.microsoft.com/office/drawing/2014/main" id="{4720ED37-01AE-4116-893D-1EA67BCC9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810000"/>
            <a:ext cx="2214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DA3E00"/>
                </a:solidFill>
                <a:latin typeface="Arial Rounded MT Bold" panose="020F0704030504030204" pitchFamily="34" charset="0"/>
              </a:rPr>
              <a:t>Warming aloft</a:t>
            </a:r>
          </a:p>
        </p:txBody>
      </p:sp>
      <p:sp>
        <p:nvSpPr>
          <p:cNvPr id="151560" name="Text Box 8">
            <a:extLst>
              <a:ext uri="{FF2B5EF4-FFF2-40B4-BE49-F238E27FC236}">
                <a16:creationId xmlns:a16="http://schemas.microsoft.com/office/drawing/2014/main" id="{A97836B6-8DD3-4296-B92F-4F4984B65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13" y="457200"/>
            <a:ext cx="21621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D6"/>
                </a:solidFill>
                <a:latin typeface="Arial Rounded MT Bold" panose="020F0704030504030204" pitchFamily="34" charset="0"/>
              </a:rPr>
              <a:t>Cooling from </a:t>
            </a:r>
          </a:p>
          <a:p>
            <a:pPr algn="ctr" eaLnBrk="1" hangingPunct="1"/>
            <a:r>
              <a:rPr lang="en-US" altLang="en-US" sz="2400" b="1">
                <a:solidFill>
                  <a:srgbClr val="0000D6"/>
                </a:solidFill>
                <a:latin typeface="Arial Rounded MT Bold" panose="020F0704030504030204" pitchFamily="34" charset="0"/>
              </a:rPr>
              <a:t>below</a:t>
            </a:r>
          </a:p>
        </p:txBody>
      </p:sp>
      <p:sp>
        <p:nvSpPr>
          <p:cNvPr id="151561" name="Text Box 9">
            <a:extLst>
              <a:ext uri="{FF2B5EF4-FFF2-40B4-BE49-F238E27FC236}">
                <a16:creationId xmlns:a16="http://schemas.microsoft.com/office/drawing/2014/main" id="{1338D8F6-4869-4FA1-80C8-C38415323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97300"/>
            <a:ext cx="204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400" b="1">
                <a:solidFill>
                  <a:srgbClr val="0000D6"/>
                </a:solidFill>
                <a:latin typeface="Arial Rounded MT Bold" panose="020F0704030504030204" pitchFamily="34" charset="0"/>
              </a:rPr>
              <a:t>Cooling aloft</a:t>
            </a:r>
          </a:p>
        </p:txBody>
      </p:sp>
      <p:sp>
        <p:nvSpPr>
          <p:cNvPr id="151562" name="Line 10">
            <a:extLst>
              <a:ext uri="{FF2B5EF4-FFF2-40B4-BE49-F238E27FC236}">
                <a16:creationId xmlns:a16="http://schemas.microsoft.com/office/drawing/2014/main" id="{5C891F0F-2372-442B-9B74-98C89CC80B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43000" y="15240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3" name="Line 11">
            <a:extLst>
              <a:ext uri="{FF2B5EF4-FFF2-40B4-BE49-F238E27FC236}">
                <a16:creationId xmlns:a16="http://schemas.microsoft.com/office/drawing/2014/main" id="{D06B0858-340C-47C3-84FE-1099D10E74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1600" y="17526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4" name="Line 12">
            <a:extLst>
              <a:ext uri="{FF2B5EF4-FFF2-40B4-BE49-F238E27FC236}">
                <a16:creationId xmlns:a16="http://schemas.microsoft.com/office/drawing/2014/main" id="{9EDDABC7-BB38-48C2-B5F0-8FBE8C2567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" y="13716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5" name="Line 13">
            <a:extLst>
              <a:ext uri="{FF2B5EF4-FFF2-40B4-BE49-F238E27FC236}">
                <a16:creationId xmlns:a16="http://schemas.microsoft.com/office/drawing/2014/main" id="{C1EB3B8B-4637-4896-9C33-CB57543EAC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" y="12192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6" name="Line 14">
            <a:extLst>
              <a:ext uri="{FF2B5EF4-FFF2-40B4-BE49-F238E27FC236}">
                <a16:creationId xmlns:a16="http://schemas.microsoft.com/office/drawing/2014/main" id="{93DAFE48-5EE1-42A3-BA22-A824556D712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15240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7" name="Line 15">
            <a:extLst>
              <a:ext uri="{FF2B5EF4-FFF2-40B4-BE49-F238E27FC236}">
                <a16:creationId xmlns:a16="http://schemas.microsoft.com/office/drawing/2014/main" id="{4E0C5341-0FB2-4765-A9D0-59A06C68663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11430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8" name="Line 16">
            <a:extLst>
              <a:ext uri="{FF2B5EF4-FFF2-40B4-BE49-F238E27FC236}">
                <a16:creationId xmlns:a16="http://schemas.microsoft.com/office/drawing/2014/main" id="{538A3953-8638-4698-BF07-C6CA8DCD68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14478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69" name="Line 17">
            <a:extLst>
              <a:ext uri="{FF2B5EF4-FFF2-40B4-BE49-F238E27FC236}">
                <a16:creationId xmlns:a16="http://schemas.microsoft.com/office/drawing/2014/main" id="{45DCE343-9E11-44E6-BCDD-4559F44378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12954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0" name="Line 18">
            <a:extLst>
              <a:ext uri="{FF2B5EF4-FFF2-40B4-BE49-F238E27FC236}">
                <a16:creationId xmlns:a16="http://schemas.microsoft.com/office/drawing/2014/main" id="{2FAF5C19-941C-4433-A709-C77FBC3ED3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" y="47244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1" name="Line 19">
            <a:extLst>
              <a:ext uri="{FF2B5EF4-FFF2-40B4-BE49-F238E27FC236}">
                <a16:creationId xmlns:a16="http://schemas.microsoft.com/office/drawing/2014/main" id="{5FBFEFBF-AD84-4C99-87A9-CDE3C240B3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2000" y="48006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2" name="Line 20">
            <a:extLst>
              <a:ext uri="{FF2B5EF4-FFF2-40B4-BE49-F238E27FC236}">
                <a16:creationId xmlns:a16="http://schemas.microsoft.com/office/drawing/2014/main" id="{3BBE7BE4-8B8D-4ADE-83F7-EC6629E1BF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48006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3" name="Line 21">
            <a:extLst>
              <a:ext uri="{FF2B5EF4-FFF2-40B4-BE49-F238E27FC236}">
                <a16:creationId xmlns:a16="http://schemas.microsoft.com/office/drawing/2014/main" id="{75B34C17-141A-45C3-B519-A8B788366F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47800" y="48768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4" name="Line 22">
            <a:extLst>
              <a:ext uri="{FF2B5EF4-FFF2-40B4-BE49-F238E27FC236}">
                <a16:creationId xmlns:a16="http://schemas.microsoft.com/office/drawing/2014/main" id="{D2E7E63F-048B-49AE-B8C3-B8BABC386D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8800" y="48768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5" name="Line 23">
            <a:extLst>
              <a:ext uri="{FF2B5EF4-FFF2-40B4-BE49-F238E27FC236}">
                <a16:creationId xmlns:a16="http://schemas.microsoft.com/office/drawing/2014/main" id="{3CC8C56F-2DA5-40E5-A3B6-8D902AF4ED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51054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6" name="Line 24">
            <a:extLst>
              <a:ext uri="{FF2B5EF4-FFF2-40B4-BE49-F238E27FC236}">
                <a16:creationId xmlns:a16="http://schemas.microsoft.com/office/drawing/2014/main" id="{3C8C003F-B424-4CC0-9BE1-76388FF58A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90800" y="49530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7" name="Line 25">
            <a:extLst>
              <a:ext uri="{FF2B5EF4-FFF2-40B4-BE49-F238E27FC236}">
                <a16:creationId xmlns:a16="http://schemas.microsoft.com/office/drawing/2014/main" id="{C572428F-83C7-4A7D-A1FA-291DA10ED20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0" y="49530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8" name="Line 26">
            <a:extLst>
              <a:ext uri="{FF2B5EF4-FFF2-40B4-BE49-F238E27FC236}">
                <a16:creationId xmlns:a16="http://schemas.microsoft.com/office/drawing/2014/main" id="{F4D188A7-CD05-4342-A7D5-505DB1367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19812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79" name="Line 27">
            <a:extLst>
              <a:ext uri="{FF2B5EF4-FFF2-40B4-BE49-F238E27FC236}">
                <a16:creationId xmlns:a16="http://schemas.microsoft.com/office/drawing/2014/main" id="{F05D31FC-C20A-43BE-B972-FBEE6D710F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9812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0" name="Line 28">
            <a:extLst>
              <a:ext uri="{FF2B5EF4-FFF2-40B4-BE49-F238E27FC236}">
                <a16:creationId xmlns:a16="http://schemas.microsoft.com/office/drawing/2014/main" id="{55A9D104-7E32-4E80-AAAD-D18582F585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19050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1" name="Line 29">
            <a:extLst>
              <a:ext uri="{FF2B5EF4-FFF2-40B4-BE49-F238E27FC236}">
                <a16:creationId xmlns:a16="http://schemas.microsoft.com/office/drawing/2014/main" id="{AAE73941-4ACA-48AE-9E6A-A81D62FF72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19050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2" name="Line 30">
            <a:extLst>
              <a:ext uri="{FF2B5EF4-FFF2-40B4-BE49-F238E27FC236}">
                <a16:creationId xmlns:a16="http://schemas.microsoft.com/office/drawing/2014/main" id="{2FFA871F-F0CA-4E59-B89F-4D4A5EDCA6CF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18288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3" name="Line 31">
            <a:extLst>
              <a:ext uri="{FF2B5EF4-FFF2-40B4-BE49-F238E27FC236}">
                <a16:creationId xmlns:a16="http://schemas.microsoft.com/office/drawing/2014/main" id="{EF0D2A0F-3593-4B44-A3BF-9668A086A6AD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18288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4" name="Line 32">
            <a:extLst>
              <a:ext uri="{FF2B5EF4-FFF2-40B4-BE49-F238E27FC236}">
                <a16:creationId xmlns:a16="http://schemas.microsoft.com/office/drawing/2014/main" id="{7B32F0C8-045C-411F-87C8-85ED0D94E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1200" y="17526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5" name="Line 33">
            <a:extLst>
              <a:ext uri="{FF2B5EF4-FFF2-40B4-BE49-F238E27FC236}">
                <a16:creationId xmlns:a16="http://schemas.microsoft.com/office/drawing/2014/main" id="{13B3804D-8C86-48BA-9450-CB8D858C97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49530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6" name="Line 34">
            <a:extLst>
              <a:ext uri="{FF2B5EF4-FFF2-40B4-BE49-F238E27FC236}">
                <a16:creationId xmlns:a16="http://schemas.microsoft.com/office/drawing/2014/main" id="{D0763AEC-0B2B-44CC-96D9-5297D15C1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50292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7" name="Line 35">
            <a:extLst>
              <a:ext uri="{FF2B5EF4-FFF2-40B4-BE49-F238E27FC236}">
                <a16:creationId xmlns:a16="http://schemas.microsoft.com/office/drawing/2014/main" id="{F2AEAAA2-CC03-4E48-953D-A235049674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0292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8" name="Line 36">
            <a:extLst>
              <a:ext uri="{FF2B5EF4-FFF2-40B4-BE49-F238E27FC236}">
                <a16:creationId xmlns:a16="http://schemas.microsoft.com/office/drawing/2014/main" id="{E647ACF8-43A6-4697-B5F9-1273F0333A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9530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89" name="Line 37">
            <a:extLst>
              <a:ext uri="{FF2B5EF4-FFF2-40B4-BE49-F238E27FC236}">
                <a16:creationId xmlns:a16="http://schemas.microsoft.com/office/drawing/2014/main" id="{8B387888-729D-4EEE-8C9B-438786BBF15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8768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90" name="Line 38">
            <a:extLst>
              <a:ext uri="{FF2B5EF4-FFF2-40B4-BE49-F238E27FC236}">
                <a16:creationId xmlns:a16="http://schemas.microsoft.com/office/drawing/2014/main" id="{C0A10819-EB65-458C-96A9-00DFEB44E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9530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91" name="Line 39">
            <a:extLst>
              <a:ext uri="{FF2B5EF4-FFF2-40B4-BE49-F238E27FC236}">
                <a16:creationId xmlns:a16="http://schemas.microsoft.com/office/drawing/2014/main" id="{13871DBE-C827-4842-880F-769B34F1D41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50292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92" name="Line 40">
            <a:extLst>
              <a:ext uri="{FF2B5EF4-FFF2-40B4-BE49-F238E27FC236}">
                <a16:creationId xmlns:a16="http://schemas.microsoft.com/office/drawing/2014/main" id="{03DCE52E-F12C-4BD1-86F7-867EE25D556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50292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93" name="Line 41">
            <a:extLst>
              <a:ext uri="{FF2B5EF4-FFF2-40B4-BE49-F238E27FC236}">
                <a16:creationId xmlns:a16="http://schemas.microsoft.com/office/drawing/2014/main" id="{D5F92131-E02C-4E9B-8F78-F20B78D1B5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00200" y="1981200"/>
            <a:ext cx="0" cy="5334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1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1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1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1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1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1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1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5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5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1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1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51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5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5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5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5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15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5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5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15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5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151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15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15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51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51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55" grpId="0" autoUpdateAnimBg="0"/>
      <p:bldP spid="151556" grpId="0" autoUpdateAnimBg="0"/>
      <p:bldP spid="151558" grpId="0" autoUpdateAnimBg="0"/>
      <p:bldP spid="151559" grpId="0" autoUpdateAnimBg="0"/>
      <p:bldP spid="151560" grpId="0" autoUpdateAnimBg="0"/>
      <p:bldP spid="15156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026">
            <a:extLst>
              <a:ext uri="{FF2B5EF4-FFF2-40B4-BE49-F238E27FC236}">
                <a16:creationId xmlns:a16="http://schemas.microsoft.com/office/drawing/2014/main" id="{1E553260-F459-4E1B-96AE-BFEC68B2B78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381000" y="152400"/>
            <a:ext cx="84582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Effects of Surface Heating and Cooling on Lapse Rate and Stability</a:t>
            </a:r>
          </a:p>
        </p:txBody>
      </p:sp>
      <p:sp>
        <p:nvSpPr>
          <p:cNvPr id="92163" name="Line 1027">
            <a:extLst>
              <a:ext uri="{FF2B5EF4-FFF2-40B4-BE49-F238E27FC236}">
                <a16:creationId xmlns:a16="http://schemas.microsoft.com/office/drawing/2014/main" id="{99615CDB-67E6-4D3F-98C8-F1D3704AF1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1828800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4" name="Line 1028">
            <a:extLst>
              <a:ext uri="{FF2B5EF4-FFF2-40B4-BE49-F238E27FC236}">
                <a16:creationId xmlns:a16="http://schemas.microsoft.com/office/drawing/2014/main" id="{3A3EE3FC-8B71-4D6D-825E-3144D1BA7C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5638800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5" name="WordArt 1029">
            <a:extLst>
              <a:ext uri="{FF2B5EF4-FFF2-40B4-BE49-F238E27FC236}">
                <a16:creationId xmlns:a16="http://schemas.microsoft.com/office/drawing/2014/main" id="{461DFE89-400A-4EFE-9886-F0FA5AA3F7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-261143" y="3690143"/>
            <a:ext cx="1600200" cy="3159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</a:p>
        </p:txBody>
      </p:sp>
      <p:sp>
        <p:nvSpPr>
          <p:cNvPr id="92166" name="Line 1030">
            <a:extLst>
              <a:ext uri="{FF2B5EF4-FFF2-40B4-BE49-F238E27FC236}">
                <a16:creationId xmlns:a16="http://schemas.microsoft.com/office/drawing/2014/main" id="{F1D31EFC-6188-4F5B-BC84-22D4DC750B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" y="2743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Text Box 1031">
            <a:extLst>
              <a:ext uri="{FF2B5EF4-FFF2-40B4-BE49-F238E27FC236}">
                <a16:creationId xmlns:a16="http://schemas.microsoft.com/office/drawing/2014/main" id="{43C1C366-6775-41EF-9D27-04492D3D7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48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1,000</a:t>
            </a:r>
            <a:r>
              <a:rPr lang="en-US" altLang="en-US" sz="1400">
                <a:latin typeface="Arial" panose="020B0604020202020204" pitchFamily="34" charset="0"/>
              </a:rPr>
              <a:t> </a:t>
            </a:r>
            <a:r>
              <a:rPr lang="en-US" altLang="en-US" sz="1400" b="1">
                <a:latin typeface="Arial" panose="020B0604020202020204" pitchFamily="34" charset="0"/>
              </a:rPr>
              <a:t>ft.</a:t>
            </a:r>
          </a:p>
        </p:txBody>
      </p:sp>
      <p:sp>
        <p:nvSpPr>
          <p:cNvPr id="92168" name="Line 1032">
            <a:extLst>
              <a:ext uri="{FF2B5EF4-FFF2-40B4-BE49-F238E27FC236}">
                <a16:creationId xmlns:a16="http://schemas.microsoft.com/office/drawing/2014/main" id="{C63830E4-DD08-4A4D-A312-1473E5397A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62200" y="2286000"/>
            <a:ext cx="2971800" cy="3276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9" name="Freeform 1033">
            <a:extLst>
              <a:ext uri="{FF2B5EF4-FFF2-40B4-BE49-F238E27FC236}">
                <a16:creationId xmlns:a16="http://schemas.microsoft.com/office/drawing/2014/main" id="{F0DFAF5A-1806-4215-8C17-795AE3AC20F5}"/>
              </a:ext>
            </a:extLst>
          </p:cNvPr>
          <p:cNvSpPr>
            <a:spLocks/>
          </p:cNvSpPr>
          <p:nvPr/>
        </p:nvSpPr>
        <p:spPr bwMode="auto">
          <a:xfrm>
            <a:off x="1828800" y="2819400"/>
            <a:ext cx="990600" cy="1371600"/>
          </a:xfrm>
          <a:custGeom>
            <a:avLst/>
            <a:gdLst>
              <a:gd name="T0" fmla="*/ 624 w 624"/>
              <a:gd name="T1" fmla="*/ 0 h 864"/>
              <a:gd name="T2" fmla="*/ 384 w 624"/>
              <a:gd name="T3" fmla="*/ 144 h 864"/>
              <a:gd name="T4" fmla="*/ 144 w 624"/>
              <a:gd name="T5" fmla="*/ 432 h 864"/>
              <a:gd name="T6" fmla="*/ 0 w 624"/>
              <a:gd name="T7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4" h="864">
                <a:moveTo>
                  <a:pt x="624" y="0"/>
                </a:moveTo>
                <a:cubicBezTo>
                  <a:pt x="544" y="36"/>
                  <a:pt x="464" y="72"/>
                  <a:pt x="384" y="144"/>
                </a:cubicBezTo>
                <a:cubicBezTo>
                  <a:pt x="304" y="216"/>
                  <a:pt x="208" y="312"/>
                  <a:pt x="144" y="432"/>
                </a:cubicBezTo>
                <a:cubicBezTo>
                  <a:pt x="80" y="552"/>
                  <a:pt x="40" y="708"/>
                  <a:pt x="0" y="8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0" name="Text Box 1034">
            <a:extLst>
              <a:ext uri="{FF2B5EF4-FFF2-40B4-BE49-F238E27FC236}">
                <a16:creationId xmlns:a16="http://schemas.microsoft.com/office/drawing/2014/main" id="{D5B38EB9-4B07-489B-9015-F306100E9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925" y="1652588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5.5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 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/ 1000 ft. (Dry)</a:t>
            </a:r>
          </a:p>
        </p:txBody>
      </p:sp>
      <p:sp>
        <p:nvSpPr>
          <p:cNvPr id="92171" name="Text Box 1035">
            <a:extLst>
              <a:ext uri="{FF2B5EF4-FFF2-40B4-BE49-F238E27FC236}">
                <a16:creationId xmlns:a16="http://schemas.microsoft.com/office/drawing/2014/main" id="{EE621206-04E0-4A56-A7EE-2A7E776BE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191000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&gt;5.5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 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/ 1000 ft. (Unstable)</a:t>
            </a:r>
          </a:p>
        </p:txBody>
      </p:sp>
      <p:sp>
        <p:nvSpPr>
          <p:cNvPr id="92172" name="Text Box 1036">
            <a:extLst>
              <a:ext uri="{FF2B5EF4-FFF2-40B4-BE49-F238E27FC236}">
                <a16:creationId xmlns:a16="http://schemas.microsoft.com/office/drawing/2014/main" id="{4BD561CE-3AF3-4758-BE39-0215660C1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352800"/>
            <a:ext cx="2057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&lt;5.5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</a:t>
            </a: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 / 1000 ft. (Stable)</a:t>
            </a:r>
          </a:p>
        </p:txBody>
      </p:sp>
      <p:sp>
        <p:nvSpPr>
          <p:cNvPr id="92173" name="Freeform 1037">
            <a:extLst>
              <a:ext uri="{FF2B5EF4-FFF2-40B4-BE49-F238E27FC236}">
                <a16:creationId xmlns:a16="http://schemas.microsoft.com/office/drawing/2014/main" id="{A699C443-9C28-4574-A345-B0B2684919D8}"/>
              </a:ext>
            </a:extLst>
          </p:cNvPr>
          <p:cNvSpPr>
            <a:spLocks/>
          </p:cNvSpPr>
          <p:nvPr/>
        </p:nvSpPr>
        <p:spPr bwMode="auto">
          <a:xfrm>
            <a:off x="3505200" y="2882900"/>
            <a:ext cx="3200400" cy="698500"/>
          </a:xfrm>
          <a:custGeom>
            <a:avLst/>
            <a:gdLst>
              <a:gd name="T0" fmla="*/ 0 w 2016"/>
              <a:gd name="T1" fmla="*/ 440 h 440"/>
              <a:gd name="T2" fmla="*/ 192 w 2016"/>
              <a:gd name="T3" fmla="*/ 248 h 440"/>
              <a:gd name="T4" fmla="*/ 480 w 2016"/>
              <a:gd name="T5" fmla="*/ 104 h 440"/>
              <a:gd name="T6" fmla="*/ 1008 w 2016"/>
              <a:gd name="T7" fmla="*/ 8 h 440"/>
              <a:gd name="T8" fmla="*/ 1440 w 2016"/>
              <a:gd name="T9" fmla="*/ 56 h 440"/>
              <a:gd name="T10" fmla="*/ 1824 w 2016"/>
              <a:gd name="T11" fmla="*/ 200 h 440"/>
              <a:gd name="T12" fmla="*/ 2016 w 2016"/>
              <a:gd name="T13" fmla="*/ 296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016" h="440">
                <a:moveTo>
                  <a:pt x="0" y="440"/>
                </a:moveTo>
                <a:cubicBezTo>
                  <a:pt x="56" y="372"/>
                  <a:pt x="112" y="304"/>
                  <a:pt x="192" y="248"/>
                </a:cubicBezTo>
                <a:cubicBezTo>
                  <a:pt x="272" y="192"/>
                  <a:pt x="344" y="144"/>
                  <a:pt x="480" y="104"/>
                </a:cubicBezTo>
                <a:cubicBezTo>
                  <a:pt x="616" y="64"/>
                  <a:pt x="848" y="16"/>
                  <a:pt x="1008" y="8"/>
                </a:cubicBezTo>
                <a:cubicBezTo>
                  <a:pt x="1168" y="0"/>
                  <a:pt x="1304" y="24"/>
                  <a:pt x="1440" y="56"/>
                </a:cubicBezTo>
                <a:cubicBezTo>
                  <a:pt x="1576" y="88"/>
                  <a:pt x="1728" y="160"/>
                  <a:pt x="1824" y="200"/>
                </a:cubicBezTo>
                <a:cubicBezTo>
                  <a:pt x="1920" y="240"/>
                  <a:pt x="1984" y="280"/>
                  <a:pt x="2016" y="2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4" name="Text Box 1038">
            <a:extLst>
              <a:ext uri="{FF2B5EF4-FFF2-40B4-BE49-F238E27FC236}">
                <a16:creationId xmlns:a16="http://schemas.microsoft.com/office/drawing/2014/main" id="{96599374-0E14-4E7A-8C06-FEAA1B6CC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7912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Temperature</a:t>
            </a:r>
          </a:p>
        </p:txBody>
      </p:sp>
      <p:sp>
        <p:nvSpPr>
          <p:cNvPr id="92175" name="Line 1039">
            <a:extLst>
              <a:ext uri="{FF2B5EF4-FFF2-40B4-BE49-F238E27FC236}">
                <a16:creationId xmlns:a16="http://schemas.microsoft.com/office/drawing/2014/main" id="{91100F55-4F5C-47FB-A330-7AA65B826D7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601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7" name="Line 1041">
            <a:extLst>
              <a:ext uri="{FF2B5EF4-FFF2-40B4-BE49-F238E27FC236}">
                <a16:creationId xmlns:a16="http://schemas.microsoft.com/office/drawing/2014/main" id="{9E986EF8-586E-4BCE-B436-F795E6AE24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67200" y="2438400"/>
            <a:ext cx="1066800" cy="3124200"/>
          </a:xfrm>
          <a:prstGeom prst="line">
            <a:avLst/>
          </a:prstGeom>
          <a:noFill/>
          <a:ln w="3810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8" name="Text Box 1042">
            <a:extLst>
              <a:ext uri="{FF2B5EF4-FFF2-40B4-BE49-F238E27FC236}">
                <a16:creationId xmlns:a16="http://schemas.microsoft.com/office/drawing/2014/main" id="{F540E058-AED5-45F8-B361-8C87104EF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447800"/>
            <a:ext cx="2286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After Cooling the Ground</a:t>
            </a:r>
          </a:p>
          <a:p>
            <a:pPr algn="ctr" eaLnBrk="1" hangingPunct="1"/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(Stable)</a:t>
            </a:r>
          </a:p>
        </p:txBody>
      </p:sp>
      <p:sp>
        <p:nvSpPr>
          <p:cNvPr id="92179" name="Line 1043">
            <a:extLst>
              <a:ext uri="{FF2B5EF4-FFF2-40B4-BE49-F238E27FC236}">
                <a16:creationId xmlns:a16="http://schemas.microsoft.com/office/drawing/2014/main" id="{B3D19D7F-C703-4C5D-A7C0-4EC43166790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05000" y="3200400"/>
            <a:ext cx="3429000" cy="2362200"/>
          </a:xfrm>
          <a:prstGeom prst="line">
            <a:avLst/>
          </a:prstGeom>
          <a:noFill/>
          <a:ln w="38100">
            <a:solidFill>
              <a:schemeClr val="fol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0" name="Text Box 1044">
            <a:extLst>
              <a:ext uri="{FF2B5EF4-FFF2-40B4-BE49-F238E27FC236}">
                <a16:creationId xmlns:a16="http://schemas.microsoft.com/office/drawing/2014/main" id="{DCCFC9D9-C492-4D02-AC8B-B12AEF5F6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38" y="2352675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After Heating the Ground</a:t>
            </a:r>
          </a:p>
          <a:p>
            <a:pPr algn="ctr" eaLnBrk="1" hangingPunct="1"/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 (Unstable)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78" grpId="0" autoUpdateAnimBg="0"/>
      <p:bldP spid="92180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A31501FB-2276-4C31-8515-D399CC5FC07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Objectives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140CFB8E-A200-4E34-BEC8-F54E994A9DA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09600" y="1295400"/>
            <a:ext cx="7848600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6125" indent="-746125">
              <a:lnSpc>
                <a:spcPct val="90000"/>
              </a:lnSpc>
              <a:spcAft>
                <a:spcPct val="25000"/>
              </a:spcAft>
              <a:buClr>
                <a:srgbClr val="000066"/>
              </a:buClr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	Define stable and unstable conditions using lapse rates.</a:t>
            </a:r>
          </a:p>
          <a:p>
            <a:pPr marL="746125" indent="-746125">
              <a:lnSpc>
                <a:spcPct val="90000"/>
              </a:lnSpc>
              <a:spcAft>
                <a:spcPct val="25000"/>
              </a:spcAft>
              <a:buClr>
                <a:srgbClr val="000066"/>
              </a:buClr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	Assess the effects of stability or instability on wildland fires. </a:t>
            </a:r>
          </a:p>
          <a:p>
            <a:pPr marL="746125" indent="-746125">
              <a:lnSpc>
                <a:spcPct val="90000"/>
              </a:lnSpc>
              <a:spcAft>
                <a:spcPct val="25000"/>
              </a:spcAft>
              <a:buClr>
                <a:srgbClr val="000066"/>
              </a:buClr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	Identify measures of stability and describe how they are computed.</a:t>
            </a:r>
          </a:p>
          <a:p>
            <a:pPr marL="746125" indent="-746125">
              <a:lnSpc>
                <a:spcPct val="90000"/>
              </a:lnSpc>
              <a:spcAft>
                <a:spcPct val="25000"/>
              </a:spcAft>
              <a:buClr>
                <a:srgbClr val="000066"/>
              </a:buClr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	Estimate atmospheric stability and probable fire behavior based upon identification of visual indicators.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026">
            <a:extLst>
              <a:ext uri="{FF2B5EF4-FFF2-40B4-BE49-F238E27FC236}">
                <a16:creationId xmlns:a16="http://schemas.microsoft.com/office/drawing/2014/main" id="{62597019-3931-480E-8880-47B88A38DE3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0" y="90488"/>
            <a:ext cx="9144000" cy="10525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</a:rPr>
              <a:t>Most Effective Way to Destabilize</a:t>
            </a:r>
            <a:br>
              <a:rPr lang="en-US" altLang="en-US" sz="2000">
                <a:solidFill>
                  <a:schemeClr val="bg2"/>
                </a:solidFill>
                <a:effectLst/>
              </a:rPr>
            </a:br>
            <a:r>
              <a:rPr lang="en-US" altLang="en-US" sz="2000">
                <a:solidFill>
                  <a:schemeClr val="tx1"/>
                </a:solidFill>
                <a:effectLst/>
              </a:rPr>
              <a:t>Change slope of temperature line to increase lapse rate.</a:t>
            </a:r>
            <a:endParaRPr lang="en-US" altLang="en-US" sz="4000">
              <a:solidFill>
                <a:schemeClr val="tx1"/>
              </a:solidFill>
              <a:effectLst/>
            </a:endParaRPr>
          </a:p>
        </p:txBody>
      </p:sp>
      <p:sp>
        <p:nvSpPr>
          <p:cNvPr id="93187" name="Line 1027">
            <a:extLst>
              <a:ext uri="{FF2B5EF4-FFF2-40B4-BE49-F238E27FC236}">
                <a16:creationId xmlns:a16="http://schemas.microsoft.com/office/drawing/2014/main" id="{BAC92F33-CA4D-4E11-B5A3-9961E32532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6800" y="1600200"/>
            <a:ext cx="0" cy="3810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8" name="Line 1028">
            <a:extLst>
              <a:ext uri="{FF2B5EF4-FFF2-40B4-BE49-F238E27FC236}">
                <a16:creationId xmlns:a16="http://schemas.microsoft.com/office/drawing/2014/main" id="{2C74F2C1-AD4E-4BE3-8B66-1DC2E3E12D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5410200"/>
            <a:ext cx="6477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89" name="WordArt 1029">
            <a:extLst>
              <a:ext uri="{FF2B5EF4-FFF2-40B4-BE49-F238E27FC236}">
                <a16:creationId xmlns:a16="http://schemas.microsoft.com/office/drawing/2014/main" id="{CCFBDA9F-3507-4048-A6AA-241F826498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5400000">
            <a:off x="-146843" y="3271043"/>
            <a:ext cx="1371600" cy="3159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</a:t>
            </a:r>
          </a:p>
        </p:txBody>
      </p:sp>
      <p:sp>
        <p:nvSpPr>
          <p:cNvPr id="93190" name="Line 1030">
            <a:extLst>
              <a:ext uri="{FF2B5EF4-FFF2-40B4-BE49-F238E27FC236}">
                <a16:creationId xmlns:a16="http://schemas.microsoft.com/office/drawing/2014/main" id="{3062B3A6-192E-41A1-954E-3560F17116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" y="2286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1" name="Text Box 1031">
            <a:extLst>
              <a:ext uri="{FF2B5EF4-FFF2-40B4-BE49-F238E27FC236}">
                <a16:creationId xmlns:a16="http://schemas.microsoft.com/office/drawing/2014/main" id="{BA8E8C89-767B-423B-9526-D5C7AFDB3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191000"/>
            <a:ext cx="990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latin typeface="Arial" panose="020B0604020202020204" pitchFamily="34" charset="0"/>
              </a:rPr>
              <a:t>1,000 ft.</a:t>
            </a:r>
          </a:p>
        </p:txBody>
      </p:sp>
      <p:sp>
        <p:nvSpPr>
          <p:cNvPr id="93192" name="Line 1032">
            <a:extLst>
              <a:ext uri="{FF2B5EF4-FFF2-40B4-BE49-F238E27FC236}">
                <a16:creationId xmlns:a16="http://schemas.microsoft.com/office/drawing/2014/main" id="{28E1E56A-FE7B-4772-ADB0-5F6645CCAC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24200" y="2133600"/>
            <a:ext cx="2971800" cy="32766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3" name="Text Box 1033">
            <a:extLst>
              <a:ext uri="{FF2B5EF4-FFF2-40B4-BE49-F238E27FC236}">
                <a16:creationId xmlns:a16="http://schemas.microsoft.com/office/drawing/2014/main" id="{CC4E8E22-7209-490C-9B8A-A0F023E15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5.5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F 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/ 1000 ft. (Dry)</a:t>
            </a:r>
          </a:p>
        </p:txBody>
      </p:sp>
      <p:sp>
        <p:nvSpPr>
          <p:cNvPr id="93194" name="Text Box 1034">
            <a:extLst>
              <a:ext uri="{FF2B5EF4-FFF2-40B4-BE49-F238E27FC236}">
                <a16:creationId xmlns:a16="http://schemas.microsoft.com/office/drawing/2014/main" id="{9D2E9985-19ED-4A36-948C-477056627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562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Temperature</a:t>
            </a:r>
          </a:p>
        </p:txBody>
      </p:sp>
      <p:sp>
        <p:nvSpPr>
          <p:cNvPr id="93195" name="Line 1035">
            <a:extLst>
              <a:ext uri="{FF2B5EF4-FFF2-40B4-BE49-F238E27FC236}">
                <a16:creationId xmlns:a16="http://schemas.microsoft.com/office/drawing/2014/main" id="{BC7CC070-A781-42E3-A98D-461AD2C55CA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5791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197" name="Text Box 1037">
            <a:extLst>
              <a:ext uri="{FF2B5EF4-FFF2-40B4-BE49-F238E27FC236}">
                <a16:creationId xmlns:a16="http://schemas.microsoft.com/office/drawing/2014/main" id="{B043286E-7626-4FB4-B4DE-C83FEA6A5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2057400"/>
            <a:ext cx="472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panose="020B0604020202020204" pitchFamily="34" charset="0"/>
              </a:rPr>
              <a:t>Cooling Aloft (Upper level “disturbance”)</a:t>
            </a:r>
          </a:p>
        </p:txBody>
      </p:sp>
      <p:sp>
        <p:nvSpPr>
          <p:cNvPr id="93198" name="Text Box 1038">
            <a:extLst>
              <a:ext uri="{FF2B5EF4-FFF2-40B4-BE49-F238E27FC236}">
                <a16:creationId xmlns:a16="http://schemas.microsoft.com/office/drawing/2014/main" id="{740E3B29-3926-4A63-89A5-28B6B34358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0292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Surface Heating (Sunshine)</a:t>
            </a:r>
          </a:p>
        </p:txBody>
      </p:sp>
      <p:sp>
        <p:nvSpPr>
          <p:cNvPr id="93199" name="Line 1039">
            <a:extLst>
              <a:ext uri="{FF2B5EF4-FFF2-40B4-BE49-F238E27FC236}">
                <a16:creationId xmlns:a16="http://schemas.microsoft.com/office/drawing/2014/main" id="{BB144117-79EC-43B6-A878-89EE748998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5613" y="5221288"/>
            <a:ext cx="280987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0" name="Line 1040">
            <a:extLst>
              <a:ext uri="{FF2B5EF4-FFF2-40B4-BE49-F238E27FC236}">
                <a16:creationId xmlns:a16="http://schemas.microsoft.com/office/drawing/2014/main" id="{CD08F435-7285-4645-812B-F9B43548AE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52800" y="2209800"/>
            <a:ext cx="457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1" name="Line 1041">
            <a:extLst>
              <a:ext uri="{FF2B5EF4-FFF2-40B4-BE49-F238E27FC236}">
                <a16:creationId xmlns:a16="http://schemas.microsoft.com/office/drawing/2014/main" id="{5CDE3B7F-733F-4F45-B8FD-3758BB258AE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7400" y="2133600"/>
            <a:ext cx="5257800" cy="32766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2" name="Text Box 1042">
            <a:extLst>
              <a:ext uri="{FF2B5EF4-FFF2-40B4-BE49-F238E27FC236}">
                <a16:creationId xmlns:a16="http://schemas.microsoft.com/office/drawing/2014/main" id="{DD9CC7B7-FF58-411D-A030-7EDAB11D4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429000"/>
            <a:ext cx="2362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latin typeface="Arial" panose="020B0604020202020204" pitchFamily="34" charset="0"/>
              </a:rPr>
              <a:t>Resulting </a:t>
            </a:r>
            <a:r>
              <a:rPr lang="en-US" altLang="en-US" b="1">
                <a:solidFill>
                  <a:schemeClr val="folHlink"/>
                </a:solidFill>
                <a:latin typeface="Arial" panose="020B0604020202020204" pitchFamily="34" charset="0"/>
              </a:rPr>
              <a:t>VERY UNSTABLE</a:t>
            </a:r>
            <a:r>
              <a:rPr lang="en-US" altLang="en-US" b="1">
                <a:latin typeface="Arial" panose="020B0604020202020204" pitchFamily="34" charset="0"/>
              </a:rPr>
              <a:t> lapse rate</a:t>
            </a:r>
          </a:p>
        </p:txBody>
      </p:sp>
      <p:sp>
        <p:nvSpPr>
          <p:cNvPr id="93203" name="Line 1043">
            <a:extLst>
              <a:ext uri="{FF2B5EF4-FFF2-40B4-BE49-F238E27FC236}">
                <a16:creationId xmlns:a16="http://schemas.microsoft.com/office/drawing/2014/main" id="{4900B705-87EF-4702-A80F-267757F9BF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8400" y="2667000"/>
            <a:ext cx="304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4" name="Line 1044">
            <a:extLst>
              <a:ext uri="{FF2B5EF4-FFF2-40B4-BE49-F238E27FC236}">
                <a16:creationId xmlns:a16="http://schemas.microsoft.com/office/drawing/2014/main" id="{303420A8-CB69-4385-91FF-0ABAD16EF7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52800" y="34290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5" name="Line 1045">
            <a:extLst>
              <a:ext uri="{FF2B5EF4-FFF2-40B4-BE49-F238E27FC236}">
                <a16:creationId xmlns:a16="http://schemas.microsoft.com/office/drawing/2014/main" id="{ED68582E-12D3-4753-97C8-ED0B00D65F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86000" y="2209800"/>
            <a:ext cx="838200" cy="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3206" name="Line 1046">
            <a:extLst>
              <a:ext uri="{FF2B5EF4-FFF2-40B4-BE49-F238E27FC236}">
                <a16:creationId xmlns:a16="http://schemas.microsoft.com/office/drawing/2014/main" id="{F754272F-86CD-4CCD-8C2C-96063595E36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30913" y="5218113"/>
            <a:ext cx="922337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3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3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3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93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3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9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97" grpId="0" autoUpdateAnimBg="0"/>
      <p:bldP spid="93198" grpId="0" autoUpdateAnimBg="0"/>
      <p:bldP spid="93202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5" name="Picture 7">
            <a:extLst>
              <a:ext uri="{FF2B5EF4-FFF2-40B4-BE49-F238E27FC236}">
                <a16:creationId xmlns:a16="http://schemas.microsoft.com/office/drawing/2014/main" id="{732AF9BB-95A9-4958-86A9-7988FCFF0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87313"/>
            <a:ext cx="8229600" cy="65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1" name="Line 3">
            <a:extLst>
              <a:ext uri="{FF2B5EF4-FFF2-40B4-BE49-F238E27FC236}">
                <a16:creationId xmlns:a16="http://schemas.microsoft.com/office/drawing/2014/main" id="{274AF0A4-9121-446C-A48A-13B57AA5A7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94288" y="2841625"/>
            <a:ext cx="762000" cy="3810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2" name="Line 4">
            <a:extLst>
              <a:ext uri="{FF2B5EF4-FFF2-40B4-BE49-F238E27FC236}">
                <a16:creationId xmlns:a16="http://schemas.microsoft.com/office/drawing/2014/main" id="{6C25DD9F-1134-4C19-BA38-D3C864E26E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27688" y="2601913"/>
            <a:ext cx="228600" cy="6223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Text Box 8">
            <a:extLst>
              <a:ext uri="{FF2B5EF4-FFF2-40B4-BE49-F238E27FC236}">
                <a16:creationId xmlns:a16="http://schemas.microsoft.com/office/drawing/2014/main" id="{5F8EE607-9560-4692-B5EF-E293341FC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209800"/>
            <a:ext cx="990600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rgbClr val="0000FF"/>
                </a:solidFill>
                <a:latin typeface="Arial" panose="020B0604020202020204" pitchFamily="34" charset="0"/>
              </a:rPr>
              <a:t>STABLE</a:t>
            </a:r>
          </a:p>
        </p:txBody>
      </p:sp>
      <p:sp>
        <p:nvSpPr>
          <p:cNvPr id="94217" name="Text Box 9">
            <a:extLst>
              <a:ext uri="{FF2B5EF4-FFF2-40B4-BE49-F238E27FC236}">
                <a16:creationId xmlns:a16="http://schemas.microsoft.com/office/drawing/2014/main" id="{EBF15ECD-9FA5-47D6-9C40-D54B225AB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2438400"/>
            <a:ext cx="1166813" cy="314325"/>
          </a:xfrm>
          <a:prstGeom prst="rect">
            <a:avLst/>
          </a:prstGeom>
          <a:solidFill>
            <a:srgbClr val="FFFFFF"/>
          </a:solidFill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 b="1">
                <a:solidFill>
                  <a:schemeClr val="folHlink"/>
                </a:solidFill>
                <a:latin typeface="Arial" panose="020B0604020202020204" pitchFamily="34" charset="0"/>
              </a:rPr>
              <a:t>UNSTABLE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4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4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94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6" grpId="0" animBg="1" autoUpdateAnimBg="0"/>
      <p:bldP spid="94217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20648CC5-AB43-435B-9500-F3374E4255E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762000" y="157163"/>
            <a:ext cx="7620000" cy="190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20000"/>
              </a:spcAft>
            </a:pPr>
            <a:r>
              <a:rPr lang="en-US" altLang="en-US" sz="36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Stability and the Wildland Fire Environment</a:t>
            </a:r>
            <a:br>
              <a:rPr lang="en-US" altLang="en-US" sz="36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br>
              <a:rPr lang="en-US" altLang="en-US" sz="1400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r>
              <a:rPr lang="en-US" altLang="en-US" sz="24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Relationship to General Weather</a:t>
            </a: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C1078767-F5B4-40D7-BF35-E123616CDED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1981200"/>
            <a:ext cx="8153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14300" lvl="1" indent="0">
              <a:buClr>
                <a:srgbClr val="000000"/>
              </a:buClr>
              <a:buSzTx/>
              <a:buFontTx/>
              <a:buChar char="•"/>
              <a:tabLst>
                <a:tab pos="576263" algn="l"/>
              </a:tabLst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Topography</a:t>
            </a:r>
          </a:p>
          <a:p>
            <a:pPr marL="114300" lvl="1" indent="0">
              <a:buFont typeface="Wingdings" panose="05000000000000000000" pitchFamily="2" charset="2"/>
              <a:buNone/>
              <a:tabLst>
                <a:tab pos="576263" algn="l"/>
              </a:tabLst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-	Affects stability by heating/cooling slopes.</a:t>
            </a:r>
          </a:p>
          <a:p>
            <a:pPr marL="114300" lvl="1" indent="0">
              <a:buFont typeface="Wingdings" panose="05000000000000000000" pitchFamily="2" charset="2"/>
              <a:buNone/>
              <a:tabLst>
                <a:tab pos="576263" algn="l"/>
              </a:tabLst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	-	Superheated, unstable air can be trapped in </a:t>
            </a:r>
          </a:p>
          <a:p>
            <a:pPr marL="114300" lvl="1" indent="0">
              <a:buFont typeface="Wingdings" panose="05000000000000000000" pitchFamily="2" charset="2"/>
              <a:buNone/>
              <a:tabLst>
                <a:tab pos="576263" algn="l"/>
              </a:tabLst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		mountain valleys and release quickly.</a:t>
            </a:r>
          </a:p>
          <a:p>
            <a:pPr marL="114300" lvl="1" indent="0">
              <a:buClr>
                <a:srgbClr val="000000"/>
              </a:buClr>
              <a:buSzTx/>
              <a:buFontTx/>
              <a:buChar char="•"/>
              <a:tabLst>
                <a:tab pos="576263" algn="l"/>
              </a:tabLst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</a:t>
            </a: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Relative Humidity</a:t>
            </a:r>
          </a:p>
          <a:p>
            <a:pPr marL="114300" lvl="1" indent="0">
              <a:buFont typeface="Wingdings" panose="05000000000000000000" pitchFamily="2" charset="2"/>
              <a:buNone/>
              <a:tabLst>
                <a:tab pos="576263" algn="l"/>
              </a:tabLst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-	No </a:t>
            </a:r>
            <a:r>
              <a:rPr lang="en-US" altLang="en-US" sz="2400" b="1" i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direct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relationship to stability.</a:t>
            </a:r>
          </a:p>
          <a:p>
            <a:pPr marL="114300" lvl="1" indent="0">
              <a:buFont typeface="Wingdings" panose="05000000000000000000" pitchFamily="2" charset="2"/>
              <a:buNone/>
              <a:tabLst>
                <a:tab pos="576263" algn="l"/>
              </a:tabLst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	-	May drop rapidly with breakup of morning </a:t>
            </a:r>
          </a:p>
          <a:p>
            <a:pPr marL="114300" lvl="1" indent="0">
              <a:buFont typeface="Wingdings" panose="05000000000000000000" pitchFamily="2" charset="2"/>
              <a:buNone/>
              <a:tabLst>
                <a:tab pos="576263" algn="l"/>
              </a:tabLst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		inversion, especially in sheltered valley </a:t>
            </a:r>
          </a:p>
          <a:p>
            <a:pPr marL="114300" lvl="1" indent="0">
              <a:buFont typeface="Wingdings" panose="05000000000000000000" pitchFamily="2" charset="2"/>
              <a:buNone/>
              <a:tabLst>
                <a:tab pos="576263" algn="l"/>
              </a:tabLst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  <a:sym typeface="Wingdings" panose="05000000000000000000" pitchFamily="2" charset="2"/>
              </a:rPr>
              <a:t>		locations.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2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2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28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A8CB2F8-AA26-4FAC-AE78-5DD2A8A1E48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228600"/>
            <a:ext cx="7772400" cy="685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Rapid Inversion Breakup</a:t>
            </a:r>
            <a:endParaRPr lang="en-US" altLang="en-US" sz="3200">
              <a:solidFill>
                <a:schemeClr val="bg2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22534" name="Text Box 6">
            <a:extLst>
              <a:ext uri="{FF2B5EF4-FFF2-40B4-BE49-F238E27FC236}">
                <a16:creationId xmlns:a16="http://schemas.microsoft.com/office/drawing/2014/main" id="{3794ECB6-71D3-4D00-A34E-296720401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32400"/>
            <a:ext cx="84582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/>
              <a:t>    </a:t>
            </a:r>
            <a:r>
              <a:rPr lang="en-US" altLang="en-US" sz="2800" b="1">
                <a:solidFill>
                  <a:srgbClr val="000000"/>
                </a:solidFill>
              </a:rPr>
              <a:t>Humidity can decrease and winds increase suddenly with release of superheated air beneath dissipating morning inversion.</a:t>
            </a:r>
          </a:p>
        </p:txBody>
      </p:sp>
      <p:pic>
        <p:nvPicPr>
          <p:cNvPr id="2" name="Inversion-Breakup_1">
            <a:hlinkClick r:id="" action="ppaction://media"/>
            <a:extLst>
              <a:ext uri="{FF2B5EF4-FFF2-40B4-BE49-F238E27FC236}">
                <a16:creationId xmlns:a16="http://schemas.microsoft.com/office/drawing/2014/main" id="{50BBA495-8D47-4097-8186-A5105A1409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6934" y="1066800"/>
            <a:ext cx="4890131" cy="3668713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026">
            <a:extLst>
              <a:ext uri="{FF2B5EF4-FFF2-40B4-BE49-F238E27FC236}">
                <a16:creationId xmlns:a16="http://schemas.microsoft.com/office/drawing/2014/main" id="{D43C6F91-0E35-4767-80A0-C40A32572A8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066800" y="228600"/>
            <a:ext cx="7010400" cy="190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b="1">
                <a:solidFill>
                  <a:schemeClr val="bg2"/>
                </a:solidFill>
                <a:effectLst/>
              </a:rPr>
              <a:t>Stability and the Wildland Fire Environment</a:t>
            </a:r>
            <a:br>
              <a:rPr lang="en-US" altLang="en-US" sz="3600" b="1">
                <a:solidFill>
                  <a:schemeClr val="bg2"/>
                </a:solidFill>
                <a:effectLst/>
              </a:rPr>
            </a:br>
            <a:br>
              <a:rPr lang="en-US" altLang="en-US" sz="1600" b="1">
                <a:solidFill>
                  <a:schemeClr val="bg2"/>
                </a:solidFill>
                <a:effectLst/>
              </a:rPr>
            </a:br>
            <a:r>
              <a:rPr lang="en-US" altLang="en-US" sz="24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Daily and Seasonal Changes</a:t>
            </a:r>
          </a:p>
        </p:txBody>
      </p:sp>
      <p:sp>
        <p:nvSpPr>
          <p:cNvPr id="97283" name="Rectangle 1027">
            <a:extLst>
              <a:ext uri="{FF2B5EF4-FFF2-40B4-BE49-F238E27FC236}">
                <a16:creationId xmlns:a16="http://schemas.microsoft.com/office/drawing/2014/main" id="{5F228A7F-7BC6-4911-BC07-83B51B2D611A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533400" y="2209800"/>
            <a:ext cx="81534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3550" indent="-463550"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Stability in low levels of atmosphere directly related to surface temperature.</a:t>
            </a:r>
          </a:p>
          <a:p>
            <a:pPr marL="463550" indent="-463550"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 night,</a:t>
            </a:r>
            <a:r>
              <a:rPr lang="en-US" altLang="en-US" sz="2800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stable</a:t>
            </a:r>
            <a:r>
              <a:rPr lang="en-US" altLang="en-US" sz="2800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conditions (surface inversion). </a:t>
            </a:r>
          </a:p>
          <a:p>
            <a:pPr marL="463550" indent="-463550"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Daytime, most</a:t>
            </a:r>
            <a:r>
              <a:rPr lang="en-US" altLang="en-US" sz="2800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chemeClr val="folHlink"/>
                </a:solidFill>
                <a:effectLst/>
                <a:latin typeface="Arial" panose="020B0604020202020204" pitchFamily="34" charset="0"/>
              </a:rPr>
              <a:t>unstable</a:t>
            </a:r>
            <a:r>
              <a:rPr lang="en-US" altLang="en-US" sz="2800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during the hottest part of the day.</a:t>
            </a:r>
          </a:p>
          <a:p>
            <a:pPr marL="463550" indent="-463550"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Abrupt transition from</a:t>
            </a:r>
            <a:r>
              <a:rPr lang="en-US" altLang="en-US" sz="2800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stable</a:t>
            </a:r>
            <a:r>
              <a:rPr lang="en-US" altLang="en-US" sz="2800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to </a:t>
            </a:r>
            <a:r>
              <a:rPr lang="en-US" altLang="en-US" sz="2800" b="1">
                <a:solidFill>
                  <a:schemeClr val="folHlink"/>
                </a:solidFill>
                <a:effectLst/>
                <a:latin typeface="Arial" panose="020B0604020202020204" pitchFamily="34" charset="0"/>
              </a:rPr>
              <a:t>unstable </a:t>
            </a: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 inversion breaks.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1027">
            <a:extLst>
              <a:ext uri="{FF2B5EF4-FFF2-40B4-BE49-F238E27FC236}">
                <a16:creationId xmlns:a16="http://schemas.microsoft.com/office/drawing/2014/main" id="{2DE305DA-21DB-46FA-AE1B-41E4B41423C7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90600" y="2286000"/>
            <a:ext cx="7620000" cy="3711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63550" indent="-463550">
              <a:spcAft>
                <a:spcPct val="20000"/>
              </a:spcAft>
              <a:buClr>
                <a:schemeClr val="bg2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Seasonal changes in surface temperature, day length.</a:t>
            </a:r>
          </a:p>
          <a:p>
            <a:pPr marL="463550" indent="-463550">
              <a:spcAft>
                <a:spcPct val="20000"/>
              </a:spcAft>
              <a:buClr>
                <a:schemeClr val="bg2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Winter generally more</a:t>
            </a:r>
            <a:r>
              <a:rPr lang="en-US" altLang="en-US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stable.</a:t>
            </a:r>
          </a:p>
          <a:p>
            <a:pPr marL="463550" indent="-463550">
              <a:spcAft>
                <a:spcPct val="20000"/>
              </a:spcAft>
              <a:buClr>
                <a:schemeClr val="bg2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Summer more</a:t>
            </a:r>
            <a:r>
              <a:rPr lang="en-US" altLang="en-US" b="1">
                <a:effectLst/>
                <a:latin typeface="Arial" panose="020B0604020202020204" pitchFamily="34" charset="0"/>
              </a:rPr>
              <a:t> </a:t>
            </a:r>
            <a:r>
              <a:rPr lang="en-US" altLang="en-US" b="1">
                <a:solidFill>
                  <a:schemeClr val="folHlink"/>
                </a:solidFill>
                <a:effectLst/>
                <a:latin typeface="Arial" panose="020B0604020202020204" pitchFamily="34" charset="0"/>
              </a:rPr>
              <a:t>unstable.</a:t>
            </a:r>
          </a:p>
          <a:p>
            <a:pPr marL="463550" indent="-463550">
              <a:spcAft>
                <a:spcPct val="20000"/>
              </a:spcAft>
              <a:buClr>
                <a:schemeClr val="bg2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Spring and Fall are more variable since they are transition periods.</a:t>
            </a:r>
          </a:p>
        </p:txBody>
      </p:sp>
      <p:sp>
        <p:nvSpPr>
          <p:cNvPr id="98309" name="Rectangle 1029">
            <a:extLst>
              <a:ext uri="{FF2B5EF4-FFF2-40B4-BE49-F238E27FC236}">
                <a16:creationId xmlns:a16="http://schemas.microsoft.com/office/drawing/2014/main" id="{8DE90B59-C83D-48EE-9C83-E5EFAE3CB35C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066800" y="228600"/>
            <a:ext cx="7010400" cy="190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600" b="1">
                <a:solidFill>
                  <a:schemeClr val="bg2"/>
                </a:solidFill>
                <a:effectLst/>
              </a:rPr>
              <a:t>Stability and the Wildland Fire Environment</a:t>
            </a:r>
            <a:br>
              <a:rPr lang="en-US" altLang="en-US" sz="3600" b="1">
                <a:solidFill>
                  <a:schemeClr val="bg2"/>
                </a:solidFill>
                <a:effectLst/>
              </a:rPr>
            </a:br>
            <a:br>
              <a:rPr lang="en-US" altLang="en-US" sz="1600" b="1">
                <a:solidFill>
                  <a:schemeClr val="bg2"/>
                </a:solidFill>
                <a:effectLst/>
              </a:rPr>
            </a:br>
            <a:r>
              <a:rPr lang="en-US" altLang="en-US" sz="24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Daily and Seasonal Changes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83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7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Rectangle 3">
            <a:extLst>
              <a:ext uri="{FF2B5EF4-FFF2-40B4-BE49-F238E27FC236}">
                <a16:creationId xmlns:a16="http://schemas.microsoft.com/office/drawing/2014/main" id="{CC619117-FFD8-4479-9CF0-1F46D490388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1919288"/>
            <a:ext cx="7315200" cy="1738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chemeClr val="folHlink"/>
                </a:solidFill>
                <a:effectLst/>
                <a:latin typeface="Arial" panose="020B0604020202020204" pitchFamily="34" charset="0"/>
              </a:rPr>
              <a:t>Unstable Atmosphere</a:t>
            </a:r>
          </a:p>
          <a:p>
            <a:pPr lvl="1"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Strong potential for extreme fire behavior</a:t>
            </a:r>
          </a:p>
          <a:p>
            <a:pPr lvl="1"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Good ventilation</a:t>
            </a:r>
          </a:p>
          <a:p>
            <a:pPr lvl="1"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More complete fuel consumption</a:t>
            </a:r>
          </a:p>
        </p:txBody>
      </p:sp>
      <p:pic>
        <p:nvPicPr>
          <p:cNvPr id="105476" name="Picture 4">
            <a:extLst>
              <a:ext uri="{FF2B5EF4-FFF2-40B4-BE49-F238E27FC236}">
                <a16:creationId xmlns:a16="http://schemas.microsoft.com/office/drawing/2014/main" id="{1EAA449E-1B22-4035-9BD4-9F5D4C4A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46513"/>
            <a:ext cx="3905250" cy="2955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>
            <a:extLst>
              <a:ext uri="{FF2B5EF4-FFF2-40B4-BE49-F238E27FC236}">
                <a16:creationId xmlns:a16="http://schemas.microsoft.com/office/drawing/2014/main" id="{10D053A3-5067-4086-82CA-5E13C3B32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43338"/>
            <a:ext cx="3941763" cy="29591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1" name="Rectangle 9">
            <a:extLst>
              <a:ext uri="{FF2B5EF4-FFF2-40B4-BE49-F238E27FC236}">
                <a16:creationId xmlns:a16="http://schemas.microsoft.com/office/drawing/2014/main" id="{7BD8A429-3B1A-495D-9616-57910BD7780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085850" y="138113"/>
            <a:ext cx="6934200" cy="167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Stability and the Wildland Fire Environment</a:t>
            </a:r>
            <a:br>
              <a:rPr lang="en-US" altLang="en-US" sz="32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br>
              <a:rPr lang="en-US" altLang="en-US" sz="14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r>
              <a:rPr lang="en-US" altLang="en-US" sz="24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Effects on Fire Behavior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Rectangle 3">
            <a:extLst>
              <a:ext uri="{FF2B5EF4-FFF2-40B4-BE49-F238E27FC236}">
                <a16:creationId xmlns:a16="http://schemas.microsoft.com/office/drawing/2014/main" id="{27D0E2C3-C004-4DAD-84E3-D4C32EB3FDF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90600" y="2058988"/>
            <a:ext cx="7162800" cy="17510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FF"/>
                </a:solidFill>
                <a:effectLst/>
                <a:latin typeface="Arial" panose="020B0604020202020204" pitchFamily="34" charset="0"/>
              </a:rPr>
              <a:t>Stable Atmosphere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Less potential for extreme fire behavior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Poor ventilation</a:t>
            </a:r>
          </a:p>
          <a:p>
            <a:pPr lvl="1">
              <a:lnSpc>
                <a:spcPct val="90000"/>
              </a:lnSpc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Reduced ability to detect other fires</a:t>
            </a:r>
          </a:p>
        </p:txBody>
      </p:sp>
      <p:pic>
        <p:nvPicPr>
          <p:cNvPr id="106500" name="Picture 4">
            <a:extLst>
              <a:ext uri="{FF2B5EF4-FFF2-40B4-BE49-F238E27FC236}">
                <a16:creationId xmlns:a16="http://schemas.microsoft.com/office/drawing/2014/main" id="{B99E6EEB-BC89-46A7-8D64-15F3639FB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4022725"/>
            <a:ext cx="4022725" cy="27162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>
            <a:extLst>
              <a:ext uri="{FF2B5EF4-FFF2-40B4-BE49-F238E27FC236}">
                <a16:creationId xmlns:a16="http://schemas.microsoft.com/office/drawing/2014/main" id="{8D3571B4-3AE2-4FE8-AF40-684F53E13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017963"/>
            <a:ext cx="4052888" cy="27019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4" name="Rectangle 8">
            <a:extLst>
              <a:ext uri="{FF2B5EF4-FFF2-40B4-BE49-F238E27FC236}">
                <a16:creationId xmlns:a16="http://schemas.microsoft.com/office/drawing/2014/main" id="{43E67993-C9BB-4CB3-903B-415A6773249C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085850" y="166688"/>
            <a:ext cx="6934200" cy="167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2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Stability and the Wildland Fire Environment</a:t>
            </a:r>
            <a:br>
              <a:rPr lang="en-US" altLang="en-US" sz="32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br>
              <a:rPr lang="en-US" altLang="en-US" sz="1400" b="1">
                <a:solidFill>
                  <a:schemeClr val="bg2"/>
                </a:solidFill>
                <a:effectLst/>
              </a:rPr>
            </a:br>
            <a:r>
              <a:rPr lang="en-US" altLang="en-US" sz="1400" b="1">
                <a:solidFill>
                  <a:schemeClr val="bg2"/>
                </a:solidFill>
                <a:effectLst/>
              </a:rPr>
              <a:t> </a:t>
            </a:r>
            <a:r>
              <a:rPr lang="en-US" altLang="en-US" sz="2400" b="1">
                <a:solidFill>
                  <a:schemeClr val="bg2"/>
                </a:solidFill>
                <a:effectLst/>
                <a:latin typeface="Arial" panose="020B0604020202020204" pitchFamily="34" charset="0"/>
              </a:rPr>
              <a:t>Effects on Fire Behavior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DA13FD19-C251-43CB-8EDD-6919F2FDA34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52400"/>
            <a:ext cx="77724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Measures of Stability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65A703DA-3085-4651-A9AA-CE4A06DD6C5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533400" y="1219200"/>
            <a:ext cx="8229600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1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Indices used to assess fire behavior and/or smoke dispersion potential</a:t>
            </a:r>
          </a:p>
          <a:p>
            <a:pPr lvl="1">
              <a:spcAft>
                <a:spcPct val="1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Davis Stability Index</a:t>
            </a:r>
          </a:p>
          <a:p>
            <a:pPr lvl="1">
              <a:spcAft>
                <a:spcPct val="1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Haines Index</a:t>
            </a:r>
          </a:p>
          <a:p>
            <a:pPr lvl="1">
              <a:spcAft>
                <a:spcPct val="1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Pasquill Stability Index</a:t>
            </a:r>
          </a:p>
          <a:p>
            <a:pPr lvl="1">
              <a:spcAft>
                <a:spcPct val="1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Lavdas Dispersion Index</a:t>
            </a:r>
          </a:p>
          <a:p>
            <a:pPr>
              <a:spcAft>
                <a:spcPct val="1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attempt to quantify the impact of stability and other parameters.</a:t>
            </a:r>
          </a:p>
          <a:p>
            <a:pPr>
              <a:spcAft>
                <a:spcPct val="1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 utilize </a:t>
            </a:r>
            <a:r>
              <a:rPr lang="en-US" altLang="en-US" sz="2800" b="1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lapse rate</a:t>
            </a: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one way or another.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5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5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85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B6730784-0799-4018-A4A4-1AFF8D83225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524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Davis Stability Index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0CCADB7B-5058-4FCA-B54F-B1E09EC7811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76213" y="990600"/>
            <a:ext cx="8801100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1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Looks at temperature lapse rate in the lowest 5000 ft. above ground level.</a:t>
            </a:r>
          </a:p>
          <a:p>
            <a:pPr>
              <a:spcAft>
                <a:spcPct val="1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Correlates lapse rate to large (Class E or greater) fire occurrence looking at 70 fires in Alabama (most active fire behavior occurs when lapse rate &gt; 5.5°F/1000 ft.).</a:t>
            </a:r>
          </a:p>
          <a:p>
            <a:pPr>
              <a:spcAft>
                <a:spcPct val="1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Applicability limited because lapse rate &gt; 5.5°F/1000 ft. occurs routinely below 5000 ft. AGL across most of the U.S. during the active fire season.</a:t>
            </a:r>
          </a:p>
          <a:p>
            <a:pPr>
              <a:spcAft>
                <a:spcPct val="1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 currently in portions of the southeast U.S.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5D4D120-0408-44D2-A29D-AB08B73F623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09600" y="2286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Stability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03CB728-6493-47D5-98AF-CB65C7B6B629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219200" y="1143000"/>
            <a:ext cx="7162800" cy="1676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degree to which </a:t>
            </a:r>
            <a:r>
              <a:rPr lang="en-US" altLang="en-US" b="1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vertical</a:t>
            </a: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motion in the atmosphere is enhanced or suppressed.</a:t>
            </a:r>
          </a:p>
        </p:txBody>
      </p:sp>
      <p:sp>
        <p:nvSpPr>
          <p:cNvPr id="5128" name="AutoShape 8">
            <a:extLst>
              <a:ext uri="{FF2B5EF4-FFF2-40B4-BE49-F238E27FC236}">
                <a16:creationId xmlns:a16="http://schemas.microsoft.com/office/drawing/2014/main" id="{1739141F-8334-4B78-8F35-DCC368DFF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838200" cy="2667000"/>
          </a:xfrm>
          <a:prstGeom prst="upDownArrow">
            <a:avLst>
              <a:gd name="adj1" fmla="val 50000"/>
              <a:gd name="adj2" fmla="val 63636"/>
            </a:avLst>
          </a:prstGeom>
          <a:solidFill>
            <a:srgbClr val="A5002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AutoShape 9">
            <a:extLst>
              <a:ext uri="{FF2B5EF4-FFF2-40B4-BE49-F238E27FC236}">
                <a16:creationId xmlns:a16="http://schemas.microsoft.com/office/drawing/2014/main" id="{6D5DB6D2-4F51-474C-9B5E-27A06D69F8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657600"/>
            <a:ext cx="3200400" cy="762000"/>
          </a:xfrm>
          <a:prstGeom prst="leftRightArrow">
            <a:avLst>
              <a:gd name="adj1" fmla="val 50000"/>
              <a:gd name="adj2" fmla="val 84000"/>
            </a:avLst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65389E41-1E5D-4D2E-9E34-D1C5FCD1CE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562600"/>
            <a:ext cx="2057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A50021"/>
                </a:solidFill>
                <a:latin typeface="Arial" panose="020B0604020202020204" pitchFamily="34" charset="0"/>
              </a:rPr>
              <a:t>Stability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2084AE6B-8974-4E57-8DB7-29B5195D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572000"/>
            <a:ext cx="2057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rgbClr val="333399"/>
                </a:solidFill>
                <a:latin typeface="Arial" panose="020B0604020202020204" pitchFamily="34" charset="0"/>
              </a:rPr>
              <a:t>Wind</a:t>
            </a: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18" name="Group 54">
            <a:extLst>
              <a:ext uri="{FF2B5EF4-FFF2-40B4-BE49-F238E27FC236}">
                <a16:creationId xmlns:a16="http://schemas.microsoft.com/office/drawing/2014/main" id="{1493F226-EF9A-4ADD-9403-B326912B3A4D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371600"/>
            <a:ext cx="8534400" cy="3921125"/>
            <a:chOff x="-2" y="-2"/>
            <a:chExt cx="4093" cy="2422"/>
          </a:xfrm>
        </p:grpSpPr>
        <p:grpSp>
          <p:nvGrpSpPr>
            <p:cNvPr id="113716" name="Group 52">
              <a:extLst>
                <a:ext uri="{FF2B5EF4-FFF2-40B4-BE49-F238E27FC236}">
                  <a16:creationId xmlns:a16="http://schemas.microsoft.com/office/drawing/2014/main" id="{9291718C-4215-4327-92F5-E563A1052C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089" cy="2418"/>
              <a:chOff x="0" y="0"/>
              <a:chExt cx="4089" cy="2418"/>
            </a:xfrm>
          </p:grpSpPr>
          <p:grpSp>
            <p:nvGrpSpPr>
              <p:cNvPr id="113685" name="Group 21">
                <a:extLst>
                  <a:ext uri="{FF2B5EF4-FFF2-40B4-BE49-F238E27FC236}">
                    <a16:creationId xmlns:a16="http://schemas.microsoft.com/office/drawing/2014/main" id="{3D87347A-04BF-4B78-9609-22ED5553A23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4089" cy="403"/>
                <a:chOff x="0" y="0"/>
                <a:chExt cx="4089" cy="403"/>
              </a:xfrm>
            </p:grpSpPr>
            <p:sp>
              <p:nvSpPr>
                <p:cNvPr id="113668" name="Rectangle 4">
                  <a:extLst>
                    <a:ext uri="{FF2B5EF4-FFF2-40B4-BE49-F238E27FC236}">
                      <a16:creationId xmlns:a16="http://schemas.microsoft.com/office/drawing/2014/main" id="{B4DCC5A4-E280-4D36-8192-A84CA38C99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0"/>
                  <a:ext cx="4003" cy="403"/>
                </a:xfrm>
                <a:prstGeom prst="rect">
                  <a:avLst/>
                </a:prstGeom>
                <a:solidFill>
                  <a:srgbClr val="FFFF6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eaLnBrk="1" hangingPunct="1"/>
                  <a:endParaRPr lang="en-US" altLang="en-US" sz="800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ctr" eaLnBrk="1" hangingPunct="1"/>
                  <a:r>
                    <a:rPr lang="en-US" altLang="en-US" sz="20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Davis Stability Index</a:t>
                  </a:r>
                  <a:endParaRPr lang="en-US" altLang="en-US" sz="20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84" name="Rectangle 20">
                  <a:extLst>
                    <a:ext uri="{FF2B5EF4-FFF2-40B4-BE49-F238E27FC236}">
                      <a16:creationId xmlns:a16="http://schemas.microsoft.com/office/drawing/2014/main" id="{DBE3FA23-62E9-4AB2-9FD0-A7C3E556AA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4089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687" name="Group 23">
                <a:extLst>
                  <a:ext uri="{FF2B5EF4-FFF2-40B4-BE49-F238E27FC236}">
                    <a16:creationId xmlns:a16="http://schemas.microsoft.com/office/drawing/2014/main" id="{DFBFE413-CD63-46A0-9D0D-6CD37A6005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1363" cy="403"/>
                <a:chOff x="0" y="403"/>
                <a:chExt cx="1363" cy="403"/>
              </a:xfrm>
            </p:grpSpPr>
            <p:sp>
              <p:nvSpPr>
                <p:cNvPr id="113669" name="Rectangle 5">
                  <a:extLst>
                    <a:ext uri="{FF2B5EF4-FFF2-40B4-BE49-F238E27FC236}">
                      <a16:creationId xmlns:a16="http://schemas.microsoft.com/office/drawing/2014/main" id="{5F2AE616-7D38-4DEF-99DE-007A980242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403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Stability Class / Descriptor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86" name="Rectangle 22">
                  <a:extLst>
                    <a:ext uri="{FF2B5EF4-FFF2-40B4-BE49-F238E27FC236}">
                      <a16:creationId xmlns:a16="http://schemas.microsoft.com/office/drawing/2014/main" id="{56A5D3B9-ABBD-4A8F-9BE6-EBB496A01D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689" name="Group 25">
                <a:extLst>
                  <a:ext uri="{FF2B5EF4-FFF2-40B4-BE49-F238E27FC236}">
                    <a16:creationId xmlns:a16="http://schemas.microsoft.com/office/drawing/2014/main" id="{274ACED1-C829-4DEA-B930-F3B7B92EB0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63" y="403"/>
                <a:ext cx="1363" cy="403"/>
                <a:chOff x="1363" y="403"/>
                <a:chExt cx="1363" cy="403"/>
              </a:xfrm>
            </p:grpSpPr>
            <p:sp>
              <p:nvSpPr>
                <p:cNvPr id="113670" name="Rectangle 6">
                  <a:extLst>
                    <a:ext uri="{FF2B5EF4-FFF2-40B4-BE49-F238E27FC236}">
                      <a16:creationId xmlns:a16="http://schemas.microsoft.com/office/drawing/2014/main" id="{965F89F5-D823-4B26-9709-0F436F6017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6" y="403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Lapse Rate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88" name="Rectangle 24">
                  <a:extLst>
                    <a:ext uri="{FF2B5EF4-FFF2-40B4-BE49-F238E27FC236}">
                      <a16:creationId xmlns:a16="http://schemas.microsoft.com/office/drawing/2014/main" id="{9CEFCC16-1A45-4977-9959-515659616D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403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691" name="Group 27">
                <a:extLst>
                  <a:ext uri="{FF2B5EF4-FFF2-40B4-BE49-F238E27FC236}">
                    <a16:creationId xmlns:a16="http://schemas.microsoft.com/office/drawing/2014/main" id="{399213B8-F69E-46EB-A25D-F039F4C7680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6" y="403"/>
                <a:ext cx="1363" cy="403"/>
                <a:chOff x="2726" y="403"/>
                <a:chExt cx="1363" cy="403"/>
              </a:xfrm>
            </p:grpSpPr>
            <p:sp>
              <p:nvSpPr>
                <p:cNvPr id="113671" name="Rectangle 7">
                  <a:extLst>
                    <a:ext uri="{FF2B5EF4-FFF2-40B4-BE49-F238E27FC236}">
                      <a16:creationId xmlns:a16="http://schemas.microsoft.com/office/drawing/2014/main" id="{BFF33F95-7DC7-4C4D-9D28-B67F72C637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9" y="403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% of Large Fires Occurring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90" name="Rectangle 26">
                  <a:extLst>
                    <a:ext uri="{FF2B5EF4-FFF2-40B4-BE49-F238E27FC236}">
                      <a16:creationId xmlns:a16="http://schemas.microsoft.com/office/drawing/2014/main" id="{F4A3B382-2C55-456B-9002-9F5F724F1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6" y="403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693" name="Group 29">
                <a:extLst>
                  <a:ext uri="{FF2B5EF4-FFF2-40B4-BE49-F238E27FC236}">
                    <a16:creationId xmlns:a16="http://schemas.microsoft.com/office/drawing/2014/main" id="{1CD936A2-D621-4B40-9376-ABBF31312CC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06"/>
                <a:ext cx="1363" cy="403"/>
                <a:chOff x="0" y="806"/>
                <a:chExt cx="1363" cy="403"/>
              </a:xfrm>
            </p:grpSpPr>
            <p:sp>
              <p:nvSpPr>
                <p:cNvPr id="113672" name="Rectangle 8">
                  <a:extLst>
                    <a:ext uri="{FF2B5EF4-FFF2-40B4-BE49-F238E27FC236}">
                      <a16:creationId xmlns:a16="http://schemas.microsoft.com/office/drawing/2014/main" id="{1D6E3516-F381-4047-9E1F-A39C3482A9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806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– Stable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92" name="Rectangle 28">
                  <a:extLst>
                    <a:ext uri="{FF2B5EF4-FFF2-40B4-BE49-F238E27FC236}">
                      <a16:creationId xmlns:a16="http://schemas.microsoft.com/office/drawing/2014/main" id="{805B6F63-AC52-4AF3-B09C-A04E57F42D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695" name="Group 31">
                <a:extLst>
                  <a:ext uri="{FF2B5EF4-FFF2-40B4-BE49-F238E27FC236}">
                    <a16:creationId xmlns:a16="http://schemas.microsoft.com/office/drawing/2014/main" id="{6450B963-6E64-4818-ABE0-E661FEF159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63" y="806"/>
                <a:ext cx="1363" cy="403"/>
                <a:chOff x="1363" y="806"/>
                <a:chExt cx="1363" cy="403"/>
              </a:xfrm>
            </p:grpSpPr>
            <p:sp>
              <p:nvSpPr>
                <p:cNvPr id="113673" name="Rectangle 9">
                  <a:extLst>
                    <a:ext uri="{FF2B5EF4-FFF2-40B4-BE49-F238E27FC236}">
                      <a16:creationId xmlns:a16="http://schemas.microsoft.com/office/drawing/2014/main" id="{6293D73B-3250-4F38-B4DC-9270AE1C07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6" y="806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3.5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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/1000 ft. or less</a:t>
                  </a:r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113694" name="Rectangle 30">
                  <a:extLst>
                    <a:ext uri="{FF2B5EF4-FFF2-40B4-BE49-F238E27FC236}">
                      <a16:creationId xmlns:a16="http://schemas.microsoft.com/office/drawing/2014/main" id="{F4B25DC7-A8AF-4D08-A08E-7EBAE8B442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806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697" name="Group 33">
                <a:extLst>
                  <a:ext uri="{FF2B5EF4-FFF2-40B4-BE49-F238E27FC236}">
                    <a16:creationId xmlns:a16="http://schemas.microsoft.com/office/drawing/2014/main" id="{2A8156C6-80A3-411D-9290-CDF942BF27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6" y="806"/>
                <a:ext cx="1363" cy="403"/>
                <a:chOff x="2726" y="806"/>
                <a:chExt cx="1363" cy="403"/>
              </a:xfrm>
            </p:grpSpPr>
            <p:sp>
              <p:nvSpPr>
                <p:cNvPr id="113674" name="Rectangle 10">
                  <a:extLst>
                    <a:ext uri="{FF2B5EF4-FFF2-40B4-BE49-F238E27FC236}">
                      <a16:creationId xmlns:a16="http://schemas.microsoft.com/office/drawing/2014/main" id="{2DD3E992-55E5-41DE-B6A5-D770CCBBB6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9" y="806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9 %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96" name="Rectangle 32">
                  <a:extLst>
                    <a:ext uri="{FF2B5EF4-FFF2-40B4-BE49-F238E27FC236}">
                      <a16:creationId xmlns:a16="http://schemas.microsoft.com/office/drawing/2014/main" id="{781F13B8-9B86-404A-8FCA-DE3B716B39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6" y="806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699" name="Group 35">
                <a:extLst>
                  <a:ext uri="{FF2B5EF4-FFF2-40B4-BE49-F238E27FC236}">
                    <a16:creationId xmlns:a16="http://schemas.microsoft.com/office/drawing/2014/main" id="{EB0B139F-263C-460E-8D86-449A00B2AC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09"/>
                <a:ext cx="1363" cy="403"/>
                <a:chOff x="0" y="1209"/>
                <a:chExt cx="1363" cy="403"/>
              </a:xfrm>
            </p:grpSpPr>
            <p:sp>
              <p:nvSpPr>
                <p:cNvPr id="113675" name="Rectangle 11">
                  <a:extLst>
                    <a:ext uri="{FF2B5EF4-FFF2-40B4-BE49-F238E27FC236}">
                      <a16:creationId xmlns:a16="http://schemas.microsoft.com/office/drawing/2014/main" id="{4B9C46E4-03B2-44F0-A77E-004F1200B3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209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 – Conditionally Unstable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698" name="Rectangle 34">
                  <a:extLst>
                    <a:ext uri="{FF2B5EF4-FFF2-40B4-BE49-F238E27FC236}">
                      <a16:creationId xmlns:a16="http://schemas.microsoft.com/office/drawing/2014/main" id="{6DDE89F2-DBEA-492A-8750-B3F1A37A01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209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701" name="Group 37">
                <a:extLst>
                  <a:ext uri="{FF2B5EF4-FFF2-40B4-BE49-F238E27FC236}">
                    <a16:creationId xmlns:a16="http://schemas.microsoft.com/office/drawing/2014/main" id="{00AD4EEF-8C93-4971-B2A3-F3578BF525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63" y="1209"/>
                <a:ext cx="1363" cy="403"/>
                <a:chOff x="1363" y="1209"/>
                <a:chExt cx="1363" cy="403"/>
              </a:xfrm>
            </p:grpSpPr>
            <p:sp>
              <p:nvSpPr>
                <p:cNvPr id="113676" name="Rectangle 12">
                  <a:extLst>
                    <a:ext uri="{FF2B5EF4-FFF2-40B4-BE49-F238E27FC236}">
                      <a16:creationId xmlns:a16="http://schemas.microsoft.com/office/drawing/2014/main" id="{C5784727-1660-4C3F-8AAF-EBB1F3926D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6" y="1209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3.5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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- 5.4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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/1000 ft.</a:t>
                  </a:r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113700" name="Rectangle 36">
                  <a:extLst>
                    <a:ext uri="{FF2B5EF4-FFF2-40B4-BE49-F238E27FC236}">
                      <a16:creationId xmlns:a16="http://schemas.microsoft.com/office/drawing/2014/main" id="{D174C0EF-F4FB-441C-8ED6-2B66B4516C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209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703" name="Group 39">
                <a:extLst>
                  <a:ext uri="{FF2B5EF4-FFF2-40B4-BE49-F238E27FC236}">
                    <a16:creationId xmlns:a16="http://schemas.microsoft.com/office/drawing/2014/main" id="{E8FE6CF2-F93C-48FF-B389-C5C77A90298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6" y="1209"/>
                <a:ext cx="1363" cy="403"/>
                <a:chOff x="2726" y="1209"/>
                <a:chExt cx="1363" cy="403"/>
              </a:xfrm>
            </p:grpSpPr>
            <p:sp>
              <p:nvSpPr>
                <p:cNvPr id="113677" name="Rectangle 13">
                  <a:extLst>
                    <a:ext uri="{FF2B5EF4-FFF2-40B4-BE49-F238E27FC236}">
                      <a16:creationId xmlns:a16="http://schemas.microsoft.com/office/drawing/2014/main" id="{8ACE94B9-DBC2-4985-BAD7-26DB0B84C8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9" y="1209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21 %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702" name="Rectangle 38">
                  <a:extLst>
                    <a:ext uri="{FF2B5EF4-FFF2-40B4-BE49-F238E27FC236}">
                      <a16:creationId xmlns:a16="http://schemas.microsoft.com/office/drawing/2014/main" id="{E5786027-F136-47C3-B19D-A063A6612F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6" y="1209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705" name="Group 41">
                <a:extLst>
                  <a:ext uri="{FF2B5EF4-FFF2-40B4-BE49-F238E27FC236}">
                    <a16:creationId xmlns:a16="http://schemas.microsoft.com/office/drawing/2014/main" id="{932F7F55-A76C-4052-AFC2-03C02E7399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612"/>
                <a:ext cx="1363" cy="403"/>
                <a:chOff x="0" y="1612"/>
                <a:chExt cx="1363" cy="403"/>
              </a:xfrm>
            </p:grpSpPr>
            <p:sp>
              <p:nvSpPr>
                <p:cNvPr id="113678" name="Rectangle 14">
                  <a:extLst>
                    <a:ext uri="{FF2B5EF4-FFF2-40B4-BE49-F238E27FC236}">
                      <a16:creationId xmlns:a16="http://schemas.microsoft.com/office/drawing/2014/main" id="{AA7E804E-9D05-44EE-AAE5-A19F5A3B46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612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3 – Unstable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704" name="Rectangle 40">
                  <a:extLst>
                    <a:ext uri="{FF2B5EF4-FFF2-40B4-BE49-F238E27FC236}">
                      <a16:creationId xmlns:a16="http://schemas.microsoft.com/office/drawing/2014/main" id="{DCC05B6E-2C68-4F30-A74F-17A20A65C6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12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707" name="Group 43">
                <a:extLst>
                  <a:ext uri="{FF2B5EF4-FFF2-40B4-BE49-F238E27FC236}">
                    <a16:creationId xmlns:a16="http://schemas.microsoft.com/office/drawing/2014/main" id="{7E2D8678-2188-49DE-89A7-C0D0FBF419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63" y="1612"/>
                <a:ext cx="1363" cy="403"/>
                <a:chOff x="1363" y="1612"/>
                <a:chExt cx="1363" cy="403"/>
              </a:xfrm>
            </p:grpSpPr>
            <p:sp>
              <p:nvSpPr>
                <p:cNvPr id="113679" name="Rectangle 15">
                  <a:extLst>
                    <a:ext uri="{FF2B5EF4-FFF2-40B4-BE49-F238E27FC236}">
                      <a16:creationId xmlns:a16="http://schemas.microsoft.com/office/drawing/2014/main" id="{DE6B27D6-4EB1-4E58-B073-17E3EC8EF3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6" y="1612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5.5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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/1000 ft.</a:t>
                  </a:r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113706" name="Rectangle 42">
                  <a:extLst>
                    <a:ext uri="{FF2B5EF4-FFF2-40B4-BE49-F238E27FC236}">
                      <a16:creationId xmlns:a16="http://schemas.microsoft.com/office/drawing/2014/main" id="{741C5D6C-783D-44CE-9DAC-11D18BC99E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1612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709" name="Group 45">
                <a:extLst>
                  <a:ext uri="{FF2B5EF4-FFF2-40B4-BE49-F238E27FC236}">
                    <a16:creationId xmlns:a16="http://schemas.microsoft.com/office/drawing/2014/main" id="{95DC2F8E-5D6E-41CA-8856-450A81A49F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6" y="1612"/>
                <a:ext cx="1363" cy="403"/>
                <a:chOff x="2726" y="1612"/>
                <a:chExt cx="1363" cy="403"/>
              </a:xfrm>
            </p:grpSpPr>
            <p:sp>
              <p:nvSpPr>
                <p:cNvPr id="113680" name="Rectangle 16">
                  <a:extLst>
                    <a:ext uri="{FF2B5EF4-FFF2-40B4-BE49-F238E27FC236}">
                      <a16:creationId xmlns:a16="http://schemas.microsoft.com/office/drawing/2014/main" id="{F1ED4985-C014-4374-B9B3-3116A3C09A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9" y="1612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21 %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708" name="Rectangle 44">
                  <a:extLst>
                    <a:ext uri="{FF2B5EF4-FFF2-40B4-BE49-F238E27FC236}">
                      <a16:creationId xmlns:a16="http://schemas.microsoft.com/office/drawing/2014/main" id="{2DDD9606-767E-4ECB-B401-3306336938B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6" y="1612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711" name="Group 47">
                <a:extLst>
                  <a:ext uri="{FF2B5EF4-FFF2-40B4-BE49-F238E27FC236}">
                    <a16:creationId xmlns:a16="http://schemas.microsoft.com/office/drawing/2014/main" id="{997ACAE8-0431-4AD4-9706-BB0D643718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015"/>
                <a:ext cx="1363" cy="403"/>
                <a:chOff x="0" y="2015"/>
                <a:chExt cx="1363" cy="403"/>
              </a:xfrm>
            </p:grpSpPr>
            <p:sp>
              <p:nvSpPr>
                <p:cNvPr id="113681" name="Rectangle 17">
                  <a:extLst>
                    <a:ext uri="{FF2B5EF4-FFF2-40B4-BE49-F238E27FC236}">
                      <a16:creationId xmlns:a16="http://schemas.microsoft.com/office/drawing/2014/main" id="{EAAA3B23-FBA9-4831-9DDA-0B02AA6A58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015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 – Absolutely Unstable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710" name="Rectangle 46">
                  <a:extLst>
                    <a:ext uri="{FF2B5EF4-FFF2-40B4-BE49-F238E27FC236}">
                      <a16:creationId xmlns:a16="http://schemas.microsoft.com/office/drawing/2014/main" id="{6B2C5684-B9DC-4BAD-801A-6A93674D96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015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713" name="Group 49">
                <a:extLst>
                  <a:ext uri="{FF2B5EF4-FFF2-40B4-BE49-F238E27FC236}">
                    <a16:creationId xmlns:a16="http://schemas.microsoft.com/office/drawing/2014/main" id="{1725F0C9-79D9-469F-BDA7-392C93AA55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63" y="2015"/>
                <a:ext cx="1363" cy="403"/>
                <a:chOff x="1363" y="2015"/>
                <a:chExt cx="1363" cy="403"/>
              </a:xfrm>
            </p:grpSpPr>
            <p:sp>
              <p:nvSpPr>
                <p:cNvPr id="113682" name="Rectangle 18">
                  <a:extLst>
                    <a:ext uri="{FF2B5EF4-FFF2-40B4-BE49-F238E27FC236}">
                      <a16:creationId xmlns:a16="http://schemas.microsoft.com/office/drawing/2014/main" id="{B08D2D08-BE07-4FD5-99B6-0C78320C8B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06" y="2015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&gt; 5.5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</a:t>
                  </a:r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/1000 ft.</a:t>
                  </a:r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113712" name="Rectangle 48">
                  <a:extLst>
                    <a:ext uri="{FF2B5EF4-FFF2-40B4-BE49-F238E27FC236}">
                      <a16:creationId xmlns:a16="http://schemas.microsoft.com/office/drawing/2014/main" id="{4E8C8D81-CA54-44A9-A356-E28E675617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63" y="2015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3715" name="Group 51">
                <a:extLst>
                  <a:ext uri="{FF2B5EF4-FFF2-40B4-BE49-F238E27FC236}">
                    <a16:creationId xmlns:a16="http://schemas.microsoft.com/office/drawing/2014/main" id="{584165A3-FE8B-4478-8364-F62DF2FED9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26" y="2015"/>
                <a:ext cx="1363" cy="403"/>
                <a:chOff x="2726" y="2015"/>
                <a:chExt cx="1363" cy="403"/>
              </a:xfrm>
            </p:grpSpPr>
            <p:sp>
              <p:nvSpPr>
                <p:cNvPr id="113683" name="Rectangle 19">
                  <a:extLst>
                    <a:ext uri="{FF2B5EF4-FFF2-40B4-BE49-F238E27FC236}">
                      <a16:creationId xmlns:a16="http://schemas.microsoft.com/office/drawing/2014/main" id="{5196867C-4C22-486D-A6E3-254C0F71C8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69" y="2015"/>
                  <a:ext cx="127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49 %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714" name="Rectangle 50">
                  <a:extLst>
                    <a:ext uri="{FF2B5EF4-FFF2-40B4-BE49-F238E27FC236}">
                      <a16:creationId xmlns:a16="http://schemas.microsoft.com/office/drawing/2014/main" id="{147BF119-BFA1-4124-B264-E647B43C51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26" y="2015"/>
                  <a:ext cx="136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13717" name="Rectangle 53">
              <a:extLst>
                <a:ext uri="{FF2B5EF4-FFF2-40B4-BE49-F238E27FC236}">
                  <a16:creationId xmlns:a16="http://schemas.microsoft.com/office/drawing/2014/main" id="{F61B10A0-9B6C-4A1A-8B61-A9141CAA2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" y="-2"/>
              <a:ext cx="4093" cy="2422"/>
            </a:xfrm>
            <a:prstGeom prst="rect">
              <a:avLst/>
            </a:prstGeom>
            <a:noFill/>
            <a:ln w="793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13732" name="Rectangle 68">
            <a:extLst>
              <a:ext uri="{FF2B5EF4-FFF2-40B4-BE49-F238E27FC236}">
                <a16:creationId xmlns:a16="http://schemas.microsoft.com/office/drawing/2014/main" id="{03AD4DF1-B36E-4BA8-89AD-9FE465DFB03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Davis Stability Index</a:t>
            </a:r>
          </a:p>
        </p:txBody>
      </p:sp>
    </p:spTree>
  </p:cSld>
  <p:clrMapOvr>
    <a:masterClrMapping/>
  </p:clrMapOvr>
  <p:transition spd="med">
    <p:strips dir="r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B182444D-50DD-492A-BF1B-F59A5106995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Haines Index</a:t>
            </a:r>
          </a:p>
        </p:txBody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32FD67A5-177D-46DB-A806-9579F67B8B0C}"/>
              </a:ext>
            </a:extLst>
          </p:cNvPr>
          <p:cNvSpPr>
            <a:spLocks noChangeArrowheads="1"/>
          </p:cNvSpPr>
          <p:nvPr>
            <p:ph type="body" sz="half" idx="1"/>
          </p:nvPr>
        </p:nvSpPr>
        <p:spPr bwMode="auto">
          <a:xfrm>
            <a:off x="457200" y="1143000"/>
            <a:ext cx="7010400" cy="1752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Looks at temperature difference and moisture in a layer of the atmosphere above the fire.</a:t>
            </a:r>
          </a:p>
        </p:txBody>
      </p:sp>
      <p:sp>
        <p:nvSpPr>
          <p:cNvPr id="203781" name="Rectangle 5">
            <a:extLst>
              <a:ext uri="{FF2B5EF4-FFF2-40B4-BE49-F238E27FC236}">
                <a16:creationId xmlns:a16="http://schemas.microsoft.com/office/drawing/2014/main" id="{836F64A1-DD1B-4B4F-95C8-E60E0CB294EB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57200" y="2438400"/>
            <a:ext cx="35814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Three elevation layers </a:t>
            </a:r>
          </a:p>
          <a:p>
            <a:pPr lvl="2"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Low</a:t>
            </a:r>
          </a:p>
          <a:p>
            <a:pPr lvl="2"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Mid </a:t>
            </a:r>
          </a:p>
          <a:p>
            <a:pPr lvl="2"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1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High </a:t>
            </a:r>
          </a:p>
          <a:p>
            <a:pPr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 to account for differing terrain across the country.</a:t>
            </a:r>
          </a:p>
          <a:p>
            <a:endParaRPr lang="en-US" altLang="en-US" sz="2400"/>
          </a:p>
        </p:txBody>
      </p:sp>
      <p:pic>
        <p:nvPicPr>
          <p:cNvPr id="203780" name="Picture 4">
            <a:extLst>
              <a:ext uri="{FF2B5EF4-FFF2-40B4-BE49-F238E27FC236}">
                <a16:creationId xmlns:a16="http://schemas.microsoft.com/office/drawing/2014/main" id="{4CBABB1E-5CC2-4FB1-9C2C-A390349E1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590800"/>
            <a:ext cx="4953000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7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3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37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3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37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3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37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3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37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779" grpId="0" build="p" autoUpdateAnimBg="0"/>
      <p:bldP spid="203781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B134EDA0-C7C7-47FE-B158-B06D7800798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Haines Index</a:t>
            </a:r>
          </a:p>
        </p:txBody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2AA9A41A-1B50-40D3-A281-9725B68D6AA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219200"/>
            <a:ext cx="8229600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Correlates dryness and instability to “worse fire situations” on 74 fires across the country.</a:t>
            </a:r>
          </a:p>
          <a:p>
            <a:pPr>
              <a:lnSpc>
                <a:spcPct val="90000"/>
              </a:lnSpc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 been shown to have application nationwide, though regional interpretation sometimes necessary.</a:t>
            </a:r>
          </a:p>
          <a:p>
            <a:pPr>
              <a:lnSpc>
                <a:spcPct val="90000"/>
              </a:lnSpc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 been shown to relate to higher rates of spread, strong convection columns and extreme fire behavior on going fires.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4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 build="p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7978BCE9-DBAA-4F2E-BFA5-91351815102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247650"/>
            <a:ext cx="7772400" cy="74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Haines Index Calculation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E58485C6-2EA3-40C0-BDC0-BFB47E612755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838200" y="1219200"/>
            <a:ext cx="7620000" cy="5029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15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Haines Index = Stability Term + Moisture Term</a:t>
            </a:r>
          </a:p>
          <a:p>
            <a:pPr>
              <a:spcAft>
                <a:spcPct val="15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Stability Term</a:t>
            </a:r>
          </a:p>
          <a:p>
            <a:pPr lvl="1">
              <a:spcAft>
                <a:spcPct val="15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Lapse rate of layer above fire</a:t>
            </a:r>
          </a:p>
          <a:p>
            <a:pPr lvl="1">
              <a:spcAft>
                <a:spcPct val="15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Ranges from 1 to 3 (3 being most unstable)</a:t>
            </a:r>
          </a:p>
          <a:p>
            <a:pPr>
              <a:spcAft>
                <a:spcPct val="15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Moisture Term</a:t>
            </a:r>
          </a:p>
          <a:p>
            <a:pPr lvl="1">
              <a:spcAft>
                <a:spcPct val="15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Dew Point Depression Aloft</a:t>
            </a:r>
          </a:p>
          <a:p>
            <a:pPr lvl="1">
              <a:spcAft>
                <a:spcPct val="15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Ranges from 1 to 3 (3 being driest)</a:t>
            </a:r>
          </a:p>
          <a:p>
            <a:pPr>
              <a:spcAft>
                <a:spcPct val="15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Haines Index = 2 to 6</a:t>
            </a:r>
          </a:p>
          <a:p>
            <a:pPr lvl="1">
              <a:spcAft>
                <a:spcPct val="15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Moist and stable = 2</a:t>
            </a:r>
          </a:p>
          <a:p>
            <a:pPr lvl="1">
              <a:spcAft>
                <a:spcPct val="15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Dry and unstable = 6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4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24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24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AC3FA580-A7A3-4C91-B21D-77EFFA532A1C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1371600" y="152400"/>
            <a:ext cx="6248400" cy="129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Interpretation of Haines Index</a:t>
            </a:r>
          </a:p>
        </p:txBody>
      </p:sp>
      <p:graphicFrame>
        <p:nvGraphicFramePr>
          <p:cNvPr id="66851" name="Group 291">
            <a:extLst>
              <a:ext uri="{FF2B5EF4-FFF2-40B4-BE49-F238E27FC236}">
                <a16:creationId xmlns:a16="http://schemas.microsoft.com/office/drawing/2014/main" id="{8C1782BB-4664-4754-9511-160DDBF17F92}"/>
              </a:ext>
            </a:extLst>
          </p:cNvPr>
          <p:cNvGraphicFramePr>
            <a:graphicFrameLocks noGrp="1"/>
          </p:cNvGraphicFramePr>
          <p:nvPr/>
        </p:nvGraphicFramePr>
        <p:xfrm>
          <a:off x="180975" y="1738313"/>
          <a:ext cx="8763000" cy="4281424"/>
        </p:xfrm>
        <a:graphic>
          <a:graphicData uri="http://schemas.openxmlformats.org/drawingml/2006/table">
            <a:tbl>
              <a:tblPr/>
              <a:tblGrid>
                <a:gridCol w="4086225">
                  <a:extLst>
                    <a:ext uri="{9D8B030D-6E8A-4147-A177-3AD203B41FA5}">
                      <a16:colId xmlns:a16="http://schemas.microsoft.com/office/drawing/2014/main" val="3769893184"/>
                    </a:ext>
                  </a:extLst>
                </a:gridCol>
                <a:gridCol w="4676775">
                  <a:extLst>
                    <a:ext uri="{9D8B030D-6E8A-4147-A177-3AD203B41FA5}">
                      <a16:colId xmlns:a16="http://schemas.microsoft.com/office/drawing/2014/main" val="4198506474"/>
                    </a:ext>
                  </a:extLst>
                </a:gridCol>
              </a:tblGrid>
              <a:tr h="944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(Stability + Moisture)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Potential for Large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Fire Growth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392855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or 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Very Low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739732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Low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197573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Moderate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310474"/>
                  </a:ext>
                </a:extLst>
              </a:tr>
              <a:tr h="812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9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High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806014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E700EB45-6B9B-49DE-B1A4-F2E0947FC84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52400"/>
            <a:ext cx="77724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Pasquill Stability Index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001E1302-B6D6-4924-B3EF-4F39764A770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57200" y="1143000"/>
            <a:ext cx="8229600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Looks at combination of surface heating (solar radiation) and surface wind speed.</a:t>
            </a:r>
          </a:p>
          <a:p>
            <a:pPr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Surface heating based on solar radiation (latitude and time of year) and amount of cloud cover.</a:t>
            </a:r>
          </a:p>
          <a:p>
            <a:pPr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Used in smoke management (SASEM) as a quantifier of vertical dispersion potential.</a:t>
            </a:r>
          </a:p>
          <a:p>
            <a:pPr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Ranges from A (Very Unstable/Excellent Dispersion) to G (Moderately Stable/Poor Dispersion).</a:t>
            </a:r>
          </a:p>
          <a:p>
            <a:pPr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Dispersion and stability </a:t>
            </a:r>
            <a:r>
              <a:rPr lang="en-US" altLang="en-US" sz="2400" b="1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decrease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as wind increases.</a:t>
            </a:r>
          </a:p>
          <a:p>
            <a:pPr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Lapse rate is inferred directly from the amount of incoming solar radiation.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965" name="Picture 989">
            <a:extLst>
              <a:ext uri="{FF2B5EF4-FFF2-40B4-BE49-F238E27FC236}">
                <a16:creationId xmlns:a16="http://schemas.microsoft.com/office/drawing/2014/main" id="{22665B62-898D-4DAE-8DB9-CECE2C71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743075"/>
            <a:ext cx="8991600" cy="347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7967" name="Text Box 991">
            <a:extLst>
              <a:ext uri="{FF2B5EF4-FFF2-40B4-BE49-F238E27FC236}">
                <a16:creationId xmlns:a16="http://schemas.microsoft.com/office/drawing/2014/main" id="{F92E453C-96E7-4760-AB95-55317F7F8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8913" y="3017838"/>
            <a:ext cx="2224087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Arial" panose="020B0604020202020204" pitchFamily="34" charset="0"/>
              </a:rPr>
              <a:t>F                             G</a:t>
            </a:r>
          </a:p>
        </p:txBody>
      </p:sp>
      <p:sp>
        <p:nvSpPr>
          <p:cNvPr id="127970" name="Rectangle 994">
            <a:extLst>
              <a:ext uri="{FF2B5EF4-FFF2-40B4-BE49-F238E27FC236}">
                <a16:creationId xmlns:a16="http://schemas.microsoft.com/office/drawing/2014/main" id="{4C8DCD89-59A1-476E-8478-DF90859734B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Pasquill Stability Index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4" name="Picture 4">
            <a:extLst>
              <a:ext uri="{FF2B5EF4-FFF2-40B4-BE49-F238E27FC236}">
                <a16:creationId xmlns:a16="http://schemas.microsoft.com/office/drawing/2014/main" id="{66570C5B-4D5E-4156-9C5D-42692EAA8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8839200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8006" name="Rectangle 6">
            <a:extLst>
              <a:ext uri="{FF2B5EF4-FFF2-40B4-BE49-F238E27FC236}">
                <a16:creationId xmlns:a16="http://schemas.microsoft.com/office/drawing/2014/main" id="{FAFA7755-871E-4029-A65E-CA30E05C0F75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81000"/>
            <a:ext cx="77724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Pasquill Stability Index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1026">
            <a:extLst>
              <a:ext uri="{FF2B5EF4-FFF2-40B4-BE49-F238E27FC236}">
                <a16:creationId xmlns:a16="http://schemas.microsoft.com/office/drawing/2014/main" id="{703CD03A-777C-4CDB-96C8-DBFEFA0B1524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290513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Lavdas Dispersion Index</a:t>
            </a:r>
          </a:p>
        </p:txBody>
      </p:sp>
      <p:sp>
        <p:nvSpPr>
          <p:cNvPr id="112643" name="Rectangle 1027">
            <a:extLst>
              <a:ext uri="{FF2B5EF4-FFF2-40B4-BE49-F238E27FC236}">
                <a16:creationId xmlns:a16="http://schemas.microsoft.com/office/drawing/2014/main" id="{92A48D90-107E-45CF-9B1E-E4DC355EB18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52400" y="1219200"/>
            <a:ext cx="8839200" cy="5181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More comprehensive index that involves stability, mixing height and transport winds.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Uses Pasquill Stability Index as an input, thus surface heating and surface wind speed are considered.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Quantifies combination of vertical and lateral dispersion, as opposed to just vertical with Pasquill.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Dispersion increases as transport wind increases.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Ranges from near zero to over 100.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Has been shown to have some correlation to large fire growth in Florida, especially with values over 80.</a:t>
            </a:r>
          </a:p>
          <a:p>
            <a:pPr>
              <a:lnSpc>
                <a:spcPct val="90000"/>
              </a:lnSpc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Lapse rate is included as part of the Pasquill Stability Index input.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Rectangle 6">
            <a:extLst>
              <a:ext uri="{FF2B5EF4-FFF2-40B4-BE49-F238E27FC236}">
                <a16:creationId xmlns:a16="http://schemas.microsoft.com/office/drawing/2014/main" id="{4FB83245-A602-45FE-BD2A-72814C35DDA3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Lavdas Dispersion Index</a:t>
            </a:r>
          </a:p>
        </p:txBody>
      </p:sp>
      <p:pic>
        <p:nvPicPr>
          <p:cNvPr id="129035" name="Picture 11">
            <a:extLst>
              <a:ext uri="{FF2B5EF4-FFF2-40B4-BE49-F238E27FC236}">
                <a16:creationId xmlns:a16="http://schemas.microsoft.com/office/drawing/2014/main" id="{32D1BFD8-05BA-45EC-B2E1-FD78C4B50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7086600" cy="436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1026">
            <a:extLst>
              <a:ext uri="{FF2B5EF4-FFF2-40B4-BE49-F238E27FC236}">
                <a16:creationId xmlns:a16="http://schemas.microsoft.com/office/drawing/2014/main" id="{A383916C-6ECB-43F1-8333-4BF098BB4B38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Atmosphere</a:t>
            </a:r>
          </a:p>
        </p:txBody>
      </p:sp>
      <p:sp>
        <p:nvSpPr>
          <p:cNvPr id="143363" name="Rectangle 1027">
            <a:extLst>
              <a:ext uri="{FF2B5EF4-FFF2-40B4-BE49-F238E27FC236}">
                <a16:creationId xmlns:a16="http://schemas.microsoft.com/office/drawing/2014/main" id="{837013B4-A167-484E-B5EF-C65AD9795A3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4763" y="1828800"/>
            <a:ext cx="3390900" cy="3821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spcBef>
                <a:spcPct val="0"/>
              </a:spcBef>
              <a:spcAft>
                <a:spcPts val="16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Vertical motion is suppressed</a:t>
            </a:r>
          </a:p>
          <a:p>
            <a:pPr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Air displaced up or down will tend to return to its original level</a:t>
            </a:r>
          </a:p>
        </p:txBody>
      </p:sp>
      <p:pic>
        <p:nvPicPr>
          <p:cNvPr id="143364" name="Picture 1028">
            <a:extLst>
              <a:ext uri="{FF2B5EF4-FFF2-40B4-BE49-F238E27FC236}">
                <a16:creationId xmlns:a16="http://schemas.microsoft.com/office/drawing/2014/main" id="{50FCA548-A11C-41E6-B41D-B01294701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1497013"/>
            <a:ext cx="5486400" cy="4113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1E610F01-B966-4B40-81CB-471A78C68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2138" y="22907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9683" name="Rectangle 3">
            <a:extLst>
              <a:ext uri="{FF2B5EF4-FFF2-40B4-BE49-F238E27FC236}">
                <a16:creationId xmlns:a16="http://schemas.microsoft.com/office/drawing/2014/main" id="{6B51D190-14C9-4C75-935B-4DD714828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4963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99685" name="Rectangle 5">
            <a:extLst>
              <a:ext uri="{FF2B5EF4-FFF2-40B4-BE49-F238E27FC236}">
                <a16:creationId xmlns:a16="http://schemas.microsoft.com/office/drawing/2014/main" id="{9EA58B5E-5583-4044-8B59-9CE16ADB618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Lavdas Dispersion Index</a:t>
            </a:r>
          </a:p>
        </p:txBody>
      </p:sp>
      <p:graphicFrame>
        <p:nvGraphicFramePr>
          <p:cNvPr id="200237" name="Group 557">
            <a:extLst>
              <a:ext uri="{FF2B5EF4-FFF2-40B4-BE49-F238E27FC236}">
                <a16:creationId xmlns:a16="http://schemas.microsoft.com/office/drawing/2014/main" id="{214D0CFD-7861-4423-903D-95A8AEE2CDC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143000"/>
          <a:ext cx="8229600" cy="4621213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1065710991"/>
                    </a:ext>
                  </a:extLst>
                </a:gridCol>
                <a:gridCol w="6400800">
                  <a:extLst>
                    <a:ext uri="{9D8B030D-6E8A-4147-A177-3AD203B41FA5}">
                      <a16:colId xmlns:a16="http://schemas.microsoft.com/office/drawing/2014/main" val="1340617455"/>
                    </a:ext>
                  </a:extLst>
                </a:gridCol>
              </a:tblGrid>
              <a:tr h="57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Dispersion index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Interpretation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792208"/>
                  </a:ext>
                </a:extLst>
              </a:tr>
              <a:tr h="576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good (but may indirectly indicate hazardous conditions; check fire weather)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668725"/>
                  </a:ext>
                </a:extLst>
              </a:tr>
              <a:tr h="57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61-100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(typical-case burning weather values are in range)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4873835"/>
                  </a:ext>
                </a:extLst>
              </a:tr>
              <a:tr h="576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41-60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Generally good (Climatological afternoon values in most inland forested areas of the United states fall in this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5685486"/>
                  </a:ext>
                </a:extLst>
              </a:tr>
              <a:tr h="57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21-40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Fair (Stagnation may be indicated if accompanied by persistent low wind speed)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4052775"/>
                  </a:ext>
                </a:extLst>
              </a:tr>
              <a:tr h="57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Generally poor; Stagnation if persistent (although better than average for a night value)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1103853"/>
                  </a:ext>
                </a:extLst>
              </a:tr>
              <a:tr h="5762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7-12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Poor; stagnant at day (but near or above average at night)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390772"/>
                  </a:ext>
                </a:extLst>
              </a:tr>
              <a:tr h="574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anose="020B060403050404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 poor (very frequent at night; represents the majority of nights in many locations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90262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026">
            <a:extLst>
              <a:ext uri="{FF2B5EF4-FFF2-40B4-BE49-F238E27FC236}">
                <a16:creationId xmlns:a16="http://schemas.microsoft.com/office/drawing/2014/main" id="{8C4E6BE6-F527-4C0E-8970-7A4E315F541C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52400"/>
            <a:ext cx="7772400" cy="76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Comparison of Indices</a:t>
            </a:r>
          </a:p>
        </p:txBody>
      </p:sp>
      <p:sp>
        <p:nvSpPr>
          <p:cNvPr id="111619" name="Rectangle 1027">
            <a:extLst>
              <a:ext uri="{FF2B5EF4-FFF2-40B4-BE49-F238E27FC236}">
                <a16:creationId xmlns:a16="http://schemas.microsoft.com/office/drawing/2014/main" id="{A4719580-122E-475D-9610-4039F68664E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762000" y="5257800"/>
            <a:ext cx="78486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Indices provide a way to quantify stability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one index covers all the bases</a:t>
            </a:r>
          </a:p>
        </p:txBody>
      </p:sp>
      <p:grpSp>
        <p:nvGrpSpPr>
          <p:cNvPr id="111673" name="Group 1081">
            <a:extLst>
              <a:ext uri="{FF2B5EF4-FFF2-40B4-BE49-F238E27FC236}">
                <a16:creationId xmlns:a16="http://schemas.microsoft.com/office/drawing/2014/main" id="{3AB5E0F1-3D7A-4558-8AF9-4A54326BF4AA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066800"/>
            <a:ext cx="7620000" cy="4114800"/>
            <a:chOff x="-2" y="-2"/>
            <a:chExt cx="3278" cy="2594"/>
          </a:xfrm>
        </p:grpSpPr>
        <p:grpSp>
          <p:nvGrpSpPr>
            <p:cNvPr id="111671" name="Group 1079">
              <a:extLst>
                <a:ext uri="{FF2B5EF4-FFF2-40B4-BE49-F238E27FC236}">
                  <a16:creationId xmlns:a16="http://schemas.microsoft.com/office/drawing/2014/main" id="{3775CB84-B96B-4870-A7C1-5CB793ADA9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3274" cy="2590"/>
              <a:chOff x="0" y="0"/>
              <a:chExt cx="3274" cy="2590"/>
            </a:xfrm>
          </p:grpSpPr>
          <p:grpSp>
            <p:nvGrpSpPr>
              <p:cNvPr id="111638" name="Group 1046">
                <a:extLst>
                  <a:ext uri="{FF2B5EF4-FFF2-40B4-BE49-F238E27FC236}">
                    <a16:creationId xmlns:a16="http://schemas.microsoft.com/office/drawing/2014/main" id="{1560C4C9-57FA-4EED-9357-BE2CEEA7F89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0"/>
                <a:ext cx="551" cy="403"/>
                <a:chOff x="0" y="0"/>
                <a:chExt cx="551" cy="403"/>
              </a:xfrm>
            </p:grpSpPr>
            <p:sp>
              <p:nvSpPr>
                <p:cNvPr id="111637" name="Rectangle 1045">
                  <a:extLst>
                    <a:ext uri="{FF2B5EF4-FFF2-40B4-BE49-F238E27FC236}">
                      <a16:creationId xmlns:a16="http://schemas.microsoft.com/office/drawing/2014/main" id="{7E3A8781-1808-4BD7-9986-5167451398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551" cy="403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111636" name="Group 1044">
                  <a:extLst>
                    <a:ext uri="{FF2B5EF4-FFF2-40B4-BE49-F238E27FC236}">
                      <a16:creationId xmlns:a16="http://schemas.microsoft.com/office/drawing/2014/main" id="{F27F35A3-66DE-4D31-9E15-72065ADB16E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551" cy="403"/>
                  <a:chOff x="0" y="0"/>
                  <a:chExt cx="551" cy="403"/>
                </a:xfrm>
              </p:grpSpPr>
              <p:sp>
                <p:nvSpPr>
                  <p:cNvPr id="111620" name="Rectangle 1028">
                    <a:extLst>
                      <a:ext uri="{FF2B5EF4-FFF2-40B4-BE49-F238E27FC236}">
                        <a16:creationId xmlns:a16="http://schemas.microsoft.com/office/drawing/2014/main" id="{7B9BA4E1-F32E-4142-BC83-1D8E1DE5B6A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3" y="0"/>
                    <a:ext cx="465" cy="403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 eaLnBrk="1" hangingPunct="1"/>
                    <a:r>
                      <a:rPr lang="en-US" alt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Index</a:t>
                    </a:r>
                  </a:p>
                  <a:p>
                    <a:pPr algn="ctr"/>
                    <a:endPara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1635" name="Rectangle 1043">
                    <a:extLst>
                      <a:ext uri="{FF2B5EF4-FFF2-40B4-BE49-F238E27FC236}">
                        <a16:creationId xmlns:a16="http://schemas.microsoft.com/office/drawing/2014/main" id="{5112C985-9499-451A-96C3-AA932DFB74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551" cy="403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1642" name="Group 1050">
                <a:extLst>
                  <a:ext uri="{FF2B5EF4-FFF2-40B4-BE49-F238E27FC236}">
                    <a16:creationId xmlns:a16="http://schemas.microsoft.com/office/drawing/2014/main" id="{7934BA81-0AFD-4869-86D1-F05855BDCE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1" y="0"/>
                <a:ext cx="1390" cy="403"/>
                <a:chOff x="551" y="0"/>
                <a:chExt cx="1390" cy="403"/>
              </a:xfrm>
            </p:grpSpPr>
            <p:sp>
              <p:nvSpPr>
                <p:cNvPr id="111641" name="Rectangle 1049">
                  <a:extLst>
                    <a:ext uri="{FF2B5EF4-FFF2-40B4-BE49-F238E27FC236}">
                      <a16:creationId xmlns:a16="http://schemas.microsoft.com/office/drawing/2014/main" id="{F5BDE443-71A2-4EDE-AD1E-BEBE62B0E9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" y="0"/>
                  <a:ext cx="1390" cy="403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111640" name="Group 1048">
                  <a:extLst>
                    <a:ext uri="{FF2B5EF4-FFF2-40B4-BE49-F238E27FC236}">
                      <a16:creationId xmlns:a16="http://schemas.microsoft.com/office/drawing/2014/main" id="{E5F377FF-77A2-4AB2-944F-009DA4CACA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51" y="0"/>
                  <a:ext cx="1390" cy="403"/>
                  <a:chOff x="551" y="0"/>
                  <a:chExt cx="1390" cy="403"/>
                </a:xfrm>
              </p:grpSpPr>
              <p:sp>
                <p:nvSpPr>
                  <p:cNvPr id="111621" name="Rectangle 1029">
                    <a:extLst>
                      <a:ext uri="{FF2B5EF4-FFF2-40B4-BE49-F238E27FC236}">
                        <a16:creationId xmlns:a16="http://schemas.microsoft.com/office/drawing/2014/main" id="{DF178CDD-B6FC-4FB1-83F8-4EEE7A76EC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94" y="0"/>
                    <a:ext cx="1304" cy="403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 eaLnBrk="1" hangingPunct="1"/>
                    <a:r>
                      <a:rPr lang="en-US" alt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Major Factors</a:t>
                    </a:r>
                  </a:p>
                  <a:p>
                    <a:pPr algn="ctr"/>
                    <a:endPara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1639" name="Rectangle 1047">
                    <a:extLst>
                      <a:ext uri="{FF2B5EF4-FFF2-40B4-BE49-F238E27FC236}">
                        <a16:creationId xmlns:a16="http://schemas.microsoft.com/office/drawing/2014/main" id="{0CA60297-6926-4160-A9D7-FFC5B6D44B9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51" y="0"/>
                    <a:ext cx="1390" cy="403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1646" name="Group 1054">
                <a:extLst>
                  <a:ext uri="{FF2B5EF4-FFF2-40B4-BE49-F238E27FC236}">
                    <a16:creationId xmlns:a16="http://schemas.microsoft.com/office/drawing/2014/main" id="{B222F9BD-789C-481A-8E4F-578518A8A6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1" y="0"/>
                <a:ext cx="1333" cy="403"/>
                <a:chOff x="1941" y="0"/>
                <a:chExt cx="1333" cy="403"/>
              </a:xfrm>
            </p:grpSpPr>
            <p:sp>
              <p:nvSpPr>
                <p:cNvPr id="111645" name="Rectangle 1053">
                  <a:extLst>
                    <a:ext uri="{FF2B5EF4-FFF2-40B4-BE49-F238E27FC236}">
                      <a16:creationId xmlns:a16="http://schemas.microsoft.com/office/drawing/2014/main" id="{EA0BD5EE-CD87-4610-B708-595BDB9C91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1" y="0"/>
                  <a:ext cx="1333" cy="403"/>
                </a:xfrm>
                <a:prstGeom prst="rect">
                  <a:avLst/>
                </a:pr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  <p:grpSp>
              <p:nvGrpSpPr>
                <p:cNvPr id="111644" name="Group 1052">
                  <a:extLst>
                    <a:ext uri="{FF2B5EF4-FFF2-40B4-BE49-F238E27FC236}">
                      <a16:creationId xmlns:a16="http://schemas.microsoft.com/office/drawing/2014/main" id="{AB19DB8E-B23C-4083-9795-12207A1EFD8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941" y="0"/>
                  <a:ext cx="1333" cy="403"/>
                  <a:chOff x="1941" y="0"/>
                  <a:chExt cx="1333" cy="403"/>
                </a:xfrm>
              </p:grpSpPr>
              <p:sp>
                <p:nvSpPr>
                  <p:cNvPr id="111622" name="Rectangle 1030">
                    <a:extLst>
                      <a:ext uri="{FF2B5EF4-FFF2-40B4-BE49-F238E27FC236}">
                        <a16:creationId xmlns:a16="http://schemas.microsoft.com/office/drawing/2014/main" id="{926BE759-8828-4F4E-95EC-2CED640FFC4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84" y="0"/>
                    <a:ext cx="1247" cy="403"/>
                  </a:xfrm>
                  <a:prstGeom prst="rect">
                    <a:avLst/>
                  </a:prstGeom>
                  <a:solidFill>
                    <a:srgbClr val="C0C0C0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 cap="sq">
                        <a:solidFill>
                          <a:schemeClr val="tx1"/>
                        </a:solidFill>
                        <a:miter lim="800000"/>
                        <a:headEnd type="none" w="sm" len="sm"/>
                        <a:tailEnd type="none" w="sm" len="sm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algn="ctr" eaLnBrk="1" hangingPunct="1"/>
                    <a:r>
                      <a:rPr lang="en-US" alt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Primary Utility</a:t>
                    </a:r>
                  </a:p>
                  <a:p>
                    <a:pPr algn="ctr"/>
                    <a:endPara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</a:endParaRPr>
                  </a:p>
                </p:txBody>
              </p:sp>
              <p:sp>
                <p:nvSpPr>
                  <p:cNvPr id="111643" name="Rectangle 1051">
                    <a:extLst>
                      <a:ext uri="{FF2B5EF4-FFF2-40B4-BE49-F238E27FC236}">
                        <a16:creationId xmlns:a16="http://schemas.microsoft.com/office/drawing/2014/main" id="{141B6E43-63B1-4971-A224-9F856624E64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941" y="0"/>
                    <a:ext cx="1333" cy="403"/>
                  </a:xfrm>
                  <a:prstGeom prst="rect">
                    <a:avLst/>
                  </a:prstGeom>
                  <a:noFill/>
                  <a:ln w="7" cap="sq">
                    <a:solidFill>
                      <a:srgbClr val="A0A0A0"/>
                    </a:solidFill>
                    <a:miter lim="800000"/>
                    <a:headEnd type="none" w="sm" len="sm"/>
                    <a:tailEnd type="none" w="sm" len="sm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1648" name="Group 1056">
                <a:extLst>
                  <a:ext uri="{FF2B5EF4-FFF2-40B4-BE49-F238E27FC236}">
                    <a16:creationId xmlns:a16="http://schemas.microsoft.com/office/drawing/2014/main" id="{03E9DCAA-F51A-4CA3-92BA-9C91467CFB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551" cy="403"/>
                <a:chOff x="0" y="403"/>
                <a:chExt cx="551" cy="403"/>
              </a:xfrm>
            </p:grpSpPr>
            <p:sp>
              <p:nvSpPr>
                <p:cNvPr id="111623" name="Rectangle 1031">
                  <a:extLst>
                    <a:ext uri="{FF2B5EF4-FFF2-40B4-BE49-F238E27FC236}">
                      <a16:creationId xmlns:a16="http://schemas.microsoft.com/office/drawing/2014/main" id="{4C03A0D5-B01F-468E-AFD7-BF5520547B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403"/>
                  <a:ext cx="465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Davis</a:t>
                  </a:r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47" name="Rectangle 1055">
                  <a:extLst>
                    <a:ext uri="{FF2B5EF4-FFF2-40B4-BE49-F238E27FC236}">
                      <a16:creationId xmlns:a16="http://schemas.microsoft.com/office/drawing/2014/main" id="{B9CE64BD-FD19-4B6C-8B18-35E4174156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551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50" name="Group 1058">
                <a:extLst>
                  <a:ext uri="{FF2B5EF4-FFF2-40B4-BE49-F238E27FC236}">
                    <a16:creationId xmlns:a16="http://schemas.microsoft.com/office/drawing/2014/main" id="{529FAB96-D353-4330-9276-76D4CF68CCE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1" y="403"/>
                <a:ext cx="1390" cy="403"/>
                <a:chOff x="551" y="403"/>
                <a:chExt cx="1390" cy="403"/>
              </a:xfrm>
            </p:grpSpPr>
            <p:sp>
              <p:nvSpPr>
                <p:cNvPr id="111624" name="Rectangle 1032">
                  <a:extLst>
                    <a:ext uri="{FF2B5EF4-FFF2-40B4-BE49-F238E27FC236}">
                      <a16:creationId xmlns:a16="http://schemas.microsoft.com/office/drawing/2014/main" id="{E45A7090-DF0B-4795-A780-67BA0E13F5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" y="403"/>
                  <a:ext cx="1304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Lapse rate</a:t>
                  </a:r>
                </a:p>
                <a:p>
                  <a:endPara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49" name="Rectangle 1057">
                  <a:extLst>
                    <a:ext uri="{FF2B5EF4-FFF2-40B4-BE49-F238E27FC236}">
                      <a16:creationId xmlns:a16="http://schemas.microsoft.com/office/drawing/2014/main" id="{AFB7BAAB-5855-4B5D-AA52-94B0DB804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" y="403"/>
                  <a:ext cx="1390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52" name="Group 1060">
                <a:extLst>
                  <a:ext uri="{FF2B5EF4-FFF2-40B4-BE49-F238E27FC236}">
                    <a16:creationId xmlns:a16="http://schemas.microsoft.com/office/drawing/2014/main" id="{4699C411-6276-4BA0-88EF-B2D8258B62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1" y="403"/>
                <a:ext cx="1333" cy="403"/>
                <a:chOff x="1941" y="403"/>
                <a:chExt cx="1333" cy="403"/>
              </a:xfrm>
            </p:grpSpPr>
            <p:sp>
              <p:nvSpPr>
                <p:cNvPr id="111625" name="Rectangle 1033">
                  <a:extLst>
                    <a:ext uri="{FF2B5EF4-FFF2-40B4-BE49-F238E27FC236}">
                      <a16:creationId xmlns:a16="http://schemas.microsoft.com/office/drawing/2014/main" id="{A3BC5051-2B65-436D-BF21-A4859FC079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4" y="403"/>
                  <a:ext cx="1247" cy="40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Basic measure of stability</a:t>
                  </a:r>
                  <a:endPara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51" name="Rectangle 1059">
                  <a:extLst>
                    <a:ext uri="{FF2B5EF4-FFF2-40B4-BE49-F238E27FC236}">
                      <a16:creationId xmlns:a16="http://schemas.microsoft.com/office/drawing/2014/main" id="{1EFB1E07-3E20-4EE5-8E8E-D8D152379A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1" y="403"/>
                  <a:ext cx="1333" cy="40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54" name="Group 1062">
                <a:extLst>
                  <a:ext uri="{FF2B5EF4-FFF2-40B4-BE49-F238E27FC236}">
                    <a16:creationId xmlns:a16="http://schemas.microsoft.com/office/drawing/2014/main" id="{2EF4373F-6292-4274-BC27-CD81FDD72D7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06"/>
                <a:ext cx="551" cy="518"/>
                <a:chOff x="0" y="806"/>
                <a:chExt cx="551" cy="518"/>
              </a:xfrm>
            </p:grpSpPr>
            <p:sp>
              <p:nvSpPr>
                <p:cNvPr id="111626" name="Rectangle 1034">
                  <a:extLst>
                    <a:ext uri="{FF2B5EF4-FFF2-40B4-BE49-F238E27FC236}">
                      <a16:creationId xmlns:a16="http://schemas.microsoft.com/office/drawing/2014/main" id="{FCDC9141-AFA8-4B29-A2E5-CE9B26EA15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806"/>
                  <a:ext cx="465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Haines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53" name="Rectangle 1061">
                  <a:extLst>
                    <a:ext uri="{FF2B5EF4-FFF2-40B4-BE49-F238E27FC236}">
                      <a16:creationId xmlns:a16="http://schemas.microsoft.com/office/drawing/2014/main" id="{ADE7CFC7-3EC1-49FD-9349-BD6FECCFBF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06"/>
                  <a:ext cx="551" cy="51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56" name="Group 1064">
                <a:extLst>
                  <a:ext uri="{FF2B5EF4-FFF2-40B4-BE49-F238E27FC236}">
                    <a16:creationId xmlns:a16="http://schemas.microsoft.com/office/drawing/2014/main" id="{C3927758-43CD-4AFC-9247-CA576E6B94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1" y="806"/>
                <a:ext cx="1390" cy="518"/>
                <a:chOff x="551" y="806"/>
                <a:chExt cx="1390" cy="518"/>
              </a:xfrm>
            </p:grpSpPr>
            <p:sp>
              <p:nvSpPr>
                <p:cNvPr id="111627" name="Rectangle 1035">
                  <a:extLst>
                    <a:ext uri="{FF2B5EF4-FFF2-40B4-BE49-F238E27FC236}">
                      <a16:creationId xmlns:a16="http://schemas.microsoft.com/office/drawing/2014/main" id="{25BFF2A5-B4ED-431D-96C0-FC2F953B401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" y="806"/>
                  <a:ext cx="1304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Lapse rate (layer temperature difference) and dryness</a:t>
                  </a:r>
                  <a:endPara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55" name="Rectangle 1063">
                  <a:extLst>
                    <a:ext uri="{FF2B5EF4-FFF2-40B4-BE49-F238E27FC236}">
                      <a16:creationId xmlns:a16="http://schemas.microsoft.com/office/drawing/2014/main" id="{0EF09F14-CB56-4FFB-AC93-8B0E746299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" y="806"/>
                  <a:ext cx="1390" cy="51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58" name="Group 1066">
                <a:extLst>
                  <a:ext uri="{FF2B5EF4-FFF2-40B4-BE49-F238E27FC236}">
                    <a16:creationId xmlns:a16="http://schemas.microsoft.com/office/drawing/2014/main" id="{C3FD4ADC-1869-4404-B515-6D2B966B4E4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1" y="806"/>
                <a:ext cx="1333" cy="518"/>
                <a:chOff x="1941" y="806"/>
                <a:chExt cx="1333" cy="518"/>
              </a:xfrm>
            </p:grpSpPr>
            <p:sp>
              <p:nvSpPr>
                <p:cNvPr id="111628" name="Rectangle 1036">
                  <a:extLst>
                    <a:ext uri="{FF2B5EF4-FFF2-40B4-BE49-F238E27FC236}">
                      <a16:creationId xmlns:a16="http://schemas.microsoft.com/office/drawing/2014/main" id="{220EE19D-42FE-4F40-B070-7861701DC7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4" y="806"/>
                  <a:ext cx="124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Large fire growth potential</a:t>
                  </a:r>
                  <a:endPara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57" name="Rectangle 1065">
                  <a:extLst>
                    <a:ext uri="{FF2B5EF4-FFF2-40B4-BE49-F238E27FC236}">
                      <a16:creationId xmlns:a16="http://schemas.microsoft.com/office/drawing/2014/main" id="{007EB65C-34E1-453D-B427-90F512858D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1" y="806"/>
                  <a:ext cx="1333" cy="518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60" name="Group 1068">
                <a:extLst>
                  <a:ext uri="{FF2B5EF4-FFF2-40B4-BE49-F238E27FC236}">
                    <a16:creationId xmlns:a16="http://schemas.microsoft.com/office/drawing/2014/main" id="{BC4172CC-F33A-465D-A298-96F5E0C680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324"/>
                <a:ext cx="551" cy="633"/>
                <a:chOff x="0" y="1324"/>
                <a:chExt cx="551" cy="633"/>
              </a:xfrm>
            </p:grpSpPr>
            <p:sp>
              <p:nvSpPr>
                <p:cNvPr id="111629" name="Rectangle 1037">
                  <a:extLst>
                    <a:ext uri="{FF2B5EF4-FFF2-40B4-BE49-F238E27FC236}">
                      <a16:creationId xmlns:a16="http://schemas.microsoft.com/office/drawing/2014/main" id="{24E27B08-3AF4-4BC7-9447-D83786E6FB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324"/>
                  <a:ext cx="465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Pasquill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59" name="Rectangle 1067">
                  <a:extLst>
                    <a:ext uri="{FF2B5EF4-FFF2-40B4-BE49-F238E27FC236}">
                      <a16:creationId xmlns:a16="http://schemas.microsoft.com/office/drawing/2014/main" id="{467FEC4B-B383-42CE-9A1B-03399D0CE9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324"/>
                  <a:ext cx="551" cy="63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62" name="Group 1070">
                <a:extLst>
                  <a:ext uri="{FF2B5EF4-FFF2-40B4-BE49-F238E27FC236}">
                    <a16:creationId xmlns:a16="http://schemas.microsoft.com/office/drawing/2014/main" id="{91212416-57FF-48F3-83E8-9F682B7F418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1" y="1324"/>
                <a:ext cx="1390" cy="633"/>
                <a:chOff x="551" y="1324"/>
                <a:chExt cx="1390" cy="633"/>
              </a:xfrm>
            </p:grpSpPr>
            <p:sp>
              <p:nvSpPr>
                <p:cNvPr id="111630" name="Rectangle 1038">
                  <a:extLst>
                    <a:ext uri="{FF2B5EF4-FFF2-40B4-BE49-F238E27FC236}">
                      <a16:creationId xmlns:a16="http://schemas.microsoft.com/office/drawing/2014/main" id="{01698141-11D3-4462-A9D3-DD9DBFD3B7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" y="1324"/>
                  <a:ext cx="1304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Solar radiation, cloud cover and surface wind speed (surface based stability)</a:t>
                  </a:r>
                  <a:endPara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61" name="Rectangle 1069">
                  <a:extLst>
                    <a:ext uri="{FF2B5EF4-FFF2-40B4-BE49-F238E27FC236}">
                      <a16:creationId xmlns:a16="http://schemas.microsoft.com/office/drawing/2014/main" id="{4C52F212-0D1B-4724-9AE1-474AA40609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" y="1324"/>
                  <a:ext cx="1390" cy="63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64" name="Group 1072">
                <a:extLst>
                  <a:ext uri="{FF2B5EF4-FFF2-40B4-BE49-F238E27FC236}">
                    <a16:creationId xmlns:a16="http://schemas.microsoft.com/office/drawing/2014/main" id="{1CD8F9DB-CC5A-40E3-8C96-EBD0929871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1" y="1324"/>
                <a:ext cx="1333" cy="633"/>
                <a:chOff x="1941" y="1324"/>
                <a:chExt cx="1333" cy="633"/>
              </a:xfrm>
            </p:grpSpPr>
            <p:sp>
              <p:nvSpPr>
                <p:cNvPr id="111631" name="Rectangle 1039">
                  <a:extLst>
                    <a:ext uri="{FF2B5EF4-FFF2-40B4-BE49-F238E27FC236}">
                      <a16:creationId xmlns:a16="http://schemas.microsoft.com/office/drawing/2014/main" id="{776A42BD-6D25-4B4B-9406-9BBBCFDC74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4" y="1324"/>
                  <a:ext cx="1247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Smoke dispersion</a:t>
                  </a:r>
                  <a:endPara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63" name="Rectangle 1071">
                  <a:extLst>
                    <a:ext uri="{FF2B5EF4-FFF2-40B4-BE49-F238E27FC236}">
                      <a16:creationId xmlns:a16="http://schemas.microsoft.com/office/drawing/2014/main" id="{8C388314-F3EF-4159-B7C3-B979C47E4D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1" y="1324"/>
                  <a:ext cx="1333" cy="63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66" name="Group 1074">
                <a:extLst>
                  <a:ext uri="{FF2B5EF4-FFF2-40B4-BE49-F238E27FC236}">
                    <a16:creationId xmlns:a16="http://schemas.microsoft.com/office/drawing/2014/main" id="{8FB22FDB-6292-4015-82DF-F514F48F7C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957"/>
                <a:ext cx="551" cy="633"/>
                <a:chOff x="0" y="1957"/>
                <a:chExt cx="551" cy="633"/>
              </a:xfrm>
            </p:grpSpPr>
            <p:sp>
              <p:nvSpPr>
                <p:cNvPr id="111632" name="Rectangle 1040">
                  <a:extLst>
                    <a:ext uri="{FF2B5EF4-FFF2-40B4-BE49-F238E27FC236}">
                      <a16:creationId xmlns:a16="http://schemas.microsoft.com/office/drawing/2014/main" id="{5E3B7643-E31D-4836-9169-C3EB1CA6B8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957"/>
                  <a:ext cx="465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Lavdas</a:t>
                  </a:r>
                </a:p>
                <a:p>
                  <a:endParaRPr lang="en-US" altLang="en-US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65" name="Rectangle 1073">
                  <a:extLst>
                    <a:ext uri="{FF2B5EF4-FFF2-40B4-BE49-F238E27FC236}">
                      <a16:creationId xmlns:a16="http://schemas.microsoft.com/office/drawing/2014/main" id="{1A117763-6FC9-4277-AD0A-840227842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957"/>
                  <a:ext cx="551" cy="63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68" name="Group 1076">
                <a:extLst>
                  <a:ext uri="{FF2B5EF4-FFF2-40B4-BE49-F238E27FC236}">
                    <a16:creationId xmlns:a16="http://schemas.microsoft.com/office/drawing/2014/main" id="{C2F17492-BAD3-4CC5-B933-5A2C316D34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51" y="1957"/>
                <a:ext cx="1390" cy="633"/>
                <a:chOff x="551" y="1957"/>
                <a:chExt cx="1390" cy="633"/>
              </a:xfrm>
            </p:grpSpPr>
            <p:sp>
              <p:nvSpPr>
                <p:cNvPr id="111633" name="Rectangle 1041">
                  <a:extLst>
                    <a:ext uri="{FF2B5EF4-FFF2-40B4-BE49-F238E27FC236}">
                      <a16:creationId xmlns:a16="http://schemas.microsoft.com/office/drawing/2014/main" id="{DF0D1E37-576E-4168-9D04-6AB64A9A8CB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4" y="1957"/>
                  <a:ext cx="1304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Pasquill, mixing height, transport wind</a:t>
                  </a:r>
                  <a:endPara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67" name="Rectangle 1075">
                  <a:extLst>
                    <a:ext uri="{FF2B5EF4-FFF2-40B4-BE49-F238E27FC236}">
                      <a16:creationId xmlns:a16="http://schemas.microsoft.com/office/drawing/2014/main" id="{864A38D1-DD9D-4910-A524-2D2546B6E8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" y="1957"/>
                  <a:ext cx="1390" cy="63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grpSp>
            <p:nvGrpSpPr>
              <p:cNvPr id="111670" name="Group 1078">
                <a:extLst>
                  <a:ext uri="{FF2B5EF4-FFF2-40B4-BE49-F238E27FC236}">
                    <a16:creationId xmlns:a16="http://schemas.microsoft.com/office/drawing/2014/main" id="{0635BE4C-D839-43D6-8F51-A825FB2B72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41" y="1957"/>
                <a:ext cx="1333" cy="633"/>
                <a:chOff x="1941" y="1957"/>
                <a:chExt cx="1333" cy="633"/>
              </a:xfrm>
            </p:grpSpPr>
            <p:sp>
              <p:nvSpPr>
                <p:cNvPr id="111634" name="Rectangle 1042">
                  <a:extLst>
                    <a:ext uri="{FF2B5EF4-FFF2-40B4-BE49-F238E27FC236}">
                      <a16:creationId xmlns:a16="http://schemas.microsoft.com/office/drawing/2014/main" id="{7962F2DA-F648-4095-A6C1-F5650301FE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4" y="1957"/>
                  <a:ext cx="1247" cy="6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1" hangingPunct="1"/>
                  <a:r>
                    <a:rPr lang="en-US" altLang="en-US" sz="1600" b="1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Smoke dispersion (also shown to correlate to large fire growth in Florida)</a:t>
                  </a:r>
                  <a:endParaRPr lang="en-US" altLang="en-US" sz="1600" b="1">
                    <a:solidFill>
                      <a:srgbClr val="00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1669" name="Rectangle 1077">
                  <a:extLst>
                    <a:ext uri="{FF2B5EF4-FFF2-40B4-BE49-F238E27FC236}">
                      <a16:creationId xmlns:a16="http://schemas.microsoft.com/office/drawing/2014/main" id="{DCA5AF5D-AE4F-4FE2-B5CB-B962A6FBED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1" y="1957"/>
                  <a:ext cx="1333" cy="633"/>
                </a:xfrm>
                <a:prstGeom prst="rect">
                  <a:avLst/>
                </a:prstGeom>
                <a:noFill/>
                <a:ln w="7" cap="sq">
                  <a:solidFill>
                    <a:srgbClr val="A0A0A0"/>
                  </a:solidFill>
                  <a:miter lim="800000"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</p:grpSp>
        <p:sp>
          <p:nvSpPr>
            <p:cNvPr id="111672" name="Rectangle 1080">
              <a:extLst>
                <a:ext uri="{FF2B5EF4-FFF2-40B4-BE49-F238E27FC236}">
                  <a16:creationId xmlns:a16="http://schemas.microsoft.com/office/drawing/2014/main" id="{27538CDA-BB14-4EAA-B14A-091034C2C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" y="-2"/>
              <a:ext cx="3278" cy="2594"/>
            </a:xfrm>
            <a:prstGeom prst="rect">
              <a:avLst/>
            </a:prstGeom>
            <a:noFill/>
            <a:ln w="7937" cap="sq">
              <a:solidFill>
                <a:srgbClr val="A0A0A0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BA98E250-7951-4F18-B7FE-8EBABAE4EA71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38175" y="381000"/>
            <a:ext cx="77724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Assessing Stability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223E8A7-04E5-41B2-A4B8-1DF78CFC2BA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143000" y="1447800"/>
            <a:ext cx="7162800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2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Contact local fire weather forecaster</a:t>
            </a:r>
          </a:p>
          <a:p>
            <a:pPr>
              <a:spcAft>
                <a:spcPct val="2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Visual indicators</a:t>
            </a:r>
          </a:p>
          <a:p>
            <a:pPr>
              <a:spcAft>
                <a:spcPct val="2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Other sources</a:t>
            </a:r>
          </a:p>
          <a:p>
            <a:pPr lvl="1"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Aircraft temperature profiles</a:t>
            </a:r>
          </a:p>
          <a:p>
            <a:pPr lvl="1"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Lookouts, RAWS/NFDRS stations, fireline personnel</a:t>
            </a:r>
          </a:p>
          <a:p>
            <a:pPr lvl="1"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Fireline Handbook, Appendix B</a:t>
            </a:r>
          </a:p>
          <a:p>
            <a:pPr lvl="1">
              <a:spcAft>
                <a:spcPct val="200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-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Upper air soundings off Internet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1026">
            <a:extLst>
              <a:ext uri="{FF2B5EF4-FFF2-40B4-BE49-F238E27FC236}">
                <a16:creationId xmlns:a16="http://schemas.microsoft.com/office/drawing/2014/main" id="{39EF6294-DA10-4857-8AC5-34D13D5B6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627" name="Text Box 1027">
            <a:extLst>
              <a:ext uri="{FF2B5EF4-FFF2-40B4-BE49-F238E27FC236}">
                <a16:creationId xmlns:a16="http://schemas.microsoft.com/office/drawing/2014/main" id="{8FE40F74-9648-4F2D-AAAC-D276D5E04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738313"/>
            <a:ext cx="2590800" cy="252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  <a:latin typeface="Verdana" panose="020B0604030504040204" pitchFamily="34" charset="0"/>
              </a:rPr>
              <a:t>Visual 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  <a:latin typeface="Verdana" panose="020B0604030504040204" pitchFamily="34" charset="0"/>
              </a:rPr>
              <a:t>Indicators 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</a:p>
          <a:p>
            <a:pPr algn="ctr" eaLnBrk="1" hangingPunct="1"/>
            <a:r>
              <a:rPr lang="en-US" altLang="en-US" sz="32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Unstable</a:t>
            </a:r>
            <a:r>
              <a:rPr lang="en-US" altLang="en-US" sz="3200" b="1">
                <a:solidFill>
                  <a:schemeClr val="folHlink"/>
                </a:solidFill>
                <a:latin typeface="Verdana" panose="020B0604030504040204" pitchFamily="34" charset="0"/>
              </a:rPr>
              <a:t> </a:t>
            </a:r>
            <a:r>
              <a:rPr lang="en-US" altLang="en-US" sz="3200" b="1">
                <a:solidFill>
                  <a:srgbClr val="000000"/>
                </a:solidFill>
                <a:latin typeface="Verdana" panose="020B0604030504040204" pitchFamily="34" charset="0"/>
              </a:rPr>
              <a:t>Air</a:t>
            </a:r>
          </a:p>
        </p:txBody>
      </p:sp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2">
            <a:extLst>
              <a:ext uri="{FF2B5EF4-FFF2-40B4-BE49-F238E27FC236}">
                <a16:creationId xmlns:a16="http://schemas.microsoft.com/office/drawing/2014/main" id="{ACD08A1E-5907-4935-AAFD-61DB4CD61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1752600"/>
            <a:ext cx="25908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  <a:latin typeface="Verdana" panose="020B0604030504040204" pitchFamily="34" charset="0"/>
              </a:rPr>
              <a:t>Visual 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  <a:latin typeface="Verdana" panose="020B0604030504040204" pitchFamily="34" charset="0"/>
              </a:rPr>
              <a:t>Indicators 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  <a:latin typeface="Verdana" panose="020B0604030504040204" pitchFamily="34" charset="0"/>
              </a:rPr>
              <a:t>of </a:t>
            </a:r>
          </a:p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Stable</a:t>
            </a:r>
            <a:r>
              <a:rPr lang="en-US" altLang="en-US" sz="3200" b="1">
                <a:latin typeface="Verdana" panose="020B0604030504040204" pitchFamily="34" charset="0"/>
              </a:rPr>
              <a:t> </a:t>
            </a:r>
          </a:p>
          <a:p>
            <a:pPr algn="ctr" eaLnBrk="1" hangingPunct="1"/>
            <a:r>
              <a:rPr lang="en-US" altLang="en-US" sz="3200" b="1">
                <a:solidFill>
                  <a:srgbClr val="000000"/>
                </a:solidFill>
                <a:latin typeface="Verdana" panose="020B0604030504040204" pitchFamily="34" charset="0"/>
              </a:rPr>
              <a:t>Air</a:t>
            </a:r>
          </a:p>
        </p:txBody>
      </p:sp>
      <p:pic>
        <p:nvPicPr>
          <p:cNvPr id="153603" name="Picture 3">
            <a:extLst>
              <a:ext uri="{FF2B5EF4-FFF2-40B4-BE49-F238E27FC236}">
                <a16:creationId xmlns:a16="http://schemas.microsoft.com/office/drawing/2014/main" id="{82A205B0-A900-45C5-8F1E-9188933A3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77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>
            <a:extLst>
              <a:ext uri="{FF2B5EF4-FFF2-40B4-BE49-F238E27FC236}">
                <a16:creationId xmlns:a16="http://schemas.microsoft.com/office/drawing/2014/main" id="{1078C969-545B-44F1-B5D0-46888BEBF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62063"/>
            <a:ext cx="6934200" cy="5200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59" name="Text Box 3">
            <a:extLst>
              <a:ext uri="{FF2B5EF4-FFF2-40B4-BE49-F238E27FC236}">
                <a16:creationId xmlns:a16="http://schemas.microsoft.com/office/drawing/2014/main" id="{F987E49D-1C5F-48A2-AE8E-472AE3248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319463"/>
            <a:ext cx="1128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500 feet</a:t>
            </a:r>
          </a:p>
        </p:txBody>
      </p:sp>
      <p:sp>
        <p:nvSpPr>
          <p:cNvPr id="173060" name="AutoShape 4">
            <a:extLst>
              <a:ext uri="{FF2B5EF4-FFF2-40B4-BE49-F238E27FC236}">
                <a16:creationId xmlns:a16="http://schemas.microsoft.com/office/drawing/2014/main" id="{94279971-E2D9-448E-9DB9-D2F742A15D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090863"/>
            <a:ext cx="430213" cy="273050"/>
          </a:xfrm>
          <a:prstGeom prst="rightArrow">
            <a:avLst>
              <a:gd name="adj1" fmla="val 50000"/>
              <a:gd name="adj2" fmla="val 3939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000" b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73061" name="AutoShape 5">
            <a:extLst>
              <a:ext uri="{FF2B5EF4-FFF2-40B4-BE49-F238E27FC236}">
                <a16:creationId xmlns:a16="http://schemas.microsoft.com/office/drawing/2014/main" id="{3BC33FC7-A94E-465F-9EDE-02C7C52BD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700463"/>
            <a:ext cx="430213" cy="273050"/>
          </a:xfrm>
          <a:prstGeom prst="rightArrow">
            <a:avLst>
              <a:gd name="adj1" fmla="val 50000"/>
              <a:gd name="adj2" fmla="val 3939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2000" b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73064" name="Rectangle 8">
            <a:extLst>
              <a:ext uri="{FF2B5EF4-FFF2-40B4-BE49-F238E27FC236}">
                <a16:creationId xmlns:a16="http://schemas.microsoft.com/office/drawing/2014/main" id="{015CF023-15D5-4888-B08C-A062215667EC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733425" y="109538"/>
            <a:ext cx="76962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Assessing Stability</a:t>
            </a:r>
            <a:b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r>
              <a:rPr lang="en-US" altLang="en-US" sz="28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Other Sources – Aircraft</a:t>
            </a:r>
          </a:p>
        </p:txBody>
      </p:sp>
      <p:sp>
        <p:nvSpPr>
          <p:cNvPr id="173069" name="Text Box 13">
            <a:extLst>
              <a:ext uri="{FF2B5EF4-FFF2-40B4-BE49-F238E27FC236}">
                <a16:creationId xmlns:a16="http://schemas.microsoft.com/office/drawing/2014/main" id="{943BFDA7-D145-4516-9F6B-8344FD8A0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1338263"/>
            <a:ext cx="6477000" cy="83185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400">
                <a:solidFill>
                  <a:schemeClr val="accent2"/>
                </a:solidFill>
                <a:latin typeface="Arial" panose="020B0604020202020204" pitchFamily="34" charset="0"/>
              </a:rPr>
              <a:t>Temperature profiles can be obtained from aircraft and compared to the dry lapse rate.</a:t>
            </a:r>
          </a:p>
        </p:txBody>
      </p:sp>
      <p:sp>
        <p:nvSpPr>
          <p:cNvPr id="173070" name="Text Box 14">
            <a:extLst>
              <a:ext uri="{FF2B5EF4-FFF2-40B4-BE49-F238E27FC236}">
                <a16:creationId xmlns:a16="http://schemas.microsoft.com/office/drawing/2014/main" id="{2FB64C82-BF44-4346-A0C1-8D851A460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014663"/>
            <a:ext cx="2730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70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F @ 7,500 ft. MSL</a:t>
            </a:r>
          </a:p>
        </p:txBody>
      </p:sp>
      <p:sp>
        <p:nvSpPr>
          <p:cNvPr id="173071" name="Text Box 15">
            <a:extLst>
              <a:ext uri="{FF2B5EF4-FFF2-40B4-BE49-F238E27FC236}">
                <a16:creationId xmlns:a16="http://schemas.microsoft.com/office/drawing/2014/main" id="{58BD2D21-DC3C-4156-A7A0-90E3207DF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8863" y="3638550"/>
            <a:ext cx="2730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73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20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F @ 7,000 ft. MSL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3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9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C1199D96-FE01-4143-A2D5-8AF4FB064EF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461963" y="85725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Assessing Stability</a:t>
            </a:r>
            <a:b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r>
              <a:rPr lang="en-US" altLang="en-US" sz="28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Other Sources – Fireline Observations</a:t>
            </a:r>
          </a:p>
        </p:txBody>
      </p:sp>
      <p:pic>
        <p:nvPicPr>
          <p:cNvPr id="172035" name="Picture 3">
            <a:extLst>
              <a:ext uri="{FF2B5EF4-FFF2-40B4-BE49-F238E27FC236}">
                <a16:creationId xmlns:a16="http://schemas.microsoft.com/office/drawing/2014/main" id="{E4F39C7E-D34E-4AFA-8D8B-23FB10173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5643563" cy="4230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2036" name="Text Box 4">
            <a:extLst>
              <a:ext uri="{FF2B5EF4-FFF2-40B4-BE49-F238E27FC236}">
                <a16:creationId xmlns:a16="http://schemas.microsoft.com/office/drawing/2014/main" id="{9BADC313-9EA7-4531-8B5B-B8451BDD6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338638"/>
            <a:ext cx="2730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80</a:t>
            </a: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 F @ 5,000 ft. MSL</a:t>
            </a:r>
          </a:p>
        </p:txBody>
      </p:sp>
      <p:sp>
        <p:nvSpPr>
          <p:cNvPr id="172037" name="Text Box 5">
            <a:extLst>
              <a:ext uri="{FF2B5EF4-FFF2-40B4-BE49-F238E27FC236}">
                <a16:creationId xmlns:a16="http://schemas.microsoft.com/office/drawing/2014/main" id="{DA3EF460-F304-4D93-8E82-CA538A98F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3321050"/>
            <a:ext cx="2730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70</a:t>
            </a: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2000" b="1">
                <a:solidFill>
                  <a:srgbClr val="FFFFFF"/>
                </a:solidFill>
                <a:latin typeface="Arial" panose="020B0604020202020204" pitchFamily="34" charset="0"/>
              </a:rPr>
              <a:t> F @ 7,000 ft. MSL</a:t>
            </a:r>
          </a:p>
        </p:txBody>
      </p:sp>
      <p:sp>
        <p:nvSpPr>
          <p:cNvPr id="172053" name="Rectangle 21">
            <a:extLst>
              <a:ext uri="{FF2B5EF4-FFF2-40B4-BE49-F238E27FC236}">
                <a16:creationId xmlns:a16="http://schemas.microsoft.com/office/drawing/2014/main" id="{43CF7A3B-7EE9-4111-B16E-6E7F39B30C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791200" y="1447800"/>
            <a:ext cx="3200400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Compare the observed lapse rate to the dry lapse rate to estimate stability.</a:t>
            </a:r>
          </a:p>
          <a:p>
            <a:pPr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Observations must be taken on same aspect, at the same time and in similar fuels.</a:t>
            </a:r>
          </a:p>
          <a:p>
            <a:pPr>
              <a:spcAft>
                <a:spcPct val="3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2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Best for assessing stability </a:t>
            </a:r>
            <a:r>
              <a:rPr lang="en-US" altLang="en-US" sz="2200" b="1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trends.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>
            <a:extLst>
              <a:ext uri="{FF2B5EF4-FFF2-40B4-BE49-F238E27FC236}">
                <a16:creationId xmlns:a16="http://schemas.microsoft.com/office/drawing/2014/main" id="{5126389D-D660-492B-BD79-AAE794D5E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2971800" cy="3352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147" name="Picture 3">
            <a:extLst>
              <a:ext uri="{FF2B5EF4-FFF2-40B4-BE49-F238E27FC236}">
                <a16:creationId xmlns:a16="http://schemas.microsoft.com/office/drawing/2014/main" id="{14298AF1-5A6E-48D7-AC91-ABC75320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1676400"/>
            <a:ext cx="5715000" cy="433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8" name="Rectangle 4">
            <a:extLst>
              <a:ext uri="{FF2B5EF4-FFF2-40B4-BE49-F238E27FC236}">
                <a16:creationId xmlns:a16="http://schemas.microsoft.com/office/drawing/2014/main" id="{8423D361-1C07-4B1B-A353-413848958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Assessing Stability</a:t>
            </a:r>
            <a:b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r>
              <a:rPr lang="en-US" altLang="en-US" sz="28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Other Sources – Radiosonde Network</a:t>
            </a:r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3" name="Picture 5">
            <a:extLst>
              <a:ext uri="{FF2B5EF4-FFF2-40B4-BE49-F238E27FC236}">
                <a16:creationId xmlns:a16="http://schemas.microsoft.com/office/drawing/2014/main" id="{0AD40767-E66F-4D84-94C9-1DE9DC9357D3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7162800" cy="4772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2" name="Text Box 4">
            <a:extLst>
              <a:ext uri="{FF2B5EF4-FFF2-40B4-BE49-F238E27FC236}">
                <a16:creationId xmlns:a16="http://schemas.microsoft.com/office/drawing/2014/main" id="{5E60D8C5-6244-4975-BC70-E3E8A50851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715000"/>
            <a:ext cx="69342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  <a:hlinkClick r:id="rId3"/>
              </a:rPr>
              <a:t>http://weather.uwyo.edu/upperair/sounding.html</a:t>
            </a: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</p:txBody>
      </p:sp>
      <p:sp>
        <p:nvSpPr>
          <p:cNvPr id="135176" name="Rectangle 8">
            <a:extLst>
              <a:ext uri="{FF2B5EF4-FFF2-40B4-BE49-F238E27FC236}">
                <a16:creationId xmlns:a16="http://schemas.microsoft.com/office/drawing/2014/main" id="{FF519A03-DAEE-4E30-8DF6-A649C5465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Assessing Stability</a:t>
            </a:r>
            <a:br>
              <a:rPr lang="en-US" altLang="en-US" sz="40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</a:br>
            <a:r>
              <a:rPr lang="en-US" altLang="en-US" sz="28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Other Sources – Radiosonde Network</a:t>
            </a: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1596F5A1-72CE-4722-9BE5-7763C2CFF95D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762000" y="1143000"/>
            <a:ext cx="7772400" cy="3733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800" b="1">
                <a:solidFill>
                  <a:schemeClr val="folHlink"/>
                </a:solidFill>
                <a:latin typeface="Verdana" panose="020B0604030504040204" pitchFamily="34" charset="0"/>
              </a:rPr>
              <a:t>Review Exercise</a:t>
            </a:r>
            <a:br>
              <a:rPr lang="en-US" altLang="en-US" sz="4800" b="1">
                <a:solidFill>
                  <a:schemeClr val="folHlink"/>
                </a:solidFill>
                <a:latin typeface="Verdana" panose="020B0604030504040204" pitchFamily="34" charset="0"/>
              </a:rPr>
            </a:br>
            <a:br>
              <a:rPr lang="en-US" altLang="en-US" b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en-US" altLang="en-US" sz="40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Estimating Stability and Probable Fire Behavior Using Visual Indicators</a:t>
            </a: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7" name="Rectangle 3">
            <a:extLst>
              <a:ext uri="{FF2B5EF4-FFF2-40B4-BE49-F238E27FC236}">
                <a16:creationId xmlns:a16="http://schemas.microsoft.com/office/drawing/2014/main" id="{3498FD7D-86F2-439A-8A44-93A2C65E8BBF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152400" y="1447800"/>
            <a:ext cx="3200400" cy="441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16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Vertical motion is enhanced</a:t>
            </a:r>
          </a:p>
          <a:p>
            <a:pPr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Air displaced up or down will tend to continue moving in the direction of displacement</a:t>
            </a:r>
          </a:p>
        </p:txBody>
      </p:sp>
      <p:pic>
        <p:nvPicPr>
          <p:cNvPr id="144388" name="Picture 4">
            <a:extLst>
              <a:ext uri="{FF2B5EF4-FFF2-40B4-BE49-F238E27FC236}">
                <a16:creationId xmlns:a16="http://schemas.microsoft.com/office/drawing/2014/main" id="{569DF588-0030-4420-A4B4-4A2FFB50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1524000"/>
            <a:ext cx="5486400" cy="411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4390" name="Rectangle 6">
            <a:extLst>
              <a:ext uri="{FF2B5EF4-FFF2-40B4-BE49-F238E27FC236}">
                <a16:creationId xmlns:a16="http://schemas.microsoft.com/office/drawing/2014/main" id="{EDB4F36A-B6DA-4185-84A7-514EA11D68C6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91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Unstable Atmosphere</a:t>
            </a:r>
          </a:p>
        </p:txBody>
      </p:sp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id="{3D1B5DB8-C645-40D5-8B6B-3F90B7C8FC1E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2286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  <p:pic>
        <p:nvPicPr>
          <p:cNvPr id="124932" name="Picture 4">
            <a:extLst>
              <a:ext uri="{FF2B5EF4-FFF2-40B4-BE49-F238E27FC236}">
                <a16:creationId xmlns:a16="http://schemas.microsoft.com/office/drawing/2014/main" id="{24BA7FAE-A246-46E0-A6AE-655E47FE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70151" r="62907" b="6288"/>
          <a:stretch>
            <a:fillRect/>
          </a:stretch>
        </p:blipFill>
        <p:spPr bwMode="auto">
          <a:xfrm>
            <a:off x="914400" y="1295400"/>
            <a:ext cx="7345363" cy="4883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>
            <a:extLst>
              <a:ext uri="{FF2B5EF4-FFF2-40B4-BE49-F238E27FC236}">
                <a16:creationId xmlns:a16="http://schemas.microsoft.com/office/drawing/2014/main" id="{C87853B8-4C2B-443C-95DB-BC3D5205E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9" t="70518" r="2054" b="3731"/>
          <a:stretch>
            <a:fillRect/>
          </a:stretch>
        </p:blipFill>
        <p:spPr bwMode="auto">
          <a:xfrm>
            <a:off x="1058863" y="1347788"/>
            <a:ext cx="6962775" cy="4926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>
            <a:extLst>
              <a:ext uri="{FF2B5EF4-FFF2-40B4-BE49-F238E27FC236}">
                <a16:creationId xmlns:a16="http://schemas.microsoft.com/office/drawing/2014/main" id="{35711E19-9E71-4EED-A7FA-9A73BCA26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3" y="3048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>
            <a:extLst>
              <a:ext uri="{FF2B5EF4-FFF2-40B4-BE49-F238E27FC236}">
                <a16:creationId xmlns:a16="http://schemas.microsoft.com/office/drawing/2014/main" id="{9FA5A50E-2232-414C-84E2-A37136F0C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235075"/>
            <a:ext cx="752475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Rectangle 5">
            <a:extLst>
              <a:ext uri="{FF2B5EF4-FFF2-40B4-BE49-F238E27FC236}">
                <a16:creationId xmlns:a16="http://schemas.microsoft.com/office/drawing/2014/main" id="{C2E1283E-10B8-4B26-A878-A54DC81B6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4" name="Object 4">
            <a:extLst>
              <a:ext uri="{FF2B5EF4-FFF2-40B4-BE49-F238E27FC236}">
                <a16:creationId xmlns:a16="http://schemas.microsoft.com/office/drawing/2014/main" id="{9FC6F08A-3AE2-4435-AA26-B052EECF55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7313" y="1631950"/>
          <a:ext cx="8978900" cy="369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49" name="Drawing" r:id="rId3" imgW="9116574" imgH="3752969" progId="Presentations.Drawing.10">
                  <p:embed/>
                </p:oleObj>
              </mc:Choice>
              <mc:Fallback>
                <p:oleObj name="Drawing" r:id="rId3" imgW="9116574" imgH="3752969" progId="Presentations.Drawing.10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1631950"/>
                        <a:ext cx="8978900" cy="36957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6" name="Rectangle 6">
            <a:extLst>
              <a:ext uri="{FF2B5EF4-FFF2-40B4-BE49-F238E27FC236}">
                <a16:creationId xmlns:a16="http://schemas.microsoft.com/office/drawing/2014/main" id="{3A55CA66-1E22-48E0-AE57-5619332CF8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E7F5DF18-5ADA-4F50-ACCB-1F0C5F12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1199" r="1601" b="2400"/>
          <a:stretch>
            <a:fillRect/>
          </a:stretch>
        </p:blipFill>
        <p:spPr bwMode="auto">
          <a:xfrm>
            <a:off x="747713" y="1143000"/>
            <a:ext cx="7410450" cy="5089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4DD8F8F0-DD9D-4094-92B3-4DCA44349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EFB8F578-F882-4067-82F8-2369C4162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" b="4533"/>
          <a:stretch>
            <a:fillRect/>
          </a:stretch>
        </p:blipFill>
        <p:spPr bwMode="auto">
          <a:xfrm>
            <a:off x="1295400" y="1143000"/>
            <a:ext cx="6781800" cy="494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28" name="Rectangle 4">
            <a:extLst>
              <a:ext uri="{FF2B5EF4-FFF2-40B4-BE49-F238E27FC236}">
                <a16:creationId xmlns:a16="http://schemas.microsoft.com/office/drawing/2014/main" id="{DC5CBC60-7D19-42F5-A874-ACCA5ACF3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>
            <a:extLst>
              <a:ext uri="{FF2B5EF4-FFF2-40B4-BE49-F238E27FC236}">
                <a16:creationId xmlns:a16="http://schemas.microsoft.com/office/drawing/2014/main" id="{66EB71D0-3AEE-43A4-93C2-A53A59DDB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248400" cy="4686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8" name="Rectangle 6">
            <a:extLst>
              <a:ext uri="{FF2B5EF4-FFF2-40B4-BE49-F238E27FC236}">
                <a16:creationId xmlns:a16="http://schemas.microsoft.com/office/drawing/2014/main" id="{6813125F-DBBD-4BD4-9F6D-A1DA161E09A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3">
            <a:extLst>
              <a:ext uri="{FF2B5EF4-FFF2-40B4-BE49-F238E27FC236}">
                <a16:creationId xmlns:a16="http://schemas.microsoft.com/office/drawing/2014/main" id="{DA9CC13F-BD1A-407F-8F67-85A8205AF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665913" cy="4443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Rectangle 5">
            <a:extLst>
              <a:ext uri="{FF2B5EF4-FFF2-40B4-BE49-F238E27FC236}">
                <a16:creationId xmlns:a16="http://schemas.microsoft.com/office/drawing/2014/main" id="{33E77C79-4992-463E-8970-B0D65B42A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AD44D9B3-4333-4768-8E12-D7B33E8A9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0"/>
            <a:ext cx="4894263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4" name="Rectangle 4">
            <a:extLst>
              <a:ext uri="{FF2B5EF4-FFF2-40B4-BE49-F238E27FC236}">
                <a16:creationId xmlns:a16="http://schemas.microsoft.com/office/drawing/2014/main" id="{21EE5F3E-A72F-49CD-A16B-9C01DB3EB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7522" name="Object 2">
            <a:extLst>
              <a:ext uri="{FF2B5EF4-FFF2-40B4-BE49-F238E27FC236}">
                <a16:creationId xmlns:a16="http://schemas.microsoft.com/office/drawing/2014/main" id="{D16E0164-57B5-4A8A-A1C1-9A51F915160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66800" y="1066800"/>
          <a:ext cx="6934200" cy="5199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73"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066800"/>
                        <a:ext cx="6934200" cy="51990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525" name="Rectangle 5">
            <a:extLst>
              <a:ext uri="{FF2B5EF4-FFF2-40B4-BE49-F238E27FC236}">
                <a16:creationId xmlns:a16="http://schemas.microsoft.com/office/drawing/2014/main" id="{8D2C5D24-2EDC-4647-9073-BED2F1047F90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2286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Stable or Unstable?</a:t>
            </a:r>
          </a:p>
        </p:txBody>
      </p:sp>
    </p:spTree>
  </p:cSld>
  <p:clrMapOvr>
    <a:masterClrMapping/>
  </p:clrMapOvr>
  <p:transition spd="med">
    <p:strips dir="r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450699E-5BA9-474B-B031-D1601FAD10CC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5240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Stability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8072014-3D96-4F8F-8605-43C29F909BED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76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Aft>
                <a:spcPct val="2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Related to buoyancy, or the tendency or capacity of air to rise.</a:t>
            </a:r>
          </a:p>
          <a:p>
            <a:pPr>
              <a:spcAft>
                <a:spcPct val="2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Stability is relative – there are degrees of stability and instability.</a:t>
            </a:r>
          </a:p>
          <a:p>
            <a:pPr>
              <a:spcAft>
                <a:spcPct val="2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 atmosphere is composed of layers of differing stability.</a:t>
            </a:r>
          </a:p>
          <a:p>
            <a:pPr>
              <a:spcAft>
                <a:spcPct val="2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Can be defined by temperature lapse rate.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>
            <a:extLst>
              <a:ext uri="{FF2B5EF4-FFF2-40B4-BE49-F238E27FC236}">
                <a16:creationId xmlns:a16="http://schemas.microsoft.com/office/drawing/2014/main" id="{34F67F4A-9514-441A-9FD3-6858ACCB3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5586413" cy="51387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2" name="Rectangle 6">
            <a:extLst>
              <a:ext uri="{FF2B5EF4-FFF2-40B4-BE49-F238E27FC236}">
                <a16:creationId xmlns:a16="http://schemas.microsoft.com/office/drawing/2014/main" id="{A6B804AB-1721-421D-A132-881A58024A7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2286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52106222-AA59-4A5E-A4DE-43462B31B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783513" cy="5189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2" name="Rectangle 4">
            <a:extLst>
              <a:ext uri="{FF2B5EF4-FFF2-40B4-BE49-F238E27FC236}">
                <a16:creationId xmlns:a16="http://schemas.microsoft.com/office/drawing/2014/main" id="{2A2E3BAF-EF88-44BB-81E7-696FB71AFB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31428FC9-FF46-40F3-A527-D923CD079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620000" cy="508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6" name="Rectangle 4">
            <a:extLst>
              <a:ext uri="{FF2B5EF4-FFF2-40B4-BE49-F238E27FC236}">
                <a16:creationId xmlns:a16="http://schemas.microsoft.com/office/drawing/2014/main" id="{0440D0A6-11E0-45C2-AA92-C30CC275C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1027">
            <a:extLst>
              <a:ext uri="{FF2B5EF4-FFF2-40B4-BE49-F238E27FC236}">
                <a16:creationId xmlns:a16="http://schemas.microsoft.com/office/drawing/2014/main" id="{C8D444EA-6682-442B-90DF-38D011416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4052888" cy="540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1" name="Rectangle 1029">
            <a:extLst>
              <a:ext uri="{FF2B5EF4-FFF2-40B4-BE49-F238E27FC236}">
                <a16:creationId xmlns:a16="http://schemas.microsoft.com/office/drawing/2014/main" id="{BE9F6E10-66B4-4FD0-88BB-B4B17F560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>
            <a:extLst>
              <a:ext uri="{FF2B5EF4-FFF2-40B4-BE49-F238E27FC236}">
                <a16:creationId xmlns:a16="http://schemas.microsoft.com/office/drawing/2014/main" id="{094C9C3D-246B-45A0-BB7B-5B678B64E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95400"/>
            <a:ext cx="4021138" cy="5195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9" name="Rectangle 5">
            <a:extLst>
              <a:ext uri="{FF2B5EF4-FFF2-40B4-BE49-F238E27FC236}">
                <a16:creationId xmlns:a16="http://schemas.microsoft.com/office/drawing/2014/main" id="{BD332E23-9C5C-4A16-BC50-0C71E1266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291" name="Object 3">
            <a:extLst>
              <a:ext uri="{FF2B5EF4-FFF2-40B4-BE49-F238E27FC236}">
                <a16:creationId xmlns:a16="http://schemas.microsoft.com/office/drawing/2014/main" id="{6E54B60D-5317-424B-A847-17353EA9E19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59325" y="1047750"/>
          <a:ext cx="405765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7" name="Photo Editor Photo" r:id="rId3" imgW="4571429" imgH="6095238" progId="MSPhotoEd.3">
                  <p:embed/>
                </p:oleObj>
              </mc:Choice>
              <mc:Fallback>
                <p:oleObj name="Photo Editor Photo" r:id="rId3" imgW="4571429" imgH="609523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9325" y="1047750"/>
                        <a:ext cx="4057650" cy="54102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2" name="Object 4">
            <a:extLst>
              <a:ext uri="{FF2B5EF4-FFF2-40B4-BE49-F238E27FC236}">
                <a16:creationId xmlns:a16="http://schemas.microsoft.com/office/drawing/2014/main" id="{144953F3-3566-475A-A4C0-04F386557A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36563" y="1209675"/>
          <a:ext cx="3829050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298" name="Photo Editor Photo" r:id="rId5" imgW="4571429" imgH="6095238" progId="MSPhotoEd.3">
                  <p:embed/>
                </p:oleObj>
              </mc:Choice>
              <mc:Fallback>
                <p:oleObj name="Photo Editor Photo" r:id="rId5" imgW="4571429" imgH="609523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6563" y="1209675"/>
                        <a:ext cx="3829050" cy="5105400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4" name="Rectangle 6">
            <a:extLst>
              <a:ext uri="{FF2B5EF4-FFF2-40B4-BE49-F238E27FC236}">
                <a16:creationId xmlns:a16="http://schemas.microsoft.com/office/drawing/2014/main" id="{D4AB6A52-A982-4C93-9A11-FFC4A7B67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5" name="Picture 3">
            <a:extLst>
              <a:ext uri="{FF2B5EF4-FFF2-40B4-BE49-F238E27FC236}">
                <a16:creationId xmlns:a16="http://schemas.microsoft.com/office/drawing/2014/main" id="{AC10060D-E5EE-4145-BF4B-868CFA4CC7F6}"/>
              </a:ext>
            </a:extLst>
          </p:cNvPr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13" y="1524000"/>
            <a:ext cx="3335337" cy="4394200"/>
          </a:xfr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6" name="Picture 4">
            <a:extLst>
              <a:ext uri="{FF2B5EF4-FFF2-40B4-BE49-F238E27FC236}">
                <a16:creationId xmlns:a16="http://schemas.microsoft.com/office/drawing/2014/main" id="{8F9AB52D-CBB0-48F7-A7E9-C364CD8A5D91}"/>
              </a:ext>
            </a:extLst>
          </p:cNvPr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1630363"/>
            <a:ext cx="5410200" cy="4114800"/>
          </a:xfr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79" name="Rectangle 7">
            <a:extLst>
              <a:ext uri="{FF2B5EF4-FFF2-40B4-BE49-F238E27FC236}">
                <a16:creationId xmlns:a16="http://schemas.microsoft.com/office/drawing/2014/main" id="{1B71A186-C9B8-4551-8159-53D9E170C3C2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2286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Stable or Unstable?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3" name="Rectangle 3">
            <a:extLst>
              <a:ext uri="{FF2B5EF4-FFF2-40B4-BE49-F238E27FC236}">
                <a16:creationId xmlns:a16="http://schemas.microsoft.com/office/drawing/2014/main" id="{0ED5BEBA-0676-472A-ADFB-66FD7BA14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2811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33125" name="Picture 5" descr="The convection column went up to over 40,000 feet">
            <a:extLst>
              <a:ext uri="{FF2B5EF4-FFF2-40B4-BE49-F238E27FC236}">
                <a16:creationId xmlns:a16="http://schemas.microsoft.com/office/drawing/2014/main" id="{88FF986B-8355-4961-ADB4-A0E760D63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33500"/>
            <a:ext cx="3416300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33" name="Rectangle 13">
            <a:extLst>
              <a:ext uri="{FF2B5EF4-FFF2-40B4-BE49-F238E27FC236}">
                <a16:creationId xmlns:a16="http://schemas.microsoft.com/office/drawing/2014/main" id="{D630D295-52C9-4CF3-8C16-95C7EF9501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286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4" name="Picture 4">
            <a:extLst>
              <a:ext uri="{FF2B5EF4-FFF2-40B4-BE49-F238E27FC236}">
                <a16:creationId xmlns:a16="http://schemas.microsoft.com/office/drawing/2014/main" id="{39B88E89-1E52-4418-8483-0725435E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6477000" cy="4865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6" name="Rectangle 6">
            <a:extLst>
              <a:ext uri="{FF2B5EF4-FFF2-40B4-BE49-F238E27FC236}">
                <a16:creationId xmlns:a16="http://schemas.microsoft.com/office/drawing/2014/main" id="{C8439E89-A494-4A0E-BF77-5079676BD79F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2286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>
            <a:extLst>
              <a:ext uri="{FF2B5EF4-FFF2-40B4-BE49-F238E27FC236}">
                <a16:creationId xmlns:a16="http://schemas.microsoft.com/office/drawing/2014/main" id="{92C5E6A2-7EBC-41BC-BC07-42692E9CA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5975"/>
            <a:ext cx="9142413" cy="268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38" name="Rectangle 6">
            <a:extLst>
              <a:ext uri="{FF2B5EF4-FFF2-40B4-BE49-F238E27FC236}">
                <a16:creationId xmlns:a16="http://schemas.microsoft.com/office/drawing/2014/main" id="{14FCDBAE-C242-4DFC-85E7-DEF9B8A945D7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2286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</a:rPr>
              <a:t>Stable or Unstable?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Text Box 3">
            <a:extLst>
              <a:ext uri="{FF2B5EF4-FFF2-40B4-BE49-F238E27FC236}">
                <a16:creationId xmlns:a16="http://schemas.microsoft.com/office/drawing/2014/main" id="{D487AC78-72AB-4DEB-80B4-15748F7D4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04800"/>
            <a:ext cx="8305800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400" b="1">
                <a:solidFill>
                  <a:schemeClr val="bg2"/>
                </a:solidFill>
                <a:latin typeface="Verdana" panose="020B0604030504040204" pitchFamily="34" charset="0"/>
              </a:rPr>
              <a:t>Lapse Rate:</a:t>
            </a:r>
          </a:p>
          <a:p>
            <a:pPr algn="ctr" eaLnBrk="1" hangingPunct="1"/>
            <a:endParaRPr lang="en-US" altLang="en-US" sz="3200" b="1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 algn="ctr" eaLnBrk="1" hangingPunct="1"/>
            <a:r>
              <a:rPr lang="en-US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The change in</a:t>
            </a:r>
          </a:p>
          <a:p>
            <a:pPr algn="ctr" eaLnBrk="1" hangingPunct="1"/>
            <a:r>
              <a:rPr lang="en-US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 temperature with altitude </a:t>
            </a:r>
          </a:p>
        </p:txBody>
      </p:sp>
      <p:sp>
        <p:nvSpPr>
          <p:cNvPr id="167941" name="Rectangle 5">
            <a:extLst>
              <a:ext uri="{FF2B5EF4-FFF2-40B4-BE49-F238E27FC236}">
                <a16:creationId xmlns:a16="http://schemas.microsoft.com/office/drawing/2014/main" id="{8628EC9B-C294-44FB-9ED3-A837ECD5A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819400"/>
            <a:ext cx="4572000" cy="1524000"/>
          </a:xfrm>
          <a:prstGeom prst="rect">
            <a:avLst/>
          </a:prstGeom>
          <a:solidFill>
            <a:srgbClr val="FFFFD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7942" name="Text Box 6">
            <a:extLst>
              <a:ext uri="{FF2B5EF4-FFF2-40B4-BE49-F238E27FC236}">
                <a16:creationId xmlns:a16="http://schemas.microsoft.com/office/drawing/2014/main" id="{62A76861-EE3F-4679-A5D1-822EEE4FE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2971800"/>
            <a:ext cx="4273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Change in Temperature</a:t>
            </a:r>
            <a:r>
              <a:rPr lang="en-US" altLang="en-US" sz="3200" b="1">
                <a:solidFill>
                  <a:srgbClr val="FF010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67943" name="Text Box 7">
            <a:extLst>
              <a:ext uri="{FF2B5EF4-FFF2-40B4-BE49-F238E27FC236}">
                <a16:creationId xmlns:a16="http://schemas.microsoft.com/office/drawing/2014/main" id="{C0793B81-A176-4D0D-9905-4BC0629B5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657600"/>
            <a:ext cx="3328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b="1">
                <a:solidFill>
                  <a:schemeClr val="bg1"/>
                </a:solidFill>
                <a:latin typeface="Arial" panose="020B0604020202020204" pitchFamily="34" charset="0"/>
              </a:rPr>
              <a:t>Change in Altitude</a:t>
            </a:r>
          </a:p>
        </p:txBody>
      </p:sp>
      <p:sp>
        <p:nvSpPr>
          <p:cNvPr id="167944" name="Line 8">
            <a:extLst>
              <a:ext uri="{FF2B5EF4-FFF2-40B4-BE49-F238E27FC236}">
                <a16:creationId xmlns:a16="http://schemas.microsoft.com/office/drawing/2014/main" id="{15DD6DB9-0E04-4149-B086-D5D61DE71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3581400"/>
            <a:ext cx="4114800" cy="0"/>
          </a:xfrm>
          <a:prstGeom prst="line">
            <a:avLst/>
          </a:prstGeom>
          <a:noFill/>
          <a:ln w="50800">
            <a:solidFill>
              <a:srgbClr val="00006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46" name="Text Box 10">
            <a:extLst>
              <a:ext uri="{FF2B5EF4-FFF2-40B4-BE49-F238E27FC236}">
                <a16:creationId xmlns:a16="http://schemas.microsoft.com/office/drawing/2014/main" id="{CCCDB6F0-EE17-4D82-B326-AB35237A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0"/>
            <a:ext cx="736441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3600" b="1">
                <a:solidFill>
                  <a:srgbClr val="000000"/>
                </a:solidFill>
                <a:latin typeface="Arial" panose="020B0604020202020204" pitchFamily="34" charset="0"/>
              </a:rPr>
              <a:t>Lapse rate is used to determine atmospheric stability.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7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7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7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7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7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/>
      <p:bldP spid="16794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D1841AFA-9FC9-4DB7-B81B-A044BB4F9ABA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52400"/>
            <a:ext cx="7772400" cy="99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5400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Wrap Up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10AF76CA-DDC5-4265-AB6A-D0FEF802EF2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533400" y="1295400"/>
            <a:ext cx="8001000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Atmospheric stability can be defined using lapse rate (5.5</a:t>
            </a: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°F/1000 ft. reference).</a:t>
            </a:r>
            <a:endParaRPr lang="en-US" altLang="en-US" sz="2800" b="1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In the simplest sense, surface temperature determines lapse rate and the degree of instability.</a:t>
            </a:r>
          </a:p>
          <a:p>
            <a:pPr>
              <a:lnSpc>
                <a:spcPct val="90000"/>
              </a:lnSpc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Other factors besides surface temperature play a critical but less detectable role.</a:t>
            </a:r>
          </a:p>
          <a:p>
            <a:pPr>
              <a:lnSpc>
                <a:spcPct val="90000"/>
              </a:lnSpc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8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use stability indices to attempt to quantify the complex factors of stability – all use lapse rate in one way or another.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1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3A974AAB-642E-43E5-81EB-39B0188EFFC9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3048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Review Objectives</a:t>
            </a:r>
          </a:p>
        </p:txBody>
      </p:sp>
      <p:sp>
        <p:nvSpPr>
          <p:cNvPr id="197635" name="Rectangle 3">
            <a:extLst>
              <a:ext uri="{FF2B5EF4-FFF2-40B4-BE49-F238E27FC236}">
                <a16:creationId xmlns:a16="http://schemas.microsoft.com/office/drawing/2014/main" id="{24D4B815-8729-49AE-9B54-3D9A26FE12E1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609600" y="1295400"/>
            <a:ext cx="7848600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576263" indent="-576263">
              <a:lnSpc>
                <a:spcPct val="90000"/>
              </a:lnSpc>
              <a:spcAft>
                <a:spcPct val="25000"/>
              </a:spcAft>
              <a:buClr>
                <a:srgbClr val="000066"/>
              </a:buClr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1.	Define stable and unstable conditions using lapse rates.</a:t>
            </a:r>
          </a:p>
          <a:p>
            <a:pPr marL="576263" indent="-576263">
              <a:lnSpc>
                <a:spcPct val="90000"/>
              </a:lnSpc>
              <a:spcAft>
                <a:spcPct val="25000"/>
              </a:spcAft>
              <a:buClr>
                <a:srgbClr val="000066"/>
              </a:buClr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2.	Assess the effects of stability or instability on wildland fires. </a:t>
            </a:r>
          </a:p>
          <a:p>
            <a:pPr marL="576263" indent="-576263">
              <a:lnSpc>
                <a:spcPct val="90000"/>
              </a:lnSpc>
              <a:spcAft>
                <a:spcPct val="25000"/>
              </a:spcAft>
              <a:buClr>
                <a:srgbClr val="000066"/>
              </a:buClr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3.	Identify measures of stability and describe how they are computed.</a:t>
            </a:r>
          </a:p>
          <a:p>
            <a:pPr marL="576263" indent="-576263">
              <a:lnSpc>
                <a:spcPct val="90000"/>
              </a:lnSpc>
              <a:spcAft>
                <a:spcPct val="25000"/>
              </a:spcAft>
              <a:buClr>
                <a:srgbClr val="000066"/>
              </a:buClr>
              <a:buSzTx/>
              <a:buFontTx/>
              <a:buNone/>
            </a:pPr>
            <a:r>
              <a:rPr lang="en-US" altLang="en-US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4.	Estimate atmospheric stability and probable fire behavior based upon identification of visual indicators.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7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7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76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635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1" name="Text Box 3">
            <a:extLst>
              <a:ext uri="{FF2B5EF4-FFF2-40B4-BE49-F238E27FC236}">
                <a16:creationId xmlns:a16="http://schemas.microsoft.com/office/drawing/2014/main" id="{73F9EE7B-A31F-4BE6-A92C-2BC4B47A7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52400"/>
            <a:ext cx="899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4400" b="1">
                <a:solidFill>
                  <a:schemeClr val="bg2"/>
                </a:solidFill>
                <a:latin typeface="Verdana" panose="020B0604030504040204" pitchFamily="34" charset="0"/>
              </a:rPr>
              <a:t>Environmental Lapse Rate</a:t>
            </a:r>
          </a:p>
        </p:txBody>
      </p:sp>
      <p:sp>
        <p:nvSpPr>
          <p:cNvPr id="165892" name="Text Box 4">
            <a:extLst>
              <a:ext uri="{FF2B5EF4-FFF2-40B4-BE49-F238E27FC236}">
                <a16:creationId xmlns:a16="http://schemas.microsoft.com/office/drawing/2014/main" id="{4DA7FDE5-CD49-4086-950E-4A91FBDB9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035675"/>
            <a:ext cx="3381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400" b="1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</a:p>
          <a:p>
            <a:pPr algn="ctr" eaLnBrk="1" hangingPunct="1"/>
            <a:endParaRPr lang="en-US" altLang="en-US" sz="2400" b="1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65909" name="Picture 21">
            <a:extLst>
              <a:ext uri="{FF2B5EF4-FFF2-40B4-BE49-F238E27FC236}">
                <a16:creationId xmlns:a16="http://schemas.microsoft.com/office/drawing/2014/main" id="{FF265FE6-1B3C-43FB-BD71-14D52F8D35D7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76350"/>
            <a:ext cx="5040313" cy="466725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910" name="Rectangle 22">
            <a:extLst>
              <a:ext uri="{FF2B5EF4-FFF2-40B4-BE49-F238E27FC236}">
                <a16:creationId xmlns:a16="http://schemas.microsoft.com/office/drawing/2014/main" id="{7A3FB2BA-4B29-485D-936F-5C3AB13C67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066800"/>
            <a:ext cx="374015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eaLnBrk="1" hangingPunct="1"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Actual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or </a:t>
            </a:r>
            <a:r>
              <a:rPr lang="en-US" altLang="en-US" sz="2400" b="1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measured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eaLnBrk="1" hangingPunct="1"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Ranges from +/- 15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 per 1000 ft.</a:t>
            </a:r>
          </a:p>
          <a:p>
            <a:pPr eaLnBrk="1" hangingPunct="1"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Often multiple layers with different lapse rates.</a:t>
            </a:r>
          </a:p>
          <a:p>
            <a:pPr eaLnBrk="1" hangingPunct="1"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Lapse rates change as layers move up (cool) and down (warm).</a:t>
            </a:r>
          </a:p>
          <a:p>
            <a:pPr eaLnBrk="1" hangingPunct="1">
              <a:spcAft>
                <a:spcPct val="40000"/>
              </a:spcAft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Global average is 3.5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 per 1000 ft.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9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5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59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5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59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5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59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5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59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10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CF79432-552D-49D3-BDA6-6FD45896B90B}"/>
              </a:ext>
            </a:extLst>
          </p:cNvPr>
          <p:cNvSpPr>
            <a:spLocks noChangeArrowheads="1"/>
          </p:cNvSpPr>
          <p:nvPr>
            <p:ph type="title"/>
          </p:nvPr>
        </p:nvSpPr>
        <p:spPr bwMode="auto">
          <a:xfrm>
            <a:off x="685800" y="152400"/>
            <a:ext cx="7772400" cy="83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bg2"/>
                </a:solidFill>
                <a:effectLst/>
                <a:latin typeface="Verdana" panose="020B0604030504040204" pitchFamily="34" charset="0"/>
              </a:rPr>
              <a:t>Adiabatic Lapse Rate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DBD57071-AA43-4FAF-8D28-585833DE057B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 bwMode="auto">
          <a:xfrm>
            <a:off x="914400" y="3219450"/>
            <a:ext cx="7543800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Dry (Adiabatic) Lapse Rate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 5.5° F per 1000 ft. Unsaturated air will cool at this rate as it rises.  Rising air cannot cool more rapidly than this.</a:t>
            </a:r>
          </a:p>
          <a:p>
            <a:pPr>
              <a:buClr>
                <a:srgbClr val="000000"/>
              </a:buClr>
              <a:buSzTx/>
              <a:buFontTx/>
              <a:buChar char="•"/>
            </a:pPr>
            <a:r>
              <a:rPr lang="en-US" altLang="en-US" sz="2400" b="1" u="sng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Moist (Adiabatic) Lapse Rate</a:t>
            </a:r>
            <a:r>
              <a:rPr lang="en-US" altLang="en-US" sz="2400" b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 3° F per 1000 ft.  Saturated air will cool more slowly at this rate as it rises.  This is due to heat released from condensation.</a:t>
            </a:r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6913C2BE-8946-4111-88A2-FD73BFD06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43000"/>
            <a:ext cx="7162800" cy="1981200"/>
          </a:xfrm>
          <a:prstGeom prst="rect">
            <a:avLst/>
          </a:prstGeom>
          <a:solidFill>
            <a:srgbClr val="FFFFD9"/>
          </a:solidFill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7306604F-0B2E-463C-BF9D-326427B08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1328738"/>
            <a:ext cx="67818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en-US" sz="2800" b="1">
                <a:solidFill>
                  <a:schemeClr val="bg1"/>
                </a:solidFill>
              </a:rPr>
              <a:t>Temperature change with altitude of </a:t>
            </a:r>
            <a:r>
              <a:rPr lang="en-US" altLang="en-US" sz="2800" b="1" u="sng">
                <a:solidFill>
                  <a:schemeClr val="bg1"/>
                </a:solidFill>
              </a:rPr>
              <a:t>rising</a:t>
            </a:r>
            <a:r>
              <a:rPr lang="en-US" altLang="en-US" sz="2800" b="1">
                <a:solidFill>
                  <a:schemeClr val="bg1"/>
                </a:solidFill>
              </a:rPr>
              <a:t> or </a:t>
            </a:r>
            <a:r>
              <a:rPr lang="en-US" altLang="en-US" sz="2800" b="1" u="sng">
                <a:solidFill>
                  <a:schemeClr val="bg1"/>
                </a:solidFill>
              </a:rPr>
              <a:t>sinking</a:t>
            </a:r>
            <a:r>
              <a:rPr lang="en-US" altLang="en-US" sz="2800" b="1">
                <a:solidFill>
                  <a:schemeClr val="bg1"/>
                </a:solidFill>
              </a:rPr>
              <a:t> air caused purely by expansion or compression due to changing pressure.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uiExpand="1" build="p" autoUpdateAnimBg="0"/>
      <p:bldP spid="11269" grpId="0"/>
    </p:bldLst>
  </p:timing>
</p:sld>
</file>

<file path=ppt/theme/theme1.xml><?xml version="1.0" encoding="utf-8"?>
<a:theme xmlns:a="http://schemas.openxmlformats.org/drawingml/2006/main" name="1_Textured">
  <a:themeElements>
    <a:clrScheme name="1_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1_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bg1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1_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4192</TotalTime>
  <Words>2361</Words>
  <Application>Microsoft Office PowerPoint</Application>
  <PresentationFormat>On-screen Show (4:3)</PresentationFormat>
  <Paragraphs>367</Paragraphs>
  <Slides>71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2" baseType="lpstr">
      <vt:lpstr>Arial</vt:lpstr>
      <vt:lpstr>Tahoma</vt:lpstr>
      <vt:lpstr>Wingdings</vt:lpstr>
      <vt:lpstr>Verdana</vt:lpstr>
      <vt:lpstr>Arial Narrow</vt:lpstr>
      <vt:lpstr>Arial Rounded MT Bold</vt:lpstr>
      <vt:lpstr>Symbol</vt:lpstr>
      <vt:lpstr>Times New Roman</vt:lpstr>
      <vt:lpstr>1_Textured</vt:lpstr>
      <vt:lpstr>Microsoft Photo Editor 3.0 Photo</vt:lpstr>
      <vt:lpstr>Corel Presentations 10 Drawing</vt:lpstr>
      <vt:lpstr>S-390  Unit 2 – Lesson A Atmospheric Stability</vt:lpstr>
      <vt:lpstr>Objectives</vt:lpstr>
      <vt:lpstr>Stability</vt:lpstr>
      <vt:lpstr>Stable Atmosphere</vt:lpstr>
      <vt:lpstr>Unstable Atmosphere</vt:lpstr>
      <vt:lpstr>Stability</vt:lpstr>
      <vt:lpstr>PowerPoint Presentation</vt:lpstr>
      <vt:lpstr>PowerPoint Presentation</vt:lpstr>
      <vt:lpstr>Adiabatic Lapse Rate</vt:lpstr>
      <vt:lpstr>Lapse Rate and Stability</vt:lpstr>
      <vt:lpstr>Lapse Rate and Stability</vt:lpstr>
      <vt:lpstr>Lapse Rate and Stability</vt:lpstr>
      <vt:lpstr>PowerPoint Presentation</vt:lpstr>
      <vt:lpstr>PowerPoint Presentation</vt:lpstr>
      <vt:lpstr>PowerPoint Presentation</vt:lpstr>
      <vt:lpstr>Stability and the Wildland Fire Environment  Relationship to General Weather</vt:lpstr>
      <vt:lpstr>Stability and the Wildland Fire Environment  Relationship to General Weather</vt:lpstr>
      <vt:lpstr>PowerPoint Presentation</vt:lpstr>
      <vt:lpstr>Effects of Surface Heating and Cooling on Lapse Rate and Stability</vt:lpstr>
      <vt:lpstr>Most Effective Way to Destabilize Change slope of temperature line to increase lapse rate.</vt:lpstr>
      <vt:lpstr>PowerPoint Presentation</vt:lpstr>
      <vt:lpstr>Stability and the Wildland Fire Environment  Relationship to General Weather</vt:lpstr>
      <vt:lpstr>Rapid Inversion Breakup</vt:lpstr>
      <vt:lpstr>Stability and the Wildland Fire Environment  Daily and Seasonal Changes</vt:lpstr>
      <vt:lpstr>Stability and the Wildland Fire Environment  Daily and Seasonal Changes</vt:lpstr>
      <vt:lpstr>Stability and the Wildland Fire Environment  Effects on Fire Behavior</vt:lpstr>
      <vt:lpstr>Stability and the Wildland Fire Environment   Effects on Fire Behavior</vt:lpstr>
      <vt:lpstr>Measures of Stability</vt:lpstr>
      <vt:lpstr>Davis Stability Index</vt:lpstr>
      <vt:lpstr>Davis Stability Index</vt:lpstr>
      <vt:lpstr>Haines Index</vt:lpstr>
      <vt:lpstr>Haines Index</vt:lpstr>
      <vt:lpstr>Haines Index Calculation</vt:lpstr>
      <vt:lpstr>Interpretation of Haines Index</vt:lpstr>
      <vt:lpstr>Pasquill Stability Index</vt:lpstr>
      <vt:lpstr>Pasquill Stability Index</vt:lpstr>
      <vt:lpstr>Pasquill Stability Index</vt:lpstr>
      <vt:lpstr>Lavdas Dispersion Index</vt:lpstr>
      <vt:lpstr>Lavdas Dispersion Index</vt:lpstr>
      <vt:lpstr>Lavdas Dispersion Index</vt:lpstr>
      <vt:lpstr>Comparison of Indices</vt:lpstr>
      <vt:lpstr>Assessing Stability</vt:lpstr>
      <vt:lpstr>PowerPoint Presentation</vt:lpstr>
      <vt:lpstr>PowerPoint Presentation</vt:lpstr>
      <vt:lpstr>Assessing Stability Other Sources – Aircraft</vt:lpstr>
      <vt:lpstr>Assessing Stability Other Sources – Fireline Observations</vt:lpstr>
      <vt:lpstr>PowerPoint Presentation</vt:lpstr>
      <vt:lpstr>PowerPoint Presentation</vt:lpstr>
      <vt:lpstr>Review Exercise  Estimating Stability and Probable Fire Behavior Using Visual Indicators</vt:lpstr>
      <vt:lpstr>Stable or Unstable?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Stable or Unstable?</vt:lpstr>
      <vt:lpstr>PowerPoint Presentation</vt:lpstr>
      <vt:lpstr>PowerPoint Presentation</vt:lpstr>
      <vt:lpstr>Stable or Unstable?</vt:lpstr>
      <vt:lpstr>Stable or Unstable?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Stable or Unstable?</vt:lpstr>
      <vt:lpstr>PowerPoint Presentation</vt:lpstr>
      <vt:lpstr>Stable or Unstable?</vt:lpstr>
      <vt:lpstr>Stable or Unstable?</vt:lpstr>
      <vt:lpstr>Wrap Up</vt:lpstr>
      <vt:lpstr>Review Objectives</vt:lpstr>
    </vt:vector>
  </TitlesOfParts>
  <Company>FWS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S-390 Atmospheric Stability</dc:title>
  <dc:creator>Maxwell</dc:creator>
  <cp:lastModifiedBy>Noneman, Rhonda J</cp:lastModifiedBy>
  <cp:revision>137</cp:revision>
  <dcterms:created xsi:type="dcterms:W3CDTF">2001-03-20T20:52:50Z</dcterms:created>
  <dcterms:modified xsi:type="dcterms:W3CDTF">2020-08-26T19:30:51Z</dcterms:modified>
</cp:coreProperties>
</file>