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7"/>
  </p:notesMasterIdLst>
  <p:sldIdLst>
    <p:sldId id="256" r:id="rId5"/>
    <p:sldId id="257" r:id="rId6"/>
    <p:sldId id="258" r:id="rId7"/>
    <p:sldId id="262" r:id="rId8"/>
    <p:sldId id="279" r:id="rId9"/>
    <p:sldId id="261" r:id="rId10"/>
    <p:sldId id="263" r:id="rId11"/>
    <p:sldId id="264" r:id="rId12"/>
    <p:sldId id="285" r:id="rId13"/>
    <p:sldId id="280" r:id="rId14"/>
    <p:sldId id="281" r:id="rId15"/>
    <p:sldId id="287" r:id="rId16"/>
    <p:sldId id="265" r:id="rId17"/>
    <p:sldId id="282" r:id="rId18"/>
    <p:sldId id="266" r:id="rId19"/>
    <p:sldId id="267" r:id="rId20"/>
    <p:sldId id="269" r:id="rId21"/>
    <p:sldId id="275" r:id="rId22"/>
    <p:sldId id="276" r:id="rId23"/>
    <p:sldId id="277" r:id="rId24"/>
    <p:sldId id="283" r:id="rId25"/>
    <p:sldId id="286" r:id="rId26"/>
  </p:sldIdLst>
  <p:sldSz cx="9144000" cy="6858000" type="screen4x3"/>
  <p:notesSz cx="6881813" cy="92964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16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CF04"/>
    <a:srgbClr val="402702"/>
    <a:srgbClr val="88550A"/>
    <a:srgbClr val="CC9900"/>
    <a:srgbClr val="FDF6C3"/>
    <a:srgbClr val="2DA8DF"/>
    <a:srgbClr val="003086"/>
    <a:srgbClr val="1A7BA8"/>
    <a:srgbClr val="FFFB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>
    <p:restoredLeft sz="3925" autoAdjust="0"/>
    <p:restoredTop sz="94700" autoAdjust="0"/>
  </p:normalViewPr>
  <p:slideViewPr>
    <p:cSldViewPr snapToGrid="0" showGuides="1">
      <p:cViewPr varScale="1">
        <p:scale>
          <a:sx n="157" d="100"/>
          <a:sy n="157" d="100"/>
        </p:scale>
        <p:origin x="2892" y="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howGuides="1">
      <p:cViewPr varScale="1">
        <p:scale>
          <a:sx n="72" d="100"/>
          <a:sy n="72" d="100"/>
        </p:scale>
        <p:origin x="-90" y="-318"/>
      </p:cViewPr>
      <p:guideLst>
        <p:guide orient="horz" pos="2928"/>
        <p:guide pos="216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98102" y="0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47896AD9-AE71-4FF4-997B-5E92E21565A9}" type="datetimeFigureOut">
              <a:rPr lang="en-US" smtClean="0"/>
              <a:pPr/>
              <a:t>3/10/2022</a:t>
            </a:fld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182" y="3233961"/>
            <a:ext cx="5505450" cy="5365209"/>
          </a:xfrm>
          <a:prstGeom prst="rect">
            <a:avLst/>
          </a:prstGeom>
        </p:spPr>
        <p:txBody>
          <a:bodyPr vert="horz" lIns="92446" tIns="46223" rIns="92446" bIns="46223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98102" y="8829967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17EDB384-EEFE-4BEE-A026-60DE22B048E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82119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15" name="Slide Image Placeholder 14"/>
          <p:cNvSpPr>
            <a:spLocks noGrp="1" noRot="1" noChangeAspect="1"/>
          </p:cNvSpPr>
          <p:nvPr>
            <p:ph type="sldImg" idx="2"/>
          </p:nvPr>
        </p:nvSpPr>
        <p:spPr>
          <a:xfrm>
            <a:off x="3284538" y="557213"/>
            <a:ext cx="2973387" cy="22320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24733" y="563721"/>
            <a:ext cx="2372029" cy="1126463"/>
          </a:xfrm>
          <a:prstGeom prst="rect">
            <a:avLst/>
          </a:prstGeom>
          <a:noFill/>
        </p:spPr>
        <p:txBody>
          <a:bodyPr wrap="square" lIns="92446" tIns="46223" rIns="92446" bIns="46223" rtlCol="0">
            <a:spAutoFit/>
          </a:bodyPr>
          <a:lstStyle/>
          <a:p>
            <a:pPr marL="0" indent="0">
              <a:tabLst/>
              <a:defRPr/>
            </a:pPr>
            <a:r>
              <a:rPr lang="en-US" sz="1100" b="1" dirty="0">
                <a:solidFill>
                  <a:schemeClr val="dk1"/>
                </a:solidFill>
                <a:latin typeface="Arial" pitchFamily="34" charset="0"/>
                <a:cs typeface="Arial" pitchFamily="34" charset="0"/>
              </a:rPr>
              <a:t>Course:  </a:t>
            </a:r>
            <a:r>
              <a:rPr lang="en-US" sz="1100" dirty="0">
                <a:solidFill>
                  <a:schemeClr val="dk1"/>
                </a:solidFill>
                <a:latin typeface="Arial" pitchFamily="34" charset="0"/>
                <a:cs typeface="Arial" pitchFamily="34" charset="0"/>
              </a:rPr>
              <a:t>Safety Officer, S-404</a:t>
            </a:r>
          </a:p>
          <a:p>
            <a:pPr marL="0" indent="0">
              <a:tabLst/>
              <a:defRPr/>
            </a:pPr>
            <a:endParaRPr lang="en-US" sz="1100" dirty="0">
              <a:solidFill>
                <a:schemeClr val="dk1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tabLst/>
              <a:defRPr/>
            </a:pPr>
            <a:r>
              <a:rPr lang="en-US" sz="1100" b="1" dirty="0">
                <a:solidFill>
                  <a:schemeClr val="dk1"/>
                </a:solidFill>
                <a:latin typeface="Arial" pitchFamily="34" charset="0"/>
                <a:cs typeface="Arial" pitchFamily="34" charset="0"/>
              </a:rPr>
              <a:t>Unit:  </a:t>
            </a:r>
            <a:r>
              <a:rPr lang="en-US" sz="1100" dirty="0">
                <a:solidFill>
                  <a:schemeClr val="dk1"/>
                </a:solidFill>
                <a:latin typeface="Arial" pitchFamily="34" charset="0"/>
                <a:cs typeface="Arial" pitchFamily="34" charset="0"/>
              </a:rPr>
              <a:t>5– Medical Unit Considerations</a:t>
            </a:r>
          </a:p>
          <a:p>
            <a:pPr marL="0" indent="0">
              <a:tabLst/>
              <a:defRPr/>
            </a:pPr>
            <a:endParaRPr lang="en-US" sz="1100" dirty="0">
              <a:solidFill>
                <a:schemeClr val="dk1"/>
              </a:solidFill>
              <a:latin typeface="Arial" pitchFamily="34" charset="0"/>
              <a:cs typeface="Arial" pitchFamily="34" charset="0"/>
            </a:endParaRPr>
          </a:p>
          <a:p>
            <a:pPr marL="0" indent="0">
              <a:tabLst/>
              <a:defRPr/>
            </a:pPr>
            <a:r>
              <a:rPr lang="en-US" sz="1100" b="1" dirty="0">
                <a:solidFill>
                  <a:schemeClr val="dk1"/>
                </a:solidFill>
                <a:latin typeface="Arial" pitchFamily="34" charset="0"/>
                <a:cs typeface="Arial" pitchFamily="34" charset="0"/>
              </a:rPr>
              <a:t>Time:  </a:t>
            </a:r>
            <a:r>
              <a:rPr lang="en-US" sz="1100" dirty="0">
                <a:solidFill>
                  <a:schemeClr val="dk1"/>
                </a:solidFill>
                <a:latin typeface="Arial" pitchFamily="34" charset="0"/>
                <a:cs typeface="Arial" pitchFamily="34" charset="0"/>
              </a:rPr>
              <a:t>1 Hours</a:t>
            </a:r>
            <a:endParaRPr lang="en-US" sz="11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5546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1063" y="479425"/>
            <a:ext cx="3103562" cy="2328863"/>
          </a:xfrm>
          <a:prstGeom prst="rect">
            <a:avLst/>
          </a:prstGeo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EDB384-EEFE-4BEE-A026-60DE22B048E1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86125" y="558800"/>
            <a:ext cx="2971800" cy="2230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EDB384-EEFE-4BEE-A026-60DE22B048E1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7736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86125" y="558800"/>
            <a:ext cx="2971800" cy="2230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EDB384-EEFE-4BEE-A026-60DE22B048E1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86125" y="558800"/>
            <a:ext cx="2971800" cy="2230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EDB384-EEFE-4BEE-A026-60DE22B048E1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278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86125" y="558800"/>
            <a:ext cx="2971800" cy="2230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EDB384-EEFE-4BEE-A026-60DE22B048E1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86125" y="558800"/>
            <a:ext cx="2971800" cy="2230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EDB384-EEFE-4BEE-A026-60DE22B048E1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86125" y="558800"/>
            <a:ext cx="2971800" cy="2230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EDB384-EEFE-4BEE-A026-60DE22B048E1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86125" y="558800"/>
            <a:ext cx="2971800" cy="2230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EDB384-EEFE-4BEE-A026-60DE22B048E1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86125" y="558800"/>
            <a:ext cx="2971800" cy="2230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EDB384-EEFE-4BEE-A026-60DE22B048E1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86125" y="558800"/>
            <a:ext cx="2971800" cy="2230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EDB384-EEFE-4BEE-A026-60DE22B048E1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8308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86125" y="558800"/>
            <a:ext cx="2971800" cy="2230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EDB384-EEFE-4BEE-A026-60DE22B048E1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8308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86125" y="558800"/>
            <a:ext cx="2971800" cy="2230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EDB384-EEFE-4BEE-A026-60DE22B048E1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7021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86125" y="558800"/>
            <a:ext cx="2971800" cy="2230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EDB384-EEFE-4BEE-A026-60DE22B048E1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297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over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0" y="609609"/>
            <a:ext cx="4034971" cy="2075543"/>
          </a:xfr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4400" b="1" kern="1200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EACF04"/>
                    </a:gs>
                    <a:gs pos="49000">
                      <a:srgbClr val="FFC000"/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1999" y="4328890"/>
            <a:ext cx="4151087" cy="1752600"/>
          </a:xfrm>
        </p:spPr>
        <p:txBody>
          <a:bodyPr>
            <a:noAutofit/>
          </a:bodyPr>
          <a:lstStyle>
            <a:lvl1pPr marL="0" indent="0" algn="l">
              <a:buNone/>
              <a:defRPr sz="44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30564" y="653051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00-</a:t>
            </a:r>
            <a:fld id="{C00009DE-4F80-47F4-BF0D-F763E7794F68}" type="slidenum">
              <a:rPr lang="en-US" smtClean="0"/>
              <a:pPr/>
              <a:t>‹#›</a:t>
            </a:fld>
            <a:r>
              <a:rPr lang="en-US" dirty="0"/>
              <a:t> S-404 EP</a:t>
            </a:r>
          </a:p>
        </p:txBody>
      </p:sp>
      <p:sp>
        <p:nvSpPr>
          <p:cNvPr id="8" name="Footer Placeholder 4"/>
          <p:cNvSpPr txBox="1">
            <a:spLocks/>
          </p:cNvSpPr>
          <p:nvPr userDrawn="1"/>
        </p:nvSpPr>
        <p:spPr>
          <a:xfrm>
            <a:off x="186858" y="6529733"/>
            <a:ext cx="3648075" cy="365125"/>
          </a:xfrm>
          <a:prstGeom prst="rect">
            <a:avLst/>
          </a:prstGeom>
        </p:spPr>
        <p:txBody>
          <a:bodyPr anchor="t"/>
          <a:lstStyle>
            <a:lvl1pPr algn="l">
              <a:defRPr sz="1800">
                <a:solidFill>
                  <a:schemeClr val="tx1"/>
                </a:solidFill>
                <a:latin typeface="Arial Black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S-404 Safety Officer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560" y="274638"/>
            <a:ext cx="7531240" cy="1143000"/>
          </a:xfrm>
          <a:ln>
            <a:noFill/>
          </a:ln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4400" b="1" kern="1200" cap="none" spc="0" dirty="0" smtClean="0">
                <a:ln w="10541" cmpd="sng">
                  <a:noFill/>
                  <a:prstDash val="solid"/>
                </a:ln>
                <a:gradFill>
                  <a:gsLst>
                    <a:gs pos="9000">
                      <a:srgbClr val="402702"/>
                    </a:gs>
                    <a:gs pos="50000">
                      <a:srgbClr val="C00000"/>
                    </a:gs>
                    <a:gs pos="79000">
                      <a:schemeClr val="tx1"/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  <a:latin typeface="Arial Black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5560" y="1813686"/>
            <a:ext cx="7531240" cy="4312477"/>
          </a:xfrm>
        </p:spPr>
        <p:txBody>
          <a:bodyPr/>
          <a:lstStyle>
            <a:lvl1pPr>
              <a:buClr>
                <a:srgbClr val="C00000"/>
              </a:buClr>
              <a:defRPr/>
            </a:lvl1pPr>
            <a:lvl2pPr>
              <a:buClr>
                <a:srgbClr val="C00000"/>
              </a:buClr>
              <a:buFont typeface="Arial" pitchFamily="34" charset="0"/>
              <a:buChar char="•"/>
              <a:defRPr/>
            </a:lvl2pPr>
            <a:lvl3pPr>
              <a:buClr>
                <a:srgbClr val="C00000"/>
              </a:buClr>
              <a:buFont typeface="Arial" pitchFamily="34" charset="0"/>
              <a:buChar char="‒"/>
              <a:defRPr/>
            </a:lvl3pPr>
            <a:lvl4pPr>
              <a:buClr>
                <a:srgbClr val="C00000"/>
              </a:buClr>
              <a:defRPr/>
            </a:lvl4pPr>
            <a:lvl5pPr>
              <a:buClr>
                <a:srgbClr val="C00000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30564" y="653051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00-</a:t>
            </a:r>
            <a:fld id="{C00009DE-4F80-47F4-BF0D-F763E7794F68}" type="slidenum">
              <a:rPr lang="en-US" smtClean="0"/>
              <a:pPr/>
              <a:t>‹#›</a:t>
            </a:fld>
            <a:r>
              <a:rPr lang="en-US" dirty="0"/>
              <a:t> S-404 EP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bjectives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5512" y="274638"/>
            <a:ext cx="7541287" cy="1143000"/>
          </a:xfrm>
          <a:ln>
            <a:noFill/>
          </a:ln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4400" b="1" kern="1200" cap="none" spc="0" dirty="0">
                <a:ln w="10541" cmpd="sng">
                  <a:noFill/>
                  <a:prstDash val="solid"/>
                </a:ln>
                <a:gradFill>
                  <a:gsLst>
                    <a:gs pos="9000">
                      <a:srgbClr val="402702"/>
                    </a:gs>
                    <a:gs pos="50000">
                      <a:srgbClr val="C00000"/>
                    </a:gs>
                    <a:gs pos="79000">
                      <a:schemeClr val="tx1"/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  <a:latin typeface="Arial Black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5560" y="1813686"/>
            <a:ext cx="7531240" cy="4312477"/>
          </a:xfrm>
        </p:spPr>
        <p:txBody>
          <a:bodyPr/>
          <a:lstStyle>
            <a:lvl1pPr>
              <a:buClr>
                <a:srgbClr val="C00000"/>
              </a:buClr>
              <a:defRPr/>
            </a:lvl1pPr>
            <a:lvl2pPr>
              <a:buClr>
                <a:srgbClr val="C00000"/>
              </a:buClr>
              <a:buFont typeface="Arial" pitchFamily="34" charset="0"/>
              <a:buChar char="•"/>
              <a:defRPr/>
            </a:lvl2pPr>
            <a:lvl3pPr>
              <a:buClr>
                <a:srgbClr val="C00000"/>
              </a:buClr>
              <a:buFont typeface="Arial" pitchFamily="34" charset="0"/>
              <a:buChar char="‒"/>
              <a:defRPr/>
            </a:lvl3pPr>
            <a:lvl4pPr>
              <a:buClr>
                <a:srgbClr val="C00000"/>
              </a:buClr>
              <a:buFont typeface="Courier New" pitchFamily="49" charset="0"/>
              <a:buChar char="o"/>
              <a:defRPr/>
            </a:lvl4pPr>
            <a:lvl5pPr>
              <a:buClr>
                <a:srgbClr val="C00000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30564" y="653051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00-</a:t>
            </a:r>
            <a:fld id="{C00009DE-4F80-47F4-BF0D-F763E7794F68}" type="slidenum">
              <a:rPr lang="en-US" smtClean="0"/>
              <a:pPr/>
              <a:t>‹#›</a:t>
            </a:fld>
            <a:r>
              <a:rPr lang="en-US" dirty="0"/>
              <a:t> S-404 EP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ransition"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61143" y="4406900"/>
            <a:ext cx="7333570" cy="1362075"/>
          </a:xfrm>
        </p:spPr>
        <p:txBody>
          <a:bodyPr anchor="t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4400" b="1" kern="1200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EACF04"/>
                    </a:gs>
                    <a:gs pos="49000">
                      <a:srgbClr val="FFC000"/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Arial Black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8399" y="2906713"/>
            <a:ext cx="73263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30564" y="653051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00-</a:t>
            </a:r>
            <a:fld id="{C00009DE-4F80-47F4-BF0D-F763E7794F68}" type="slidenum">
              <a:rPr lang="en-US" smtClean="0"/>
              <a:pPr/>
              <a:t>‹#›</a:t>
            </a:fld>
            <a:r>
              <a:rPr lang="en-US" dirty="0"/>
              <a:t> S-404 EP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3880" y="274638"/>
            <a:ext cx="7541288" cy="1143000"/>
          </a:xfrm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400" b="1" kern="1200" cap="none" spc="0" dirty="0">
                <a:ln w="10541" cmpd="sng">
                  <a:noFill/>
                  <a:prstDash val="solid"/>
                </a:ln>
                <a:gradFill>
                  <a:gsLst>
                    <a:gs pos="9000">
                      <a:srgbClr val="402702"/>
                    </a:gs>
                    <a:gs pos="50000">
                      <a:srgbClr val="C00000"/>
                    </a:gs>
                    <a:gs pos="79000">
                      <a:schemeClr val="tx1"/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  <a:latin typeface="Arial Black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155560" y="1813686"/>
            <a:ext cx="7531240" cy="4312477"/>
          </a:xfrm>
        </p:spPr>
        <p:txBody>
          <a:bodyPr/>
          <a:lstStyle>
            <a:lvl1pPr>
              <a:buClr>
                <a:srgbClr val="C00000"/>
              </a:buClr>
              <a:defRPr/>
            </a:lvl1pPr>
            <a:lvl2pPr>
              <a:buClr>
                <a:srgbClr val="C00000"/>
              </a:buClr>
              <a:buFont typeface="Arial" pitchFamily="34" charset="0"/>
              <a:buChar char="•"/>
              <a:defRPr/>
            </a:lvl2pPr>
            <a:lvl3pPr>
              <a:buClr>
                <a:srgbClr val="C00000"/>
              </a:buClr>
              <a:buFont typeface="Arial" pitchFamily="34" charset="0"/>
              <a:buChar char="‒"/>
              <a:defRPr/>
            </a:lvl3pPr>
            <a:lvl4pPr>
              <a:buClr>
                <a:srgbClr val="C00000"/>
              </a:buClr>
              <a:buFont typeface="Courier New" pitchFamily="49" charset="0"/>
              <a:buChar char="o"/>
              <a:defRPr/>
            </a:lvl4pPr>
            <a:lvl5pPr>
              <a:buClr>
                <a:srgbClr val="C00000"/>
              </a:buCl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30564" y="653051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00-</a:t>
            </a:r>
            <a:fld id="{C00009DE-4F80-47F4-BF0D-F763E7794F68}" type="slidenum">
              <a:rPr lang="en-US" smtClean="0"/>
              <a:pPr/>
              <a:t>‹#›</a:t>
            </a:fld>
            <a:r>
              <a:rPr lang="en-US" dirty="0"/>
              <a:t> S-404 EP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03880" y="274638"/>
            <a:ext cx="7541288" cy="1143000"/>
          </a:xfrm>
        </p:spPr>
        <p:txBody>
          <a:bodyPr anchor="t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400" b="1" kern="1200" cap="none" spc="0" dirty="0">
                <a:ln w="10541" cmpd="sng">
                  <a:noFill/>
                  <a:prstDash val="solid"/>
                </a:ln>
                <a:gradFill>
                  <a:gsLst>
                    <a:gs pos="9000">
                      <a:srgbClr val="402702"/>
                    </a:gs>
                    <a:gs pos="50000">
                      <a:srgbClr val="C00000"/>
                    </a:gs>
                    <a:gs pos="79000">
                      <a:schemeClr val="tx1"/>
                    </a:gs>
                  </a:gsLst>
                  <a:lin ang="5400000"/>
                </a:gradFill>
                <a:effectLst>
                  <a:reflection blurRad="6350" stA="55000" endA="300" endPos="45500" dir="5400000" sy="-100000" algn="bl" rotWithShape="0"/>
                </a:effectLst>
                <a:latin typeface="Arial Black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30564" y="653051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00-</a:t>
            </a:r>
            <a:fld id="{C00009DE-4F80-47F4-BF0D-F763E7794F68}" type="slidenum">
              <a:rPr lang="en-US" smtClean="0"/>
              <a:pPr/>
              <a:t>‹#›</a:t>
            </a:fld>
            <a:r>
              <a:rPr lang="en-US" dirty="0"/>
              <a:t> S-404 EP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30564" y="653051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00-</a:t>
            </a:r>
            <a:fld id="{C00009DE-4F80-47F4-BF0D-F763E7794F68}" type="slidenum">
              <a:rPr lang="en-US" smtClean="0"/>
              <a:pPr/>
              <a:t>‹#›</a:t>
            </a:fld>
            <a:r>
              <a:rPr lang="en-US" dirty="0"/>
              <a:t> S-404 EP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6000">
              <a:srgbClr val="EACF04">
                <a:alpha val="10000"/>
              </a:srgbClr>
            </a:gs>
            <a:gs pos="84000">
              <a:srgbClr val="C00000">
                <a:alpha val="9000"/>
              </a:srgb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ottom_bar2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6572250"/>
            <a:ext cx="9144000" cy="2857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5512" y="274638"/>
            <a:ext cx="7541288" cy="11430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5560" y="1600200"/>
            <a:ext cx="753124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30564" y="653051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00-</a:t>
            </a:r>
            <a:fld id="{C00009DE-4F80-47F4-BF0D-F763E7794F68}" type="slidenum">
              <a:rPr lang="en-US" smtClean="0"/>
              <a:pPr/>
              <a:t>‹#›</a:t>
            </a:fld>
            <a:r>
              <a:rPr lang="en-US" dirty="0"/>
              <a:t> S-404 EP</a:t>
            </a:r>
          </a:p>
        </p:txBody>
      </p:sp>
      <p:sp>
        <p:nvSpPr>
          <p:cNvPr id="9" name="Footer Placeholder 4"/>
          <p:cNvSpPr txBox="1">
            <a:spLocks/>
          </p:cNvSpPr>
          <p:nvPr/>
        </p:nvSpPr>
        <p:spPr>
          <a:xfrm>
            <a:off x="186858" y="6529733"/>
            <a:ext cx="3648075" cy="365125"/>
          </a:xfrm>
          <a:prstGeom prst="rect">
            <a:avLst/>
          </a:prstGeom>
        </p:spPr>
        <p:txBody>
          <a:bodyPr anchor="t"/>
          <a:lstStyle>
            <a:lvl1pPr algn="l">
              <a:defRPr sz="1800">
                <a:solidFill>
                  <a:schemeClr val="tx1"/>
                </a:solidFill>
                <a:latin typeface="Arial Black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 Black" pitchFamily="34" charset="0"/>
                <a:ea typeface="+mn-ea"/>
                <a:cs typeface="+mn-cs"/>
              </a:rPr>
              <a:t>S-404 Safety Officer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4" r:id="rId5"/>
    <p:sldLayoutId id="2147483655" r:id="rId6"/>
    <p:sldLayoutId id="2147483657" r:id="rId7"/>
  </p:sldLayoutIdLst>
  <p:hf hdr="0" ftr="0" dt="0"/>
  <p:txStyles>
    <p:titleStyle>
      <a:lvl1pPr algn="l" defTabSz="914400" rtl="0" eaLnBrk="1" latinLnBrk="0" hangingPunct="1">
        <a:lnSpc>
          <a:spcPts val="4700"/>
        </a:lnSpc>
        <a:spcBef>
          <a:spcPct val="0"/>
        </a:spcBef>
        <a:buNone/>
        <a:defRPr sz="4400" b="0" kern="1200" cap="none" spc="0">
          <a:ln>
            <a:noFill/>
          </a:ln>
          <a:solidFill>
            <a:schemeClr val="tx1"/>
          </a:solidFill>
          <a:effectLst/>
          <a:latin typeface="Arial Black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Clr>
          <a:srgbClr val="C00000"/>
        </a:buClr>
        <a:buFont typeface="Arial" pitchFamily="34" charset="0"/>
        <a:buNone/>
        <a:defRPr sz="2800" b="1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C00000"/>
        </a:buClr>
        <a:buFont typeface="Arial" pitchFamily="34" charset="0"/>
        <a:buChar char="•"/>
        <a:defRPr sz="2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C00000"/>
        </a:buClr>
        <a:buFont typeface="Arial" pitchFamily="34" charset="0"/>
        <a:buChar char="−"/>
        <a:defRPr sz="24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C00000"/>
        </a:buClr>
        <a:buFont typeface="Courier New" pitchFamily="49" charset="0"/>
        <a:buChar char="o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C00000"/>
        </a:buClr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69044" y="464949"/>
            <a:ext cx="4724647" cy="1778501"/>
          </a:xfrm>
        </p:spPr>
        <p:txBody>
          <a:bodyPr>
            <a:normAutofit fontScale="90000"/>
          </a:bodyPr>
          <a:lstStyle/>
          <a:p>
            <a:r>
              <a:rPr lang="en-US" dirty="0"/>
              <a:t>Medical Unit Considerations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38786" y="5112634"/>
            <a:ext cx="3800284" cy="1752600"/>
          </a:xfrm>
        </p:spPr>
        <p:txBody>
          <a:bodyPr/>
          <a:lstStyle/>
          <a:p>
            <a:r>
              <a:rPr lang="en-US" dirty="0"/>
              <a:t>Unit 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Slide 5-1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Incident Commander’s Organizer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Lower complexity </a:t>
            </a:r>
            <a:br>
              <a:rPr lang="en-US" dirty="0"/>
            </a:br>
            <a:r>
              <a:rPr lang="en-US" dirty="0"/>
              <a:t>incident organizations </a:t>
            </a:r>
            <a:br>
              <a:rPr lang="en-US" dirty="0"/>
            </a:br>
            <a:r>
              <a:rPr lang="en-US" dirty="0"/>
              <a:t>(Type 3) sometimes </a:t>
            </a:r>
            <a:br>
              <a:rPr lang="en-US" dirty="0"/>
            </a:br>
            <a:r>
              <a:rPr lang="en-US" dirty="0"/>
              <a:t>use incident </a:t>
            </a:r>
            <a:br>
              <a:rPr lang="en-US" dirty="0"/>
            </a:br>
            <a:r>
              <a:rPr lang="en-US" dirty="0"/>
              <a:t>organizers.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Slide 5-10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2" t="8447" r="28139" b="9144"/>
          <a:stretch/>
        </p:blipFill>
        <p:spPr>
          <a:xfrm>
            <a:off x="5211242" y="1605517"/>
            <a:ext cx="3730747" cy="44337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939011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Air and Ground Medical Transport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075" y="1813686"/>
            <a:ext cx="3448358" cy="4312477"/>
          </a:xfrm>
        </p:spPr>
        <p:txBody>
          <a:bodyPr>
            <a:normAutofit/>
          </a:bodyPr>
          <a:lstStyle/>
          <a:p>
            <a:pPr marL="801688" indent="-339725">
              <a:buFont typeface="Arial" pitchFamily="34" charset="0"/>
              <a:buChar char="•"/>
            </a:pPr>
            <a:r>
              <a:rPr lang="en-US" b="0" dirty="0"/>
              <a:t>Lengthy patient extraction time </a:t>
            </a:r>
          </a:p>
          <a:p>
            <a:pPr marL="801688" indent="-339725">
              <a:buFont typeface="Arial" pitchFamily="34" charset="0"/>
              <a:buChar char="•"/>
            </a:pPr>
            <a:r>
              <a:rPr lang="en-US" b="0" dirty="0"/>
              <a:t>Multiple patients </a:t>
            </a:r>
          </a:p>
          <a:p>
            <a:pPr marL="801688" indent="-339725">
              <a:buFont typeface="Arial" pitchFamily="34" charset="0"/>
              <a:buChar char="•"/>
            </a:pPr>
            <a:r>
              <a:rPr lang="en-US" b="0" dirty="0"/>
              <a:t>Terrain or road conditions</a:t>
            </a:r>
          </a:p>
          <a:p>
            <a:pPr marL="801688" indent="-339725">
              <a:buFont typeface="Arial" pitchFamily="34" charset="0"/>
              <a:buChar char="•"/>
            </a:pPr>
            <a:r>
              <a:rPr lang="en-US" b="0" dirty="0"/>
              <a:t>Distance or flight time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697398" y="5688699"/>
            <a:ext cx="2255975" cy="485376"/>
            <a:chOff x="1665027" y="5467684"/>
            <a:chExt cx="2593075" cy="591922"/>
          </a:xfrm>
        </p:grpSpPr>
        <p:sp>
          <p:nvSpPr>
            <p:cNvPr id="8" name="Rectangle 7"/>
            <p:cNvSpPr/>
            <p:nvPr/>
          </p:nvSpPr>
          <p:spPr>
            <a:xfrm>
              <a:off x="1665027" y="5467684"/>
              <a:ext cx="2579427" cy="59192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760255" y="5501517"/>
              <a:ext cx="2497847" cy="450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EACF04"/>
                  </a:solidFill>
                  <a:latin typeface="Arial" pitchFamily="34" charset="0"/>
                  <a:cs typeface="Arial" pitchFamily="34" charset="0"/>
                </a:rPr>
                <a:t>Discussion Point</a:t>
              </a:r>
            </a:p>
          </p:txBody>
        </p:sp>
      </p:grpSp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Slide 5-11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6" r="2634"/>
          <a:stretch/>
        </p:blipFill>
        <p:spPr bwMode="auto">
          <a:xfrm>
            <a:off x="4380606" y="1954013"/>
            <a:ext cx="4348716" cy="37346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09607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Burn Injury Criteria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Know and understand the burn injury criteria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Outlined in Chapter 07 of the Interagency Standards for Fire and Fire Aviation Operations 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dirty="0"/>
              <a:t>NWCG memo, reference number NWCG#012-2008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Slide 5-12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Wildland</a:t>
            </a:r>
            <a:r>
              <a:rPr lang="en-US" dirty="0"/>
              <a:t> Fire Medical Resources and Tools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IEMS Web site</a:t>
            </a:r>
          </a:p>
          <a:p>
            <a:pPr lvl="1"/>
            <a:r>
              <a:rPr lang="en-US" dirty="0" err="1"/>
              <a:t>NWCG</a:t>
            </a:r>
            <a:r>
              <a:rPr lang="en-US" dirty="0"/>
              <a:t> Minimum Standards for Medical Units document</a:t>
            </a:r>
          </a:p>
          <a:p>
            <a:pPr lvl="1"/>
            <a:r>
              <a:rPr lang="en-US" dirty="0"/>
              <a:t>Local dispatch Incident Emergency Plan</a:t>
            </a:r>
          </a:p>
          <a:p>
            <a:pPr lvl="1"/>
            <a:r>
              <a:rPr lang="en-US" dirty="0"/>
              <a:t>I-Suite/E- Suite Injury/Illness Module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697398" y="5688699"/>
            <a:ext cx="2255975" cy="485376"/>
            <a:chOff x="1665027" y="5467684"/>
            <a:chExt cx="2593075" cy="591922"/>
          </a:xfrm>
        </p:grpSpPr>
        <p:sp>
          <p:nvSpPr>
            <p:cNvPr id="8" name="Rectangle 7"/>
            <p:cNvSpPr/>
            <p:nvPr/>
          </p:nvSpPr>
          <p:spPr>
            <a:xfrm>
              <a:off x="1665027" y="5467684"/>
              <a:ext cx="2579427" cy="59192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760255" y="5501517"/>
              <a:ext cx="2497847" cy="450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EACF04"/>
                  </a:solidFill>
                  <a:latin typeface="Arial" pitchFamily="34" charset="0"/>
                  <a:cs typeface="Arial" pitchFamily="34" charset="0"/>
                </a:rPr>
                <a:t>Discussion Point</a:t>
              </a:r>
            </a:p>
          </p:txBody>
        </p:sp>
      </p:grpSp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Slide 5-13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Legal Issues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Slide 5-14</a:t>
            </a:r>
          </a:p>
        </p:txBody>
      </p:sp>
    </p:spTree>
    <p:extLst>
      <p:ext uri="{BB962C8B-B14F-4D97-AF65-F5344CB8AC3E}">
        <p14:creationId xmlns:p14="http://schemas.microsoft.com/office/powerpoint/2010/main" val="8974359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Legal Issues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Misconceptions</a:t>
            </a:r>
          </a:p>
        </p:txBody>
      </p:sp>
      <p:pic>
        <p:nvPicPr>
          <p:cNvPr id="5123" name="Picture 3" descr="W:\Course Revisions\S-404\Development\Working files\Unit 5_Medical Unit Considerations\Picture1.jpg"/>
          <p:cNvPicPr>
            <a:picLocks noChangeArrowheads="1"/>
          </p:cNvPicPr>
          <p:nvPr/>
        </p:nvPicPr>
        <p:blipFill>
          <a:blip r:embed="rId3" cstate="print">
            <a:lum bright="10000" contrast="21000"/>
          </a:blip>
          <a:srcRect/>
          <a:stretch>
            <a:fillRect/>
          </a:stretch>
        </p:blipFill>
        <p:spPr bwMode="auto">
          <a:xfrm>
            <a:off x="4572000" y="3429000"/>
            <a:ext cx="4142049" cy="27861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Slide 5-15</a:t>
            </a:r>
          </a:p>
        </p:txBody>
      </p:sp>
      <p:pic>
        <p:nvPicPr>
          <p:cNvPr id="7" name="Picture 6" descr="EMT_national_reg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14929" y="2539605"/>
            <a:ext cx="2916572" cy="18468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dirty="0"/>
              <a:t>Good Samaritan laws.</a:t>
            </a:r>
          </a:p>
          <a:p>
            <a:pPr lvl="1"/>
            <a:r>
              <a:rPr lang="en-US" dirty="0"/>
              <a:t>EMS providers understand and operate within their scope of practice.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Slide 5-16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Scope of Practice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800" b="0" dirty="0"/>
              <a:t>There are four required components that define the scope of practice for medical personnel.</a:t>
            </a:r>
          </a:p>
          <a:p>
            <a:endParaRPr lang="en-US" sz="2800" b="0" dirty="0"/>
          </a:p>
          <a:p>
            <a:pPr marL="457200" lvl="0" indent="-457200">
              <a:buFont typeface="Arial" pitchFamily="34" charset="0"/>
              <a:buChar char="•"/>
            </a:pPr>
            <a:r>
              <a:rPr lang="en-US" b="0" dirty="0"/>
              <a:t>Trained in the appropriate EMS level. </a:t>
            </a:r>
            <a:br>
              <a:rPr lang="en-US" b="0" dirty="0"/>
            </a:br>
            <a:endParaRPr lang="en-US" b="0" dirty="0"/>
          </a:p>
          <a:p>
            <a:pPr marL="457200" lvl="0" indent="-457200">
              <a:buFont typeface="Arial" pitchFamily="34" charset="0"/>
              <a:buChar char="•"/>
            </a:pPr>
            <a:r>
              <a:rPr lang="en-US" b="0" dirty="0"/>
              <a:t>Must be certified as capable (tested based on criteria). </a:t>
            </a:r>
          </a:p>
          <a:p>
            <a:r>
              <a:rPr lang="en-US" b="0" dirty="0"/>
              <a:t> </a:t>
            </a:r>
          </a:p>
          <a:p>
            <a:pPr marL="457200" lvl="0" indent="-457200">
              <a:buFont typeface="Arial" pitchFamily="34" charset="0"/>
              <a:buChar char="•"/>
            </a:pPr>
            <a:r>
              <a:rPr lang="en-US" b="0" dirty="0"/>
              <a:t>State licensed to practice. </a:t>
            </a:r>
          </a:p>
          <a:p>
            <a:r>
              <a:rPr lang="en-US" b="0" dirty="0"/>
              <a:t> </a:t>
            </a:r>
          </a:p>
          <a:p>
            <a:pPr marL="457200" lvl="0" indent="-457200">
              <a:buFont typeface="Arial" pitchFamily="34" charset="0"/>
              <a:buChar char="•"/>
            </a:pPr>
            <a:r>
              <a:rPr lang="en-US" b="0" dirty="0"/>
              <a:t>Authorized by a medical director.</a:t>
            </a:r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Slide 5-17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Scope of Practice 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203789" y="3685017"/>
            <a:ext cx="7531240" cy="4312477"/>
          </a:xfrm>
        </p:spPr>
        <p:txBody>
          <a:bodyPr>
            <a:normAutofit/>
          </a:bodyPr>
          <a:lstStyle/>
          <a:p>
            <a:r>
              <a:rPr lang="en-US" dirty="0"/>
              <a:t> </a:t>
            </a:r>
          </a:p>
        </p:txBody>
      </p:sp>
      <p:pic>
        <p:nvPicPr>
          <p:cNvPr id="4098" name="Picture 2" descr="W:\Course Revisions\S-404\Development\Working files\Unit 5_Medical Unit Considerations\media\Incident_qual_card1.tif"/>
          <p:cNvPicPr>
            <a:picLocks noChangeAspect="1" noChangeArrowheads="1"/>
          </p:cNvPicPr>
          <p:nvPr/>
        </p:nvPicPr>
        <p:blipFill>
          <a:blip r:embed="rId3" cstate="print"/>
          <a:srcRect l="7020" t="1952" r="4680" b="7807"/>
          <a:stretch>
            <a:fillRect/>
          </a:stretch>
        </p:blipFill>
        <p:spPr bwMode="auto">
          <a:xfrm>
            <a:off x="5026824" y="1559762"/>
            <a:ext cx="3449697" cy="42275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 descr="EMT_licens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51575" y="3961751"/>
            <a:ext cx="2948286" cy="187971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Picture 6" descr="EMT_national_reg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14929" y="1582143"/>
            <a:ext cx="2916572" cy="184685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1612760" y="1041055"/>
            <a:ext cx="7531240" cy="43124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spcBef>
                <a:spcPct val="20000"/>
              </a:spcBef>
              <a:buClr>
                <a:srgbClr val="C00000"/>
              </a:buClr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Tx/>
              <a:buFont typeface="Arial" pitchFamily="34" charset="0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 </a:t>
            </a:r>
          </a:p>
        </p:txBody>
      </p:sp>
      <p:sp>
        <p:nvSpPr>
          <p:cNvPr id="9" name="Rectangle 8"/>
          <p:cNvSpPr/>
          <p:nvPr/>
        </p:nvSpPr>
        <p:spPr>
          <a:xfrm>
            <a:off x="4912256" y="5785245"/>
            <a:ext cx="37958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buClr>
                <a:srgbClr val="C00000"/>
              </a:buClr>
              <a:defRPr/>
            </a:pPr>
            <a:r>
              <a:rPr lang="en-US" b="1" dirty="0">
                <a:latin typeface="Arial" pitchFamily="34" charset="0"/>
                <a:cs typeface="Arial" pitchFamily="34" charset="0"/>
              </a:rPr>
              <a:t>red card with the qualification </a:t>
            </a:r>
            <a:br>
              <a:rPr lang="en-US" b="1" dirty="0">
                <a:latin typeface="Arial" pitchFamily="34" charset="0"/>
                <a:cs typeface="Arial" pitchFamily="34" charset="0"/>
              </a:rPr>
            </a:br>
            <a:r>
              <a:rPr lang="en-US" b="1" dirty="0">
                <a:latin typeface="Arial" pitchFamily="34" charset="0"/>
                <a:cs typeface="Arial" pitchFamily="34" charset="0"/>
              </a:rPr>
              <a:t>of EMT-advanced </a:t>
            </a:r>
          </a:p>
        </p:txBody>
      </p:sp>
      <p:sp>
        <p:nvSpPr>
          <p:cNvPr id="10" name="Rectangle 9"/>
          <p:cNvSpPr/>
          <p:nvPr/>
        </p:nvSpPr>
        <p:spPr>
          <a:xfrm>
            <a:off x="1158944" y="5796149"/>
            <a:ext cx="232627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Arial" pitchFamily="34" charset="0"/>
                <a:cs typeface="Arial" pitchFamily="34" charset="0"/>
              </a:rPr>
              <a:t>state licensed card </a:t>
            </a:r>
            <a:br>
              <a:rPr lang="en-US" b="1" dirty="0">
                <a:latin typeface="Arial" pitchFamily="34" charset="0"/>
                <a:cs typeface="Arial" pitchFamily="34" charset="0"/>
              </a:rPr>
            </a:br>
            <a:r>
              <a:rPr lang="en-US" b="1" dirty="0">
                <a:latin typeface="Arial" pitchFamily="34" charset="0"/>
                <a:cs typeface="Arial" pitchFamily="34" charset="0"/>
              </a:rPr>
              <a:t>for an EMT-basic 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131651" y="3418367"/>
            <a:ext cx="312136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Arial" pitchFamily="34" charset="0"/>
                <a:cs typeface="Arial" pitchFamily="34" charset="0"/>
              </a:rPr>
              <a:t>national certification card 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Slide 5-18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/>
              <a:t>Limited Request for Recognition FORM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Purpose:</a:t>
            </a:r>
          </a:p>
          <a:p>
            <a:pPr lvl="1"/>
            <a:r>
              <a:rPr lang="en-US" dirty="0"/>
              <a:t>To advise the state EMS office that a </a:t>
            </a:r>
            <a:br>
              <a:rPr lang="en-US" dirty="0"/>
            </a:br>
            <a:r>
              <a:rPr lang="en-US" dirty="0"/>
              <a:t>Medical Unit has been established </a:t>
            </a:r>
            <a:br>
              <a:rPr lang="en-US" dirty="0"/>
            </a:br>
            <a:r>
              <a:rPr lang="en-US" dirty="0"/>
              <a:t>within their jurisdiction.</a:t>
            </a:r>
          </a:p>
          <a:p>
            <a:pPr lvl="1"/>
            <a:r>
              <a:rPr lang="en-US" dirty="0"/>
              <a:t>To identify out-of-jurisdiction EMS personnel.</a:t>
            </a:r>
          </a:p>
          <a:p>
            <a:pPr lvl="1"/>
            <a:r>
              <a:rPr lang="en-US" dirty="0"/>
              <a:t>This form does not provide certification or  licensure reciprocity.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Slide 5-19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n-US" dirty="0"/>
              <a:t>Identify roles and responsibilities </a:t>
            </a:r>
            <a:br>
              <a:rPr lang="en-US" dirty="0"/>
            </a:br>
            <a:r>
              <a:rPr lang="en-US" dirty="0"/>
              <a:t>of the Medical Unit Leader (MEDL) and </a:t>
            </a:r>
            <a:br>
              <a:rPr lang="en-US" dirty="0"/>
            </a:br>
            <a:r>
              <a:rPr lang="en-US" dirty="0"/>
              <a:t>Safety Officer.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Identify </a:t>
            </a:r>
            <a:r>
              <a:rPr lang="en-US" dirty="0" err="1"/>
              <a:t>wildland</a:t>
            </a:r>
            <a:r>
              <a:rPr lang="en-US" dirty="0"/>
              <a:t> fire medical resources.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Discuss common misconceptions about Emergency Medical Services (EMS) in wildland fire.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Discuss scope of practice and licensing.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Slide 5-2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/>
              <a:t>Limited Request for Recognition Form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/>
            <a:r>
              <a:rPr lang="en-US" sz="2800" dirty="0"/>
              <a:t>Process:</a:t>
            </a:r>
          </a:p>
          <a:p>
            <a:pPr lvl="0"/>
            <a:r>
              <a:rPr lang="en-US" sz="2800" b="0" dirty="0"/>
              <a:t>A new Limited Request for Recognition form must be completed and submitted within </a:t>
            </a:r>
          </a:p>
          <a:p>
            <a:pPr lvl="0">
              <a:spcBef>
                <a:spcPts val="0"/>
              </a:spcBef>
            </a:pPr>
            <a:r>
              <a:rPr lang="en-US" b="0" dirty="0"/>
              <a:t>24 </a:t>
            </a:r>
            <a:r>
              <a:rPr lang="en-US" sz="2800" b="0" dirty="0"/>
              <a:t>hours after EMS operations have been established. </a:t>
            </a:r>
            <a:r>
              <a:rPr lang="en-US" sz="2800" dirty="0"/>
              <a:t> </a:t>
            </a:r>
          </a:p>
          <a:p>
            <a:r>
              <a:rPr lang="en-US" dirty="0"/>
              <a:t>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Slide 5-20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all" dirty="0"/>
              <a:t>Limited Request for Recognition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lvl="0"/>
            <a:r>
              <a:rPr lang="en-US" sz="2800" dirty="0"/>
              <a:t>Process:</a:t>
            </a:r>
          </a:p>
          <a:p>
            <a:pPr lvl="0"/>
            <a:r>
              <a:rPr lang="en-US" sz="2800" b="0" dirty="0"/>
              <a:t>It is the responsibility of the Medical Unit Leader to complete the Limited Request for Recognition form.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272078" y="5688699"/>
            <a:ext cx="2255975" cy="485376"/>
            <a:chOff x="1665027" y="5467684"/>
            <a:chExt cx="2593075" cy="591922"/>
          </a:xfrm>
        </p:grpSpPr>
        <p:sp>
          <p:nvSpPr>
            <p:cNvPr id="8" name="Rectangle 7"/>
            <p:cNvSpPr/>
            <p:nvPr/>
          </p:nvSpPr>
          <p:spPr>
            <a:xfrm>
              <a:off x="1665027" y="5467684"/>
              <a:ext cx="2579427" cy="59192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760255" y="5501517"/>
              <a:ext cx="2497847" cy="450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EACF04"/>
                  </a:solidFill>
                  <a:latin typeface="Arial" pitchFamily="34" charset="0"/>
                  <a:cs typeface="Arial" pitchFamily="34" charset="0"/>
                </a:rPr>
                <a:t>Discussion Point</a:t>
              </a:r>
            </a:p>
          </p:txBody>
        </p:sp>
      </p:grpSp>
      <p:sp>
        <p:nvSpPr>
          <p:cNvPr id="10" name="Slide Number Placeholder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Slide 5-21</a:t>
            </a:r>
          </a:p>
        </p:txBody>
      </p:sp>
    </p:spTree>
    <p:extLst>
      <p:ext uri="{BB962C8B-B14F-4D97-AF65-F5344CB8AC3E}">
        <p14:creationId xmlns:p14="http://schemas.microsoft.com/office/powerpoint/2010/main" val="37206020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en-US" dirty="0"/>
              <a:t>Identify roles and responsibilities </a:t>
            </a:r>
            <a:br>
              <a:rPr lang="en-US" dirty="0"/>
            </a:br>
            <a:r>
              <a:rPr lang="en-US" dirty="0"/>
              <a:t>of the Medical Unit Leader (MEDL) and </a:t>
            </a:r>
            <a:br>
              <a:rPr lang="en-US" dirty="0"/>
            </a:br>
            <a:r>
              <a:rPr lang="en-US" dirty="0"/>
              <a:t>Safety Officer.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Identify </a:t>
            </a:r>
            <a:r>
              <a:rPr lang="en-US" dirty="0" err="1"/>
              <a:t>wildland</a:t>
            </a:r>
            <a:r>
              <a:rPr lang="en-US" dirty="0"/>
              <a:t> fire medical resources.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Discuss common misconceptions about Emergency Medical Services (EMS) in </a:t>
            </a:r>
            <a:r>
              <a:rPr lang="en-US" dirty="0" err="1"/>
              <a:t>wildland</a:t>
            </a:r>
            <a:r>
              <a:rPr lang="en-US" dirty="0"/>
              <a:t> fire.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dirty="0"/>
              <a:t>Discuss scope of practice and licensing.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Slide 5-22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Introduction to </a:t>
            </a:r>
            <a:br>
              <a:rPr lang="en-US" sz="3600" dirty="0"/>
            </a:br>
            <a:r>
              <a:rPr lang="en-US" sz="3600" dirty="0"/>
              <a:t>Medical Unit Considerations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3145" y="1733550"/>
            <a:ext cx="7531240" cy="4216767"/>
          </a:xfrm>
        </p:spPr>
        <p:txBody>
          <a:bodyPr>
            <a:normAutofit/>
          </a:bodyPr>
          <a:lstStyle/>
          <a:p>
            <a:r>
              <a:rPr lang="en-US" sz="2400" dirty="0"/>
              <a:t>There may be a different set of skills required for medical responders in an incident Medical Unit than for the typical 911 or other </a:t>
            </a:r>
            <a:r>
              <a:rPr lang="en-US" sz="2400" dirty="0" err="1"/>
              <a:t>prehospital</a:t>
            </a:r>
            <a:r>
              <a:rPr lang="en-US" sz="2400" dirty="0"/>
              <a:t> </a:t>
            </a:r>
            <a:br>
              <a:rPr lang="en-US" sz="2400" dirty="0"/>
            </a:br>
            <a:r>
              <a:rPr lang="en-US" sz="2400" dirty="0"/>
              <a:t>short-term patient contact(s).</a:t>
            </a:r>
          </a:p>
          <a:p>
            <a:endParaRPr lang="en-US" dirty="0"/>
          </a:p>
        </p:txBody>
      </p:sp>
      <p:pic>
        <p:nvPicPr>
          <p:cNvPr id="6146" name="Picture 2" descr="\\ilmfcop3fp6\users$\ndunn\Desktop\Desk Top01-10-11\hospital emergency entranc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14056" y="3428997"/>
            <a:ext cx="4219000" cy="28044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147" name="Picture 3" descr="W:\Course Revisions\S-404\Development\Working files\Unit 5_Medical Unit Considerations\firefighter_injure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23377" y="3429000"/>
            <a:ext cx="2391542" cy="28135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Slide 5-3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to Medical Unit Considerations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Two categories</a:t>
            </a:r>
          </a:p>
          <a:p>
            <a:pPr lvl="1"/>
            <a:r>
              <a:rPr lang="en-US" dirty="0"/>
              <a:t>Medical Units </a:t>
            </a:r>
          </a:p>
          <a:p>
            <a:pPr lvl="2"/>
            <a:r>
              <a:rPr lang="en-US" dirty="0"/>
              <a:t>Line-qualified EMTs</a:t>
            </a:r>
          </a:p>
          <a:p>
            <a:pPr lvl="2"/>
            <a:r>
              <a:rPr lang="en-US" dirty="0"/>
              <a:t>Ambulance</a:t>
            </a:r>
          </a:p>
          <a:p>
            <a:pPr lvl="2"/>
            <a:r>
              <a:rPr lang="en-US" dirty="0"/>
              <a:t>Medical facility</a:t>
            </a:r>
          </a:p>
          <a:p>
            <a:pPr lvl="1"/>
            <a:r>
              <a:rPr lang="en-US" dirty="0"/>
              <a:t>Initial attack medical resources</a:t>
            </a:r>
          </a:p>
          <a:p>
            <a:pPr lvl="2"/>
            <a:r>
              <a:rPr lang="en-US" dirty="0"/>
              <a:t>Type 3 Incident Management Organization</a:t>
            </a:r>
          </a:p>
          <a:p>
            <a:r>
              <a:rPr lang="en-US" cap="all" dirty="0"/>
              <a:t>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Slide 5-4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" name="Content Placeholder 2"/>
          <p:cNvSpPr txBox="1">
            <a:spLocks/>
          </p:cNvSpPr>
          <p:nvPr/>
        </p:nvSpPr>
        <p:spPr>
          <a:xfrm>
            <a:off x="1157234" y="1601873"/>
            <a:ext cx="753124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Tx/>
              <a:buFont typeface="Arial" pitchFamily="34" charset="0"/>
              <a:buNone/>
              <a:tabLst/>
              <a:defRPr/>
            </a:pPr>
            <a:r>
              <a:rPr kumimoji="0" lang="en-US" sz="3200" b="1" i="0" u="none" strike="noStrike" kern="1200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Key components of an effective Medical Unit include: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C0000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Properly licensed personnel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Sound protocols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Establish communications</a:t>
            </a:r>
            <a:r>
              <a:rPr kumimoji="0" lang="en-US" sz="2800" b="0" i="0" u="none" strike="noStrike" kern="1200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C00000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Relationships with local medical resources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to Medical Unit Considerations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Slide 5-5</a:t>
            </a:r>
          </a:p>
        </p:txBody>
      </p:sp>
    </p:spTree>
    <p:extLst>
      <p:ext uri="{BB962C8B-B14F-4D97-AF65-F5344CB8AC3E}">
        <p14:creationId xmlns:p14="http://schemas.microsoft.com/office/powerpoint/2010/main" val="14621559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560" y="165581"/>
            <a:ext cx="7531240" cy="1143000"/>
          </a:xfrm>
        </p:spPr>
        <p:txBody>
          <a:bodyPr/>
          <a:lstStyle/>
          <a:p>
            <a:r>
              <a:rPr lang="en-US" dirty="0"/>
              <a:t>Interaction With the Medical Unit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5560" y="1704629"/>
            <a:ext cx="7531240" cy="4312477"/>
          </a:xfrm>
        </p:spPr>
        <p:txBody>
          <a:bodyPr>
            <a:normAutofit/>
          </a:bodyPr>
          <a:lstStyle/>
          <a:p>
            <a:r>
              <a:rPr lang="en-US" dirty="0"/>
              <a:t>Form a close working relationship with Medical Unit </a:t>
            </a:r>
            <a:br>
              <a:rPr lang="en-US" dirty="0"/>
            </a:br>
            <a:r>
              <a:rPr lang="en-US" dirty="0"/>
              <a:t>personnel.</a:t>
            </a:r>
          </a:p>
          <a:p>
            <a:r>
              <a:rPr lang="en-US" dirty="0"/>
              <a:t> </a:t>
            </a:r>
          </a:p>
        </p:txBody>
      </p:sp>
      <p:pic>
        <p:nvPicPr>
          <p:cNvPr id="1026" name="Picture 2" descr="W:\Course Revisions\S-404\Development\Working files\Unit 5_Medical Unit Considerations\DSCF0353.JPG"/>
          <p:cNvPicPr>
            <a:picLocks noChangeAspect="1" noChangeArrowheads="1"/>
          </p:cNvPicPr>
          <p:nvPr/>
        </p:nvPicPr>
        <p:blipFill>
          <a:blip r:embed="rId4" cstate="print"/>
          <a:srcRect t="5333"/>
          <a:stretch>
            <a:fillRect/>
          </a:stretch>
        </p:blipFill>
        <p:spPr bwMode="auto">
          <a:xfrm>
            <a:off x="3665883" y="2377204"/>
            <a:ext cx="4572000" cy="32461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Slide 5-6</a:t>
            </a:r>
          </a:p>
        </p:txBody>
      </p:sp>
      <p:sp>
        <p:nvSpPr>
          <p:cNvPr id="7" name="Rectangle 6"/>
          <p:cNvSpPr/>
          <p:nvPr/>
        </p:nvSpPr>
        <p:spPr>
          <a:xfrm>
            <a:off x="1572651" y="6004312"/>
            <a:ext cx="61277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n w="10541" cmpd="sng">
                  <a:noFill/>
                  <a:prstDash val="solid"/>
                </a:ln>
                <a:gradFill>
                  <a:gsLst>
                    <a:gs pos="9000">
                      <a:srgbClr val="402702"/>
                    </a:gs>
                    <a:gs pos="50000">
                      <a:srgbClr val="C00000"/>
                    </a:gs>
                    <a:gs pos="79000">
                      <a:schemeClr val="tx1"/>
                    </a:gs>
                  </a:gsLst>
                  <a:lin ang="5400000"/>
                </a:gradFill>
                <a:effectLst/>
                <a:latin typeface="Arial Black" pitchFamily="34" charset="0"/>
                <a:ea typeface="+mj-ea"/>
                <a:cs typeface="+mj-cs"/>
              </a:rPr>
              <a:t>Click to hear MEDL procedures briefing.</a:t>
            </a:r>
          </a:p>
        </p:txBody>
      </p:sp>
      <p:pic>
        <p:nvPicPr>
          <p:cNvPr id="6" name="medical">
            <a:hlinkClick r:id="" action="ppaction://media"/>
            <a:extLst>
              <a:ext uri="{FF2B5EF4-FFF2-40B4-BE49-F238E27FC236}">
                <a16:creationId xmlns:a16="http://schemas.microsoft.com/office/drawing/2014/main" id="{FF652652-4CED-4C43-B7B0-627B783479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5288" y="5945296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3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Interaction With the Medical Unit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5560" y="1813686"/>
            <a:ext cx="7622680" cy="4312477"/>
          </a:xfrm>
        </p:spPr>
        <p:txBody>
          <a:bodyPr>
            <a:normAutofit/>
          </a:bodyPr>
          <a:lstStyle/>
          <a:p>
            <a:r>
              <a:rPr lang="en-US" dirty="0"/>
              <a:t>Medical Unit and Safety Officer interactions will include:  </a:t>
            </a:r>
            <a:endParaRPr lang="en-US" sz="3600" dirty="0"/>
          </a:p>
          <a:p>
            <a:pPr lvl="1"/>
            <a:r>
              <a:rPr lang="en-US" dirty="0"/>
              <a:t>Review and approve ICS 206 Medical Plan daily.</a:t>
            </a:r>
          </a:p>
          <a:p>
            <a:pPr lvl="1"/>
            <a:r>
              <a:rPr lang="en-US" dirty="0"/>
              <a:t>Evaluate medical staffing.</a:t>
            </a:r>
          </a:p>
          <a:p>
            <a:pPr lvl="1"/>
            <a:r>
              <a:rPr lang="en-US" dirty="0"/>
              <a:t>Review Medical Unit log.</a:t>
            </a:r>
          </a:p>
          <a:p>
            <a:pPr lvl="1"/>
            <a:r>
              <a:rPr lang="en-US" dirty="0"/>
              <a:t>Review illness and injury documentation.</a:t>
            </a:r>
          </a:p>
          <a:p>
            <a:pPr lvl="1"/>
            <a:r>
              <a:rPr lang="en-US" dirty="0"/>
              <a:t>Obtain daily briefings from MEDL.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6370382" y="5868241"/>
            <a:ext cx="2255975" cy="485376"/>
            <a:chOff x="1665027" y="5467684"/>
            <a:chExt cx="2593075" cy="591922"/>
          </a:xfrm>
        </p:grpSpPr>
        <p:sp>
          <p:nvSpPr>
            <p:cNvPr id="5" name="Rectangle 4"/>
            <p:cNvSpPr/>
            <p:nvPr/>
          </p:nvSpPr>
          <p:spPr>
            <a:xfrm>
              <a:off x="1665027" y="5467684"/>
              <a:ext cx="2579427" cy="591922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760255" y="5501517"/>
              <a:ext cx="2497847" cy="4504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EACF04"/>
                  </a:solidFill>
                  <a:latin typeface="Arial" pitchFamily="34" charset="0"/>
                  <a:cs typeface="Arial" pitchFamily="34" charset="0"/>
                </a:rPr>
                <a:t>Discussion Point</a:t>
              </a: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Slide 5-7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ICS 206 Medical Plan </a:t>
            </a:r>
            <a:r>
              <a:rPr lang="en-US" sz="2800" dirty="0"/>
              <a:t>(top half)</a:t>
            </a:r>
            <a:endParaRPr lang="en-US" sz="3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Slide 5-8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 b="41215"/>
          <a:stretch>
            <a:fillRect/>
          </a:stretch>
        </p:blipFill>
        <p:spPr bwMode="auto">
          <a:xfrm>
            <a:off x="1494610" y="1217633"/>
            <a:ext cx="6995625" cy="51945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ICS 206 Medical Plan </a:t>
            </a:r>
            <a:br>
              <a:rPr lang="en-US" sz="3600" dirty="0"/>
            </a:br>
            <a:r>
              <a:rPr lang="en-US" sz="2800" dirty="0"/>
              <a:t>(bottom half)</a:t>
            </a:r>
            <a:endParaRPr lang="en-US" sz="3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dirty="0"/>
              <a:t>Slide 5-9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 t="58688" b="886"/>
          <a:stretch>
            <a:fillRect/>
          </a:stretch>
        </p:blipFill>
        <p:spPr bwMode="auto">
          <a:xfrm>
            <a:off x="1234447" y="1959124"/>
            <a:ext cx="7564339" cy="3862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3"/>
  <p:tag name="MMPROD_UIDATA" val="&lt;database version=&quot;7.0&quot;&gt;&lt;object type=&quot;1&quot; unique_id=&quot;10001&quot;&gt;&lt;object type=&quot;8&quot; unique_id=&quot;11688&quot;&gt;&lt;/object&gt;&lt;object type=&quot;2&quot; unique_id=&quot;11689&quot;&gt;&lt;object type=&quot;3&quot; unique_id=&quot;11690&quot;&gt;&lt;property id=&quot;20148&quot; value=&quot;5&quot;/&gt;&lt;property id=&quot;20300&quot; value=&quot;Slide 1 - &amp;quot;Medical Unit Considerations&amp;quot;&quot;/&gt;&lt;property id=&quot;20307&quot; value=&quot;256&quot;/&gt;&lt;/object&gt;&lt;object type=&quot;3&quot; unique_id=&quot;11691&quot;&gt;&lt;property id=&quot;20148&quot; value=&quot;5&quot;/&gt;&lt;property id=&quot;20300&quot; value=&quot;Slide 2 - &amp;quot;Objectives&amp;quot;&quot;/&gt;&lt;property id=&quot;20307&quot; value=&quot;257&quot;/&gt;&lt;/object&gt;&lt;object type=&quot;3&quot; unique_id=&quot;11692&quot;&gt;&lt;property id=&quot;20148&quot; value=&quot;5&quot;/&gt;&lt;property id=&quot;20300&quot; value=&quot;Slide 3 - &amp;quot;Introduction to &amp;#x0D;&amp;#x0A;Medical Unit Considerations&amp;quot;&quot;/&gt;&lt;property id=&quot;20307&quot; value=&quot;258&quot;/&gt;&lt;/object&gt;&lt;object type=&quot;3&quot; unique_id=&quot;11693&quot;&gt;&lt;property id=&quot;20148&quot; value=&quot;5&quot;/&gt;&lt;property id=&quot;20300&quot; value=&quot;Slide 4 - &amp;quot;Introduction to Medical Unit Considerations&amp;quot;&quot;/&gt;&lt;property id=&quot;20307&quot; value=&quot;262&quot;/&gt;&lt;/object&gt;&lt;object type=&quot;3&quot; unique_id=&quot;11694&quot;&gt;&lt;property id=&quot;20148&quot; value=&quot;5&quot;/&gt;&lt;property id=&quot;20300&quot; value=&quot;Slide 6 - &amp;quot;Interaction With the Medical Unit &amp;quot;&quot;/&gt;&lt;property id=&quot;20307&quot; value=&quot;261&quot;/&gt;&lt;/object&gt;&lt;object type=&quot;3&quot; unique_id=&quot;11695&quot;&gt;&lt;property id=&quot;20148&quot; value=&quot;5&quot;/&gt;&lt;property id=&quot;20300&quot; value=&quot;Slide 7 - &amp;quot;Interaction With the Medical Unit &amp;quot;&quot;/&gt;&lt;property id=&quot;20307&quot; value=&quot;263&quot;/&gt;&lt;/object&gt;&lt;object type=&quot;3&quot; unique_id=&quot;11696&quot;&gt;&lt;property id=&quot;20148&quot; value=&quot;5&quot;/&gt;&lt;property id=&quot;20300&quot; value=&quot;Slide 8 - &amp;quot;ICS 206 Medical Plan (top half)&amp;quot;&quot;/&gt;&lt;property id=&quot;20307&quot; value=&quot;264&quot;/&gt;&lt;/object&gt;&lt;object type=&quot;3&quot; unique_id=&quot;11697&quot;&gt;&lt;property id=&quot;20148&quot; value=&quot;5&quot;/&gt;&lt;property id=&quot;20300&quot; value=&quot;Slide 12 - &amp;quot;Wildland Fire Medical Resources and Tools&amp;quot;&quot;/&gt;&lt;property id=&quot;20307&quot; value=&quot;265&quot;/&gt;&lt;/object&gt;&lt;object type=&quot;3&quot; unique_id=&quot;11698&quot;&gt;&lt;property id=&quot;20148&quot; value=&quot;5&quot;/&gt;&lt;property id=&quot;20300&quot; value=&quot;Slide 14 - &amp;quot;Legal Issues &amp;quot;&quot;/&gt;&lt;property id=&quot;20307&quot; value=&quot;266&quot;/&gt;&lt;/object&gt;&lt;object type=&quot;3&quot; unique_id=&quot;11699&quot;&gt;&lt;property id=&quot;20148&quot; value=&quot;5&quot;/&gt;&lt;property id=&quot;20300&quot; value=&quot;Slide 15 - &amp;quot;Liability&amp;quot;&quot;/&gt;&lt;property id=&quot;20307&quot; value=&quot;267&quot;/&gt;&lt;/object&gt;&lt;object type=&quot;3&quot; unique_id=&quot;11701&quot;&gt;&lt;property id=&quot;20148&quot; value=&quot;5&quot;/&gt;&lt;property id=&quot;20300&quot; value=&quot;Slide 16 - &amp;quot;Scope of Practice&amp;quot;&quot;/&gt;&lt;property id=&quot;20307&quot; value=&quot;269&quot;/&gt;&lt;/object&gt;&lt;object type=&quot;3&quot; unique_id=&quot;11707&quot;&gt;&lt;property id=&quot;20148&quot; value=&quot;5&quot;/&gt;&lt;property id=&quot;20300&quot; value=&quot;Slide 17 - &amp;quot;Scope of Practice Issues&amp;quot;&quot;/&gt;&lt;property id=&quot;20307&quot; value=&quot;275&quot;/&gt;&lt;/object&gt;&lt;object type=&quot;3&quot; unique_id=&quot;11708&quot;&gt;&lt;property id=&quot;20148&quot; value=&quot;5&quot;/&gt;&lt;property id=&quot;20300&quot; value=&quot;Slide 18 - &amp;quot;Limited Request for Recognition FORM&amp;quot;&quot;/&gt;&lt;property id=&quot;20307&quot; value=&quot;276&quot;/&gt;&lt;/object&gt;&lt;object type=&quot;3&quot; unique_id=&quot;11709&quot;&gt;&lt;property id=&quot;20148&quot; value=&quot;5&quot;/&gt;&lt;property id=&quot;20300&quot; value=&quot;Slide 19 - &amp;quot;Limited Request for Recognition Form&amp;quot;&quot;/&gt;&lt;property id=&quot;20307&quot; value=&quot;277&quot;/&gt;&lt;/object&gt;&lt;object type=&quot;3&quot; unique_id=&quot;11711&quot;&gt;&lt;property id=&quot;20148&quot; value=&quot;5&quot;/&gt;&lt;property id=&quot;20300&quot; value=&quot;Slide 5 - &amp;quot;Introduction to Medical Unit Considerations&amp;quot;&quot;/&gt;&lt;property id=&quot;20307&quot; value=&quot;279&quot;/&gt;&lt;/object&gt;&lt;object type=&quot;3&quot; unique_id=&quot;11712&quot;&gt;&lt;property id=&quot;20148&quot; value=&quot;5&quot;/&gt;&lt;property id=&quot;20300&quot; value=&quot;Slide 10 - &amp;quot;Incident Commander’s Organizer &amp;quot;&quot;/&gt;&lt;property id=&quot;20307&quot; value=&quot;280&quot;/&gt;&lt;/object&gt;&lt;object type=&quot;3&quot; unique_id=&quot;11713&quot;&gt;&lt;property id=&quot;20148&quot; value=&quot;5&quot;/&gt;&lt;property id=&quot;20300&quot; value=&quot;Slide 11 - &amp;quot;Air and Ground Medical Transport&amp;quot;&quot;/&gt;&lt;property id=&quot;20307&quot; value=&quot;281&quot;/&gt;&lt;/object&gt;&lt;object type=&quot;3&quot; unique_id=&quot;11714&quot;&gt;&lt;property id=&quot;20148&quot; value=&quot;5&quot;/&gt;&lt;property id=&quot;20300&quot; value=&quot;Slide 13 - &amp;quot;Legal Issues&amp;quot;&quot;/&gt;&lt;property id=&quot;20307&quot; value=&quot;282&quot;/&gt;&lt;/object&gt;&lt;object type=&quot;3&quot; unique_id=&quot;11715&quot;&gt;&lt;property id=&quot;20148&quot; value=&quot;5&quot;/&gt;&lt;property id=&quot;20300&quot; value=&quot;Slide 20 - &amp;quot;Limited Request for Recognition&amp;quot;&quot;/&gt;&lt;property id=&quot;20307&quot; value=&quot;283&quot;/&gt;&lt;/object&gt;&lt;object type=&quot;3&quot; unique_id=&quot;11717&quot;&gt;&lt;property id=&quot;20148&quot; value=&quot;5&quot;/&gt;&lt;property id=&quot;20300&quot; value=&quot;Slide 9 - &amp;quot;ICS 206 Medical Plan &amp;#x0D;&amp;#x0A;(bottom half)&amp;quot;&quot;/&gt;&lt;property id=&quot;20307&quot; value=&quot;285&quot;/&gt;&lt;/object&gt;&lt;object type=&quot;3&quot; unique_id=&quot;11718&quot;&gt;&lt;property id=&quot;20148&quot; value=&quot;5&quot;/&gt;&lt;property id=&quot;20300&quot; value=&quot;Slide 21 - &amp;quot;Objectives&amp;quot;&quot;/&gt;&lt;property id=&quot;20307&quot; value=&quot;286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93FE6EB71B7FD45BD952175A7642990" ma:contentTypeVersion="10" ma:contentTypeDescription="Create a new document." ma:contentTypeScope="" ma:versionID="f1b77aa1566a2635153bc025553bbbb5">
  <xsd:schema xmlns:xsd="http://www.w3.org/2001/XMLSchema" xmlns:xs="http://www.w3.org/2001/XMLSchema" xmlns:p="http://schemas.microsoft.com/office/2006/metadata/properties" xmlns:ns2="efc9f57e-e491-47b8-9a95-ad01b7c740b9" xmlns:ns3="6d001bd7-4941-415d-a3ee-f98459a816d2" targetNamespace="http://schemas.microsoft.com/office/2006/metadata/properties" ma:root="true" ma:fieldsID="f810b4247aa5a0ef49d1769634a1df2f" ns2:_="" ns3:_="">
    <xsd:import namespace="efc9f57e-e491-47b8-9a95-ad01b7c740b9"/>
    <xsd:import namespace="6d001bd7-4941-415d-a3ee-f98459a816d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c9f57e-e491-47b8-9a95-ad01b7c740b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001bd7-4941-415d-a3ee-f98459a816d2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7E2BDD3-ABA1-473C-A04A-67E1E3C399B4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E5C98638-9E39-400C-B340-98A9FF75618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917390F-C857-4610-B645-E8C1E2AA456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fc9f57e-e491-47b8-9a95-ad01b7c740b9"/>
    <ds:schemaRef ds:uri="6d001bd7-4941-415d-a3ee-f98459a816d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2795</TotalTime>
  <Words>626</Words>
  <Application>Microsoft Office PowerPoint</Application>
  <PresentationFormat>On-screen Show (4:3)</PresentationFormat>
  <Paragraphs>133</Paragraphs>
  <Slides>22</Slides>
  <Notes>13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Medical Unit Considerations</vt:lpstr>
      <vt:lpstr>Objectives</vt:lpstr>
      <vt:lpstr>Introduction to  Medical Unit Considerations</vt:lpstr>
      <vt:lpstr>Introduction to Medical Unit Considerations</vt:lpstr>
      <vt:lpstr>Introduction to Medical Unit Considerations</vt:lpstr>
      <vt:lpstr>Interaction With the Medical Unit </vt:lpstr>
      <vt:lpstr>Interaction With the Medical Unit </vt:lpstr>
      <vt:lpstr>ICS 206 Medical Plan (top half)</vt:lpstr>
      <vt:lpstr>ICS 206 Medical Plan  (bottom half)</vt:lpstr>
      <vt:lpstr>Incident Commander’s Organizer </vt:lpstr>
      <vt:lpstr>Air and Ground Medical Transport</vt:lpstr>
      <vt:lpstr>Burn Injury Criteria</vt:lpstr>
      <vt:lpstr>Wildland Fire Medical Resources and Tools</vt:lpstr>
      <vt:lpstr>Legal Issues</vt:lpstr>
      <vt:lpstr>Legal Issues </vt:lpstr>
      <vt:lpstr>Liability</vt:lpstr>
      <vt:lpstr>Scope of Practice</vt:lpstr>
      <vt:lpstr>Scope of Practice Issues</vt:lpstr>
      <vt:lpstr>Limited Request for Recognition FORM</vt:lpstr>
      <vt:lpstr>Limited Request for Recognition Form</vt:lpstr>
      <vt:lpstr>Limited Request for Recognition</vt:lpstr>
      <vt:lpstr>Objectives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rhonda</dc:creator>
  <cp:lastModifiedBy>Navarro, Robert C</cp:lastModifiedBy>
  <cp:revision>300</cp:revision>
  <cp:lastPrinted>2012-12-04T23:14:38Z</cp:lastPrinted>
  <dcterms:created xsi:type="dcterms:W3CDTF">2010-10-28T18:16:29Z</dcterms:created>
  <dcterms:modified xsi:type="dcterms:W3CDTF">2022-03-10T19:25:19Z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0x010100C93FE6EB71B7FD45BD952175A7642990</vt:lpwstr>
  </property>
</Properties>
</file>