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1" r:id="rId4"/>
    <p:sldId id="258" r:id="rId5"/>
    <p:sldId id="292" r:id="rId6"/>
    <p:sldId id="293" r:id="rId7"/>
    <p:sldId id="294" r:id="rId8"/>
    <p:sldId id="261" r:id="rId9"/>
    <p:sldId id="295" r:id="rId10"/>
    <p:sldId id="262" r:id="rId11"/>
    <p:sldId id="297" r:id="rId12"/>
    <p:sldId id="298" r:id="rId13"/>
    <p:sldId id="263" r:id="rId14"/>
    <p:sldId id="299" r:id="rId15"/>
    <p:sldId id="264" r:id="rId16"/>
    <p:sldId id="300" r:id="rId17"/>
    <p:sldId id="265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66" r:id="rId28"/>
    <p:sldId id="310" r:id="rId29"/>
    <p:sldId id="311" r:id="rId30"/>
    <p:sldId id="312" r:id="rId31"/>
    <p:sldId id="313" r:id="rId32"/>
    <p:sldId id="314" r:id="rId33"/>
    <p:sldId id="316" r:id="rId34"/>
    <p:sldId id="315" r:id="rId35"/>
    <p:sldId id="317" r:id="rId36"/>
    <p:sldId id="320" r:id="rId37"/>
    <p:sldId id="290" r:id="rId38"/>
    <p:sldId id="321" r:id="rId39"/>
    <p:sldId id="322" r:id="rId40"/>
  </p:sldIdLst>
  <p:sldSz cx="9144000" cy="6858000" type="screen4x3"/>
  <p:notesSz cx="6881813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DF6C3"/>
    <a:srgbClr val="2DA8DF"/>
    <a:srgbClr val="760000"/>
    <a:srgbClr val="EACF04"/>
    <a:srgbClr val="003086"/>
    <a:srgbClr val="1A7BA8"/>
    <a:srgbClr val="FFF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8516" autoAdjust="0"/>
    <p:restoredTop sz="92188" autoAdjust="0"/>
  </p:normalViewPr>
  <p:slideViewPr>
    <p:cSldViewPr snapToGrid="0" showGuides="1">
      <p:cViewPr>
        <p:scale>
          <a:sx n="90" d="100"/>
          <a:sy n="90" d="100"/>
        </p:scale>
        <p:origin x="-1470" y="-408"/>
      </p:cViewPr>
      <p:guideLst>
        <p:guide orient="horz" pos="1381"/>
        <p:guide pos="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napToGrid="0" showGuides="1">
      <p:cViewPr varScale="1">
        <p:scale>
          <a:sx n="98" d="100"/>
          <a:sy n="98" d="100"/>
        </p:scale>
        <p:origin x="-3564" y="-11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7896AD9-AE71-4FF4-997B-5E92E21565A9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3233961"/>
            <a:ext cx="5505450" cy="5365209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7EDB384-EEFE-4BEE-A026-60DE22B048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" name="Slide Image Placeholder 14"/>
          <p:cNvSpPr>
            <a:spLocks noGrp="1" noRot="1" noChangeAspect="1"/>
          </p:cNvSpPr>
          <p:nvPr>
            <p:ph type="sldImg" idx="2"/>
          </p:nvPr>
        </p:nvSpPr>
        <p:spPr>
          <a:xfrm>
            <a:off x="3284538" y="557213"/>
            <a:ext cx="2973387" cy="2232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4733" y="563721"/>
            <a:ext cx="2372029" cy="1126463"/>
          </a:xfrm>
          <a:prstGeom prst="rect">
            <a:avLst/>
          </a:prstGeom>
          <a:noFill/>
        </p:spPr>
        <p:txBody>
          <a:bodyPr wrap="square" lIns="92446" tIns="46223" rIns="92446" bIns="46223" rtlCol="0">
            <a:spAutoFit/>
          </a:bodyPr>
          <a:lstStyle/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Course: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Safety Officer, S-404</a:t>
            </a:r>
          </a:p>
          <a:p>
            <a:pPr marL="0" indent="0">
              <a:tabLst/>
              <a:defRPr/>
            </a:pPr>
            <a:endParaRPr lang="en-US" sz="11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Unit: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7 – Accident Investigation and Special Reports</a:t>
            </a:r>
          </a:p>
          <a:p>
            <a:pPr marL="0" indent="0">
              <a:tabLst/>
              <a:defRPr/>
            </a:pPr>
            <a:endParaRPr lang="en-US" sz="11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tabLst/>
              <a:defRPr/>
            </a:pPr>
            <a:r>
              <a:rPr lang="en-US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Time:  </a:t>
            </a:r>
            <a:r>
              <a:rPr lang="en-US" sz="11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 Hours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1063" y="479425"/>
            <a:ext cx="3103562" cy="2328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25" y="558800"/>
            <a:ext cx="2971800" cy="2230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DB384-EEFE-4BEE-A026-60DE22B048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9" y="3309260"/>
            <a:ext cx="5802077" cy="207554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EACF04"/>
                    </a:gs>
                    <a:gs pos="49000">
                      <a:srgbClr val="FFC000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694" y="5119891"/>
            <a:ext cx="426720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86858" y="6529733"/>
            <a:ext cx="3648075" cy="3651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S-404 Safety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74638"/>
            <a:ext cx="7528560" cy="1143000"/>
          </a:xfr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38000">
                      <a:srgbClr val="FFC000"/>
                    </a:gs>
                    <a:gs pos="95000">
                      <a:srgbClr val="760000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9900"/>
              </a:buClr>
              <a:defRPr/>
            </a:lvl1pPr>
            <a:lvl2pPr>
              <a:buClr>
                <a:srgbClr val="CC9900"/>
              </a:buClr>
              <a:defRPr/>
            </a:lvl2pPr>
            <a:lvl3pPr>
              <a:buClr>
                <a:srgbClr val="CC9900"/>
              </a:buClr>
              <a:defRPr/>
            </a:lvl3pPr>
            <a:lvl4pPr>
              <a:buClr>
                <a:srgbClr val="CC9900"/>
              </a:buClr>
              <a:defRPr/>
            </a:lvl4pPr>
            <a:lvl5pPr>
              <a:buClr>
                <a:srgbClr val="CC99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74638"/>
            <a:ext cx="7528560" cy="1143000"/>
          </a:xfr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38000">
                      <a:srgbClr val="FFC000"/>
                    </a:gs>
                    <a:gs pos="95000">
                      <a:srgbClr val="760000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48" y="1600200"/>
            <a:ext cx="7540752" cy="4525963"/>
          </a:xfrm>
        </p:spPr>
        <p:txBody>
          <a:bodyPr/>
          <a:lstStyle>
            <a:lvl1pPr marL="0" indent="0">
              <a:buClr>
                <a:srgbClr val="CC9900"/>
              </a:buClr>
              <a:buNone/>
              <a:defRPr sz="2800"/>
            </a:lvl1pPr>
            <a:lvl2pPr>
              <a:buClr>
                <a:srgbClr val="CC9900"/>
              </a:buClr>
              <a:buFont typeface="Arial" pitchFamily="34" charset="0"/>
              <a:buChar char="•"/>
              <a:defRPr/>
            </a:lvl2pPr>
            <a:lvl3pPr>
              <a:buClr>
                <a:srgbClr val="CC9900"/>
              </a:buClr>
              <a:buFont typeface="Arial" pitchFamily="34" charset="0"/>
              <a:buChar char="−"/>
              <a:defRPr/>
            </a:lvl3pPr>
            <a:lvl4pPr>
              <a:buClr>
                <a:srgbClr val="CC9900"/>
              </a:buClr>
              <a:buFont typeface="Courier New" pitchFamily="49" charset="0"/>
              <a:buChar char="o"/>
              <a:defRPr/>
            </a:lvl4pPr>
            <a:lvl5pPr>
              <a:buClr>
                <a:srgbClr val="CC99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281" y="734858"/>
            <a:ext cx="4856432" cy="2211541"/>
          </a:xfr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EACF04"/>
                    </a:gs>
                    <a:gs pos="49000">
                      <a:srgbClr val="FFC000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3086" y="152417"/>
            <a:ext cx="4851626" cy="51525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38000">
                      <a:srgbClr val="FFC000"/>
                    </a:gs>
                    <a:gs pos="95000">
                      <a:srgbClr val="760000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>
                <a:lumMod val="85000"/>
              </a:schemeClr>
            </a:gs>
            <a:gs pos="8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_bar2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6572250"/>
            <a:ext cx="9144000" cy="2857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8240" y="274638"/>
            <a:ext cx="7528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1600200"/>
            <a:ext cx="7528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00-</a:t>
            </a:r>
            <a:fld id="{C00009DE-4F80-47F4-BF0D-F763E7794F68}" type="slidenum">
              <a:rPr lang="en-US" smtClean="0"/>
              <a:pPr/>
              <a:t>‹#›</a:t>
            </a:fld>
            <a:r>
              <a:rPr lang="en-US" dirty="0" smtClean="0"/>
              <a:t> S-404 EP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86858" y="6529733"/>
            <a:ext cx="3648075" cy="3651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S-404 Safety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400" b="0" kern="1200" cap="none" spc="0">
          <a:ln>
            <a:noFill/>
          </a:ln>
          <a:solidFill>
            <a:schemeClr val="tx1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CC9900"/>
        </a:buClr>
        <a:buFont typeface="Arial" pitchFamily="34" charset="0"/>
        <a:buNone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C99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C9900"/>
        </a:buClr>
        <a:buFont typeface="Arial" pitchFamily="34" charset="0"/>
        <a:buChar char="−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C990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C9900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cg.gov/general/memos/nwcg-025-2010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fc.gov/safety/safety_reprtsInves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cg.gov/pms/pubs/large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9" y="2201152"/>
            <a:ext cx="6353005" cy="2750531"/>
          </a:xfrm>
        </p:spPr>
        <p:txBody>
          <a:bodyPr>
            <a:normAutofit/>
          </a:bodyPr>
          <a:lstStyle/>
          <a:p>
            <a:r>
              <a:rPr lang="en-US" dirty="0"/>
              <a:t>Reporting and Accident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Unit 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0564" y="6530518"/>
            <a:ext cx="2133600" cy="365125"/>
          </a:xfrm>
        </p:spPr>
        <p:txBody>
          <a:bodyPr/>
          <a:lstStyle/>
          <a:p>
            <a:r>
              <a:rPr lang="en-US" dirty="0" smtClean="0"/>
              <a:t>Slide 8-1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Triangle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As illustrated in the safety triangle, most events occur with small indicators; these indicators are often called near-miss events.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Triangle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Respective agencies have agency-specific reporting requirements and systems that should be followed.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Triangle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– </a:t>
            </a:r>
            <a:r>
              <a:rPr lang="en-US" sz="2800" dirty="0" smtClean="0"/>
              <a:t>Tools available to the </a:t>
            </a:r>
            <a:r>
              <a:rPr lang="en-US" sz="2800" dirty="0" err="1" smtClean="0"/>
              <a:t>wildland</a:t>
            </a:r>
            <a:r>
              <a:rPr lang="en-US" sz="2800" dirty="0" smtClean="0"/>
              <a:t> fire community: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err="1" smtClean="0"/>
              <a:t>SAFENET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SAFECOM</a:t>
            </a:r>
            <a:endParaRPr lang="en-US" sz="2800" dirty="0" smtClean="0"/>
          </a:p>
          <a:p>
            <a:pPr marL="514350" indent="-514350">
              <a:buFont typeface="+mj-lt"/>
              <a:buAutoNum type="alphaUcPeriod" startAt="2"/>
            </a:pP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net_scree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4386" y="3159592"/>
            <a:ext cx="4749614" cy="2761890"/>
          </a:xfrm>
          <a:prstGeom prst="rect">
            <a:avLst/>
          </a:prstGeom>
        </p:spPr>
      </p:pic>
      <p:pic>
        <p:nvPicPr>
          <p:cNvPr id="4" name="Picture 3" descr="fire_aviation_scree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472" y="2400104"/>
            <a:ext cx="4155749" cy="31913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140" y="236538"/>
            <a:ext cx="7528560" cy="1143000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38000">
                      <a:srgbClr val="FFC000"/>
                    </a:gs>
                    <a:gs pos="95000">
                      <a:srgbClr val="760000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Safety Triangle and Reporting</a:t>
            </a:r>
          </a:p>
          <a:p>
            <a:pPr lvl="0">
              <a:lnSpc>
                <a:spcPts val="4800"/>
              </a:lnSpc>
              <a:spcBef>
                <a:spcPct val="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Reporting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b="1" dirty="0">
              <a:ln w="10541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38000">
                    <a:srgbClr val="FFC000"/>
                  </a:gs>
                  <a:gs pos="95000">
                    <a:srgbClr val="760000"/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with establishing Incident Management Team (IMT) Standard Operating Procedures (SOPs) for emergency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medical emergency actions are implemented according to the standard Medical Emergency Procedures found in the Incident Emergency Plan (IEP). </a:t>
            </a:r>
          </a:p>
          <a:p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Ensure accident scene is secured.</a:t>
            </a:r>
          </a:p>
          <a:p>
            <a:pPr lvl="1"/>
            <a:r>
              <a:rPr lang="en-US" dirty="0" smtClean="0"/>
              <a:t>Determine type of accident.</a:t>
            </a:r>
          </a:p>
          <a:p>
            <a:pPr lvl="1"/>
            <a:r>
              <a:rPr lang="en-US" dirty="0" smtClean="0"/>
              <a:t>Start the preliminary investigation.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Initiating Emergency Response Protocols</a:t>
            </a:r>
          </a:p>
          <a:p>
            <a:endParaRPr lang="en-US" dirty="0" smtClean="0"/>
          </a:p>
          <a:p>
            <a:r>
              <a:rPr lang="en-US" dirty="0" smtClean="0"/>
              <a:t>The Dutch Creek Fatality – 2008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Memo can be found at:</a:t>
            </a:r>
          </a:p>
          <a:p>
            <a:r>
              <a:rPr lang="en-US" sz="2100" u="sng" dirty="0" smtClean="0">
                <a:hlinkClick r:id="rId3"/>
              </a:rPr>
              <a:t>http://www.nwcg.gov/general/memos/nwcg-025-2010.html</a:t>
            </a:r>
            <a:r>
              <a:rPr lang="en-US" sz="2100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Reporting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incident personnel can initiate emergency medical actions according to the procedures outlined in the Incident Medical Plan (ICS 206).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Reporting – Seven Basic Steps</a:t>
            </a:r>
          </a:p>
          <a:p>
            <a:pPr>
              <a:tabLst>
                <a:tab pos="126206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C9900"/>
                </a:solidFill>
              </a:rPr>
              <a:t>Step 1:</a:t>
            </a:r>
            <a:r>
              <a:rPr lang="en-US" dirty="0" smtClean="0"/>
              <a:t> First priority is to ensure </a:t>
            </a:r>
            <a:br>
              <a:rPr lang="en-US" dirty="0" smtClean="0"/>
            </a:br>
            <a:r>
              <a:rPr lang="en-US" dirty="0" smtClean="0"/>
              <a:t>	onsite medical care is given for the 	injured.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importance of reporting, and discuss the different types of reporting tools.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the Safety Officer’s role and responsibilities with regard to incident emergency procedures and accident investigations.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Reporting – Seven Basic Steps</a:t>
            </a:r>
          </a:p>
          <a:p>
            <a:pPr>
              <a:tabLst>
                <a:tab pos="1317625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C9900"/>
                </a:solidFill>
              </a:rPr>
              <a:t>Step 2:</a:t>
            </a:r>
            <a:r>
              <a:rPr lang="en-US" dirty="0" smtClean="0"/>
              <a:t> Make notifications as outlined in 	the Incident Emergency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Reporting – Seven Basic Steps</a:t>
            </a:r>
          </a:p>
          <a:p>
            <a:pPr>
              <a:tabLst>
                <a:tab pos="126206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C9900"/>
                </a:solidFill>
              </a:rPr>
              <a:t>Step 3:</a:t>
            </a:r>
            <a:r>
              <a:rPr lang="en-US" dirty="0" smtClean="0"/>
              <a:t> Assign personnel to secure the 	scene from further injuries or 	disturbance.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Emergency Reporting – Seven Basic Steps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>
                <a:solidFill>
                  <a:srgbClr val="CC9900"/>
                </a:solidFill>
              </a:rPr>
              <a:t>Step 4:</a:t>
            </a:r>
            <a:r>
              <a:rPr lang="en-US" sz="3000" dirty="0" smtClean="0"/>
              <a:t> Start preliminary investigation:</a:t>
            </a:r>
          </a:p>
          <a:p>
            <a:pPr marL="1317625" lvl="0" indent="-284163">
              <a:buFont typeface="Arial" pitchFamily="34" charset="0"/>
              <a:buChar char="•"/>
            </a:pPr>
            <a:r>
              <a:rPr lang="en-US" sz="3000" b="0" dirty="0" smtClean="0"/>
              <a:t>Document site.</a:t>
            </a:r>
            <a:endParaRPr lang="en-US" sz="3000" b="0" dirty="0"/>
          </a:p>
          <a:p>
            <a:pPr marL="1317625" lvl="0" indent="-284163">
              <a:buFont typeface="Arial" pitchFamily="34" charset="0"/>
              <a:buChar char="•"/>
            </a:pPr>
            <a:r>
              <a:rPr lang="en-US" sz="3000" b="0" dirty="0"/>
              <a:t>Gather names and contact </a:t>
            </a:r>
            <a:r>
              <a:rPr lang="en-US" sz="3000" b="0" dirty="0" smtClean="0"/>
              <a:t>numbers.</a:t>
            </a:r>
            <a:endParaRPr lang="en-US" sz="3000" b="0" dirty="0"/>
          </a:p>
          <a:p>
            <a:pPr marL="1317625" lvl="0" indent="-284163">
              <a:buFont typeface="Arial" pitchFamily="34" charset="0"/>
              <a:buChar char="•"/>
            </a:pPr>
            <a:r>
              <a:rPr lang="en-US" sz="3000" b="0" dirty="0" smtClean="0"/>
              <a:t>Begin completing:</a:t>
            </a:r>
          </a:p>
          <a:p>
            <a:pPr marL="2060575" lvl="1" indent="-284163">
              <a:buFont typeface="Arial" pitchFamily="34" charset="0"/>
              <a:buChar char="–"/>
            </a:pPr>
            <a:r>
              <a:rPr lang="en-US" sz="3000" b="0" dirty="0" smtClean="0"/>
              <a:t> Motor </a:t>
            </a:r>
            <a:r>
              <a:rPr lang="en-US" sz="3000" b="0" dirty="0"/>
              <a:t>Vehicle Accident </a:t>
            </a:r>
            <a:r>
              <a:rPr lang="en-US" sz="3000" b="0" dirty="0" smtClean="0"/>
              <a:t>Report</a:t>
            </a:r>
          </a:p>
          <a:p>
            <a:pPr marL="2060575" lvl="1" indent="-284163">
              <a:buFont typeface="Arial" pitchFamily="34" charset="0"/>
              <a:buChar char="–"/>
            </a:pPr>
            <a:r>
              <a:rPr lang="en-US" sz="3000" dirty="0" smtClean="0"/>
              <a:t> Statement</a:t>
            </a:r>
            <a:r>
              <a:rPr lang="en-US" sz="3000" b="0" dirty="0" smtClean="0"/>
              <a:t> </a:t>
            </a:r>
            <a:r>
              <a:rPr lang="en-US" sz="3000" b="0" dirty="0"/>
              <a:t>of </a:t>
            </a:r>
            <a:r>
              <a:rPr lang="en-US" sz="3000" b="0" dirty="0" smtClean="0"/>
              <a:t>Witness</a:t>
            </a:r>
            <a:endParaRPr lang="en-US" sz="3000" b="0" dirty="0"/>
          </a:p>
          <a:p>
            <a:pPr marL="1317625" lvl="0" indent="-284163">
              <a:buFont typeface="Arial" pitchFamily="34" charset="0"/>
              <a:buChar char="•"/>
            </a:pPr>
            <a:r>
              <a:rPr lang="en-US" sz="3000" b="0" dirty="0" smtClean="0"/>
              <a:t>Document all medical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Reporting – Seven Basic Steps</a:t>
            </a:r>
          </a:p>
          <a:p>
            <a:pPr>
              <a:tabLst>
                <a:tab pos="126206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C9900"/>
                </a:solidFill>
              </a:rPr>
              <a:t>Step 5:</a:t>
            </a:r>
            <a:r>
              <a:rPr lang="en-US" dirty="0" smtClean="0"/>
              <a:t> </a:t>
            </a:r>
            <a:r>
              <a:rPr lang="en-US" dirty="0"/>
              <a:t>Determine level of accident </a:t>
            </a:r>
            <a:r>
              <a:rPr lang="en-US" dirty="0" smtClean="0"/>
              <a:t>	investigation.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200"/>
            <a:ext cx="766191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Emergency Reporting – Seven Basic Steps</a:t>
            </a:r>
          </a:p>
          <a:p>
            <a:pPr>
              <a:tabLst>
                <a:tab pos="126206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C9900"/>
                </a:solidFill>
              </a:rPr>
              <a:t>Step 6:</a:t>
            </a:r>
            <a:r>
              <a:rPr lang="en-US" dirty="0" smtClean="0"/>
              <a:t> </a:t>
            </a:r>
            <a:r>
              <a:rPr lang="en-US" dirty="0"/>
              <a:t>Notify and coordinate with the local </a:t>
            </a:r>
            <a:r>
              <a:rPr lang="en-US" dirty="0" smtClean="0"/>
              <a:t>	authorities </a:t>
            </a:r>
            <a:r>
              <a:rPr lang="en-US" dirty="0"/>
              <a:t>that have </a:t>
            </a:r>
            <a:r>
              <a:rPr lang="en-US" dirty="0" smtClean="0"/>
              <a:t>jurisdiction.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Reporting – Seven Basic Steps</a:t>
            </a:r>
          </a:p>
          <a:p>
            <a:pPr>
              <a:tabLst>
                <a:tab pos="126206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C9900"/>
                </a:solidFill>
              </a:rPr>
              <a:t>Step 7:</a:t>
            </a:r>
            <a:r>
              <a:rPr lang="en-US" dirty="0" smtClean="0"/>
              <a:t> </a:t>
            </a:r>
            <a:r>
              <a:rPr lang="en-US" dirty="0"/>
              <a:t>Ensure that initial accident </a:t>
            </a:r>
            <a:r>
              <a:rPr lang="en-US" dirty="0" smtClean="0"/>
              <a:t>	documentation </a:t>
            </a:r>
            <a:r>
              <a:rPr lang="en-US" dirty="0"/>
              <a:t>is complete.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Accident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4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Investigation</a:t>
            </a:r>
            <a:br>
              <a:rPr lang="en-US" dirty="0"/>
            </a:br>
            <a:endParaRPr lang="en-US" sz="28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390" y="1295400"/>
            <a:ext cx="7528560" cy="4030663"/>
          </a:xfrm>
        </p:spPr>
        <p:txBody>
          <a:bodyPr/>
          <a:lstStyle/>
          <a:p>
            <a:r>
              <a:rPr lang="en-US" dirty="0"/>
              <a:t>Do not lose continuity of operations; remember </a:t>
            </a:r>
            <a:r>
              <a:rPr lang="en-US" dirty="0" smtClean="0"/>
              <a:t>why you </a:t>
            </a:r>
            <a:r>
              <a:rPr lang="en-US" dirty="0"/>
              <a:t>are </a:t>
            </a:r>
            <a:r>
              <a:rPr lang="en-US" dirty="0" smtClean="0"/>
              <a:t>there, </a:t>
            </a:r>
            <a:r>
              <a:rPr lang="en-US" dirty="0"/>
              <a:t>to manage the incident.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021" y="32908"/>
            <a:ext cx="7528560" cy="1143000"/>
          </a:xfrm>
        </p:spPr>
        <p:txBody>
          <a:bodyPr/>
          <a:lstStyle/>
          <a:p>
            <a:r>
              <a:rPr lang="en-US" dirty="0" smtClean="0"/>
              <a:t>Accident Investigation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Types and Levels of Investigation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97678"/>
              </p:ext>
            </p:extLst>
          </p:nvPr>
        </p:nvGraphicFramePr>
        <p:xfrm>
          <a:off x="1524000" y="1247231"/>
          <a:ext cx="6096000" cy="518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81655"/>
                <a:gridCol w="1366345"/>
                <a:gridCol w="1524000"/>
              </a:tblGrid>
              <a:tr h="35822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latin typeface="Arial" pitchFamily="34" charset="0"/>
                          <a:cs typeface="Arial" pitchFamily="34" charset="0"/>
                        </a:rPr>
                        <a:t>Investigation Types and Requirements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6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Wildland Fire Event</a:t>
                      </a:r>
                      <a:endParaRPr lang="en-US" sz="11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Investigation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Notification Requirement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Management level that determines review type and authorizes review*</a:t>
                      </a:r>
                      <a:endParaRPr lang="en-US" sz="1100" dirty="0"/>
                    </a:p>
                  </a:txBody>
                  <a:tcPr/>
                </a:tc>
              </a:tr>
              <a:tr h="392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Wildland Fire Accident 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Accident Investigation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1177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Wildland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Fire Accident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Accident Investigation (AI)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 only- FLA may be used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/NPS-National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FS/</a:t>
                      </a: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FWS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- 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5496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Entrapment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5496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Shelter Deployment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65518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Near-miss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LLR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, AAR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706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Trespass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Cause Determination &amp; Trespass Investigation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126" y="1187450"/>
            <a:ext cx="7528560" cy="4525963"/>
          </a:xfrm>
        </p:spPr>
        <p:txBody>
          <a:bodyPr/>
          <a:lstStyle/>
          <a:p>
            <a:r>
              <a:rPr lang="en-US" dirty="0" smtClean="0"/>
              <a:t>Types and Levels of Investigation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Serious </a:t>
            </a:r>
            <a:r>
              <a:rPr lang="en-US" sz="2400" b="0" dirty="0" err="1" smtClean="0"/>
              <a:t>Wildland</a:t>
            </a:r>
            <a:r>
              <a:rPr lang="en-US" sz="2400" b="0" dirty="0" smtClean="0"/>
              <a:t> Fire Accident (National Authority)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41599"/>
              </p:ext>
            </p:extLst>
          </p:nvPr>
        </p:nvGraphicFramePr>
        <p:xfrm>
          <a:off x="1249602" y="2242457"/>
          <a:ext cx="6644795" cy="408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98"/>
                <a:gridCol w="1833047"/>
                <a:gridCol w="1489352"/>
                <a:gridCol w="1661198"/>
              </a:tblGrid>
              <a:tr h="24755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latin typeface="Arial" pitchFamily="34" charset="0"/>
                          <a:cs typeface="Arial" pitchFamily="34" charset="0"/>
                        </a:rPr>
                        <a:t>Investigation Types and Requirements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3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Wildland Fire Event</a:t>
                      </a:r>
                      <a:endParaRPr lang="en-US" sz="11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Investigation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Notification Requirement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Management level that determines review type and authorizes review*</a:t>
                      </a:r>
                      <a:endParaRPr lang="en-US" sz="1100" dirty="0"/>
                    </a:p>
                  </a:txBody>
                  <a:tcPr/>
                </a:tc>
              </a:tr>
              <a:tr h="388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Wildland Fire Accident 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Accident Investigation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</a:tr>
              <a:tr h="846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Wildland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Fire Accident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Accident Investigation (AI)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 only- FLA may be used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/NPS-National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FS/</a:t>
                      </a: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FWS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- 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3885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Entrapment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3885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Shelter Deployment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3885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Near-miss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LLR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, AAR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428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Trespass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Cause Determination &amp; Trespass Investigation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Identify the basic steps for incident emergency procedures, accident investigation, and documentation.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Identify different types and levels of authority of accident investigations.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Discuss protocols when conducting accident investigations.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186532"/>
            <a:ext cx="7528560" cy="4525963"/>
          </a:xfrm>
        </p:spPr>
        <p:txBody>
          <a:bodyPr/>
          <a:lstStyle/>
          <a:p>
            <a:r>
              <a:rPr lang="en-US" dirty="0" smtClean="0"/>
              <a:t>Types and Levels of Investigation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err="1" smtClean="0"/>
              <a:t>Wildland</a:t>
            </a:r>
            <a:r>
              <a:rPr lang="en-US" b="0" dirty="0" smtClean="0"/>
              <a:t> Fire Accident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35896"/>
              </p:ext>
            </p:extLst>
          </p:nvPr>
        </p:nvGraphicFramePr>
        <p:xfrm>
          <a:off x="1254580" y="2238017"/>
          <a:ext cx="6651170" cy="410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793"/>
                <a:gridCol w="1834805"/>
                <a:gridCol w="1490779"/>
                <a:gridCol w="1662793"/>
              </a:tblGrid>
              <a:tr h="25770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latin typeface="Arial" pitchFamily="34" charset="0"/>
                          <a:cs typeface="Arial" pitchFamily="34" charset="0"/>
                        </a:rPr>
                        <a:t>Investigation Types and Requirements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7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Wildland Fire Event</a:t>
                      </a:r>
                      <a:endParaRPr lang="en-US" sz="11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Investigation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Notification Requirement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Management level that determines review type and authorizes review*</a:t>
                      </a:r>
                      <a:endParaRPr lang="en-US" sz="1100" dirty="0"/>
                    </a:p>
                  </a:txBody>
                  <a:tcPr/>
                </a:tc>
              </a:tr>
              <a:tr h="42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Wildland Fire Accident 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Accident Investigation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924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Wildland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Fire Accident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Accident Investigation (AI)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 only- FLA may be used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/NPS-National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FS/</a:t>
                      </a: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FWS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- Management Discretion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</a:tr>
              <a:tr h="42445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Entrapment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42445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Shelter Deployment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42445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Near-miss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LLR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, AAR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444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Trespass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Cause Determination &amp; Trespass Investigation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186532"/>
            <a:ext cx="7528560" cy="4525963"/>
          </a:xfrm>
        </p:spPr>
        <p:txBody>
          <a:bodyPr/>
          <a:lstStyle/>
          <a:p>
            <a:r>
              <a:rPr lang="en-US" dirty="0" smtClean="0"/>
              <a:t>Types and Levels of Investigation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Near-miss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59511"/>
              </p:ext>
            </p:extLst>
          </p:nvPr>
        </p:nvGraphicFramePr>
        <p:xfrm>
          <a:off x="1259479" y="2238186"/>
          <a:ext cx="6638108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27"/>
                <a:gridCol w="1831202"/>
                <a:gridCol w="1487852"/>
                <a:gridCol w="1659527"/>
              </a:tblGrid>
              <a:tr h="25723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latin typeface="Arial" pitchFamily="34" charset="0"/>
                          <a:cs typeface="Arial" pitchFamily="34" charset="0"/>
                        </a:rPr>
                        <a:t>Investigation Types and Requirements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Wildland Fire Event</a:t>
                      </a:r>
                      <a:endParaRPr lang="en-US" sz="11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Investigation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Notification Requirement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Management level that determines review type and authorizes review*</a:t>
                      </a:r>
                      <a:endParaRPr lang="en-US" sz="1100" dirty="0"/>
                    </a:p>
                  </a:txBody>
                  <a:tcPr/>
                </a:tc>
              </a:tr>
              <a:tr h="423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Wildland Fire Accident 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Accident Investigation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923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Wildland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Fire Accident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Accident Investigation (AI)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 only- FLA may be used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/NPS-National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FS/</a:t>
                      </a: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FWS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- 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42367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Entrapment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367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Shelter Deployment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4155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Near-miss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LLR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, AAR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Management Discretion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</a:tr>
              <a:tr h="423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Trespass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Cause Determination &amp; Trespass Investigation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186532"/>
            <a:ext cx="7528560" cy="4525963"/>
          </a:xfrm>
        </p:spPr>
        <p:txBody>
          <a:bodyPr/>
          <a:lstStyle/>
          <a:p>
            <a:r>
              <a:rPr lang="en-US" dirty="0" smtClean="0"/>
              <a:t>Types and Levels of Investigation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Entrapment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48118"/>
              </p:ext>
            </p:extLst>
          </p:nvPr>
        </p:nvGraphicFramePr>
        <p:xfrm>
          <a:off x="1265466" y="2244085"/>
          <a:ext cx="7106040" cy="410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510"/>
                <a:gridCol w="1960287"/>
                <a:gridCol w="1592733"/>
                <a:gridCol w="1776510"/>
              </a:tblGrid>
              <a:tr h="27127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latin typeface="Arial" pitchFamily="34" charset="0"/>
                          <a:cs typeface="Arial" pitchFamily="34" charset="0"/>
                        </a:rPr>
                        <a:t>Investigation Types and Requirements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7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Wildland Fire Event</a:t>
                      </a:r>
                      <a:endParaRPr lang="en-US" sz="11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Investigation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Notification Requirement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Management level that determines review type and authorizes review*</a:t>
                      </a:r>
                      <a:endParaRPr lang="en-US" sz="1100" dirty="0"/>
                    </a:p>
                  </a:txBody>
                  <a:tcPr/>
                </a:tc>
              </a:tr>
              <a:tr h="32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Wildland Fire Accident 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Accident Investigation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891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Wildland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Fire Accident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Accident Investigation (AI)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 only- FLA may be used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/NPS-National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FS/</a:t>
                      </a: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FWS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- 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41620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Entrapment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</a:tr>
              <a:tr h="41620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Shelter Deployment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49616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Near-miss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LLR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, AAR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535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Trespass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Cause Determination &amp; Trespass Investigation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288" y="1188720"/>
            <a:ext cx="7528560" cy="4525963"/>
          </a:xfrm>
        </p:spPr>
        <p:txBody>
          <a:bodyPr/>
          <a:lstStyle/>
          <a:p>
            <a:r>
              <a:rPr lang="en-US" dirty="0" smtClean="0"/>
              <a:t>Types and Levels of Investigation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Fire Shelter Deployment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28369"/>
              </p:ext>
            </p:extLst>
          </p:nvPr>
        </p:nvGraphicFramePr>
        <p:xfrm>
          <a:off x="1257300" y="2239963"/>
          <a:ext cx="6657586" cy="410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96"/>
                <a:gridCol w="1836576"/>
                <a:gridCol w="1492218"/>
                <a:gridCol w="1664396"/>
              </a:tblGrid>
              <a:tr h="25002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latin typeface="Arial" pitchFamily="34" charset="0"/>
                          <a:cs typeface="Arial" pitchFamily="34" charset="0"/>
                        </a:rPr>
                        <a:t>Investigation Types and Requirements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Wildland Fire Event</a:t>
                      </a:r>
                      <a:endParaRPr lang="en-US" sz="11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Investigation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Notification Requirement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Management level that determines review type and authorizes review*</a:t>
                      </a:r>
                      <a:endParaRPr lang="en-US" sz="1100" dirty="0"/>
                    </a:p>
                  </a:txBody>
                  <a:tcPr/>
                </a:tc>
              </a:tr>
              <a:tr h="411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Wildland Fire Accident 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Serious Accident Investigation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89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Wildland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Fire Accident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Accident Investigation (AI)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 only- FLA may be used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BLM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/NPS-National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FS/</a:t>
                      </a:r>
                      <a:r>
                        <a:rPr lang="en-US" sz="1100" i="1" dirty="0" err="1" smtClean="0">
                          <a:latin typeface="Arial" pitchFamily="34" charset="0"/>
                          <a:cs typeface="Arial" pitchFamily="34" charset="0"/>
                        </a:rPr>
                        <a:t>FWS</a:t>
                      </a:r>
                      <a:r>
                        <a:rPr lang="en-US" sz="1100" i="1" dirty="0" smtClean="0">
                          <a:latin typeface="Arial" pitchFamily="34" charset="0"/>
                          <a:cs typeface="Arial" pitchFamily="34" charset="0"/>
                        </a:rPr>
                        <a:t>- 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4118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Entrapment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/>
                </a:tc>
              </a:tr>
              <a:tr h="4118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Shelter Deployment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SAI, AI, LLR, depending on severity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endParaRPr lang="en-US" sz="1100" dirty="0"/>
                    </a:p>
                  </a:txBody>
                  <a:tcPr>
                    <a:solidFill>
                      <a:srgbClr val="FDF6C3"/>
                    </a:solidFill>
                  </a:tcPr>
                </a:tc>
              </a:tr>
              <a:tr h="41228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Near-miss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LLR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, AAR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Management Discretion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Region/State/Local</a:t>
                      </a:r>
                      <a:endParaRPr lang="en-US" sz="1100" dirty="0"/>
                    </a:p>
                  </a:txBody>
                  <a:tcPr/>
                </a:tc>
              </a:tr>
              <a:tr h="444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Trespass</a:t>
                      </a:r>
                      <a:endParaRPr lang="en-US" sz="11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Fire Cause Determination &amp; Trespass Investigation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and Levels of Investigation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Resources and Information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b="0" dirty="0"/>
          </a:p>
          <a:p>
            <a:r>
              <a:rPr lang="en-US" sz="2400" u="sng" dirty="0" smtClean="0">
                <a:hlinkClick r:id="rId3"/>
              </a:rPr>
              <a:t>www.nifc.gov/safety/safety_reprtsInvest.html</a:t>
            </a:r>
            <a:endParaRPr lang="en-US" sz="2400" dirty="0"/>
          </a:p>
          <a:p>
            <a:endParaRPr lang="en-US" sz="2000" u="sng" dirty="0"/>
          </a:p>
          <a:p>
            <a:r>
              <a:rPr lang="en-US" sz="2400" u="sng" dirty="0">
                <a:hlinkClick r:id="rId4"/>
              </a:rPr>
              <a:t>www.nwcg.gov/pms/pubs/large.html#iibmh</a:t>
            </a:r>
            <a:r>
              <a:rPr lang="en-US" sz="2400" u="sng" dirty="0"/>
              <a:t>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274638"/>
            <a:ext cx="7528560" cy="1143000"/>
          </a:xfrm>
        </p:spPr>
        <p:txBody>
          <a:bodyPr/>
          <a:lstStyle/>
          <a:p>
            <a:pPr algn="l"/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287" y="1304485"/>
            <a:ext cx="7216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Burnover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and Shelter Deployment Scenario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381703"/>
            <a:ext cx="5048250" cy="378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 cstate="print"/>
          <a:srcRect l="1211" t="2083" r="1211"/>
          <a:stretch>
            <a:fillRect/>
          </a:stretch>
        </p:blipFill>
        <p:spPr>
          <a:xfrm>
            <a:off x="476503" y="312821"/>
            <a:ext cx="8287243" cy="591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4" cstate="print">
            <a:lum contrast="22000"/>
          </a:blip>
          <a:srcRect t="2727" r="2195" b="8182"/>
          <a:stretch>
            <a:fillRect/>
          </a:stretch>
        </p:blipFill>
        <p:spPr>
          <a:xfrm>
            <a:off x="476503" y="320234"/>
            <a:ext cx="8287243" cy="590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ure5.jpg"/>
          <p:cNvPicPr>
            <a:picLocks noChangeAspect="1"/>
          </p:cNvPicPr>
          <p:nvPr/>
        </p:nvPicPr>
        <p:blipFill>
          <a:blip r:embed="rId5" cstate="print">
            <a:lum contrast="13000"/>
          </a:blip>
          <a:srcRect l="2178" t="13757" r="2178"/>
          <a:stretch>
            <a:fillRect/>
          </a:stretch>
        </p:blipFill>
        <p:spPr>
          <a:xfrm>
            <a:off x="476504" y="312820"/>
            <a:ext cx="8287242" cy="591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8-36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2649" y="304866"/>
            <a:ext cx="8303145" cy="5922576"/>
            <a:chOff x="452649" y="304866"/>
            <a:chExt cx="8303145" cy="5922576"/>
          </a:xfrm>
        </p:grpSpPr>
        <p:sp>
          <p:nvSpPr>
            <p:cNvPr id="2" name="Rectangle 1"/>
            <p:cNvSpPr/>
            <p:nvPr/>
          </p:nvSpPr>
          <p:spPr>
            <a:xfrm>
              <a:off x="452649" y="313029"/>
              <a:ext cx="8287243" cy="5914413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18583" y="304866"/>
              <a:ext cx="7737211" cy="5842853"/>
              <a:chOff x="451987" y="277212"/>
              <a:chExt cx="8213715" cy="6112700"/>
            </a:xfrm>
          </p:grpSpPr>
          <p:pic>
            <p:nvPicPr>
              <p:cNvPr id="6" name="Picture 5" descr="Picture1.jpg"/>
              <p:cNvPicPr>
                <a:picLocks noChangeAspect="1"/>
              </p:cNvPicPr>
              <p:nvPr/>
            </p:nvPicPr>
            <p:blipFill>
              <a:blip r:embed="rId3" cstate="print"/>
              <a:srcRect l="1211" t="2083" r="1211"/>
              <a:stretch>
                <a:fillRect/>
              </a:stretch>
            </p:blipFill>
            <p:spPr>
              <a:xfrm>
                <a:off x="451987" y="277212"/>
                <a:ext cx="4339214" cy="2532122"/>
              </a:xfrm>
              <a:prstGeom prst="rect">
                <a:avLst/>
              </a:prstGeom>
            </p:spPr>
          </p:pic>
          <p:pic>
            <p:nvPicPr>
              <p:cNvPr id="7" name="Picture 6" descr="Picture4.jpg"/>
              <p:cNvPicPr>
                <a:picLocks noChangeAspect="1"/>
              </p:cNvPicPr>
              <p:nvPr/>
            </p:nvPicPr>
            <p:blipFill>
              <a:blip r:embed="rId4" cstate="print">
                <a:lum contrast="22000"/>
              </a:blip>
              <a:srcRect t="2727" r="2195" b="8182"/>
              <a:stretch>
                <a:fillRect/>
              </a:stretch>
            </p:blipFill>
            <p:spPr>
              <a:xfrm>
                <a:off x="4642341" y="1167534"/>
                <a:ext cx="4023361" cy="2949794"/>
              </a:xfrm>
              <a:prstGeom prst="rect">
                <a:avLst/>
              </a:prstGeom>
            </p:spPr>
          </p:pic>
          <p:pic>
            <p:nvPicPr>
              <p:cNvPr id="8" name="Picture 7" descr="Picture5.jpg"/>
              <p:cNvPicPr>
                <a:picLocks noChangeAspect="1"/>
              </p:cNvPicPr>
              <p:nvPr/>
            </p:nvPicPr>
            <p:blipFill>
              <a:blip r:embed="rId5" cstate="print">
                <a:lum contrast="13000"/>
              </a:blip>
              <a:srcRect l="2178" t="13757" r="2178"/>
              <a:stretch>
                <a:fillRect/>
              </a:stretch>
            </p:blipFill>
            <p:spPr>
              <a:xfrm>
                <a:off x="1220343" y="3506033"/>
                <a:ext cx="4040873" cy="288387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importance of reporting, and discuss the different types of reporting tools.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the Safety Officer’s role and responsibilities with regard to incident emergency procedures and accident investigations.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8-39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8448" y="1752600"/>
            <a:ext cx="7540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CC9900"/>
              </a:buClr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C9900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mtClean="0"/>
              <a:t>Identify the basic steps for incident emergency procedures, accident investigation, and documentation.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mtClean="0"/>
              <a:t>Identify different types and levels of authority of accident investigations.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mtClean="0"/>
              <a:t>Discuss protocols when conducting accident investigations.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302" y="1125975"/>
            <a:ext cx="7528560" cy="1143000"/>
          </a:xfrm>
        </p:spPr>
        <p:txBody>
          <a:bodyPr/>
          <a:lstStyle/>
          <a:p>
            <a:r>
              <a:rPr lang="en-US" dirty="0" smtClean="0"/>
              <a:t>Introduction to Reporting and Accident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3090041"/>
            <a:ext cx="7528560" cy="3036122"/>
          </a:xfrm>
        </p:spPr>
        <p:txBody>
          <a:bodyPr/>
          <a:lstStyle/>
          <a:p>
            <a:r>
              <a:rPr lang="en-US" dirty="0" smtClean="0"/>
              <a:t>The ultimate goal of a safety program is to prevent accidents from occurring. </a:t>
            </a:r>
          </a:p>
          <a:p>
            <a:r>
              <a:rPr lang="en-US" dirty="0" smtClean="0"/>
              <a:t>To achieve this goal, we need to recognize small indicators before they result in accidents.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536" y="731839"/>
            <a:ext cx="7528560" cy="1143000"/>
          </a:xfrm>
        </p:spPr>
        <p:txBody>
          <a:bodyPr/>
          <a:lstStyle/>
          <a:p>
            <a:r>
              <a:rPr lang="en-US" dirty="0" smtClean="0"/>
              <a:t>Introduction to Reporting and Accident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61" y="2585545"/>
            <a:ext cx="7528560" cy="3114949"/>
          </a:xfrm>
        </p:spPr>
        <p:txBody>
          <a:bodyPr/>
          <a:lstStyle/>
          <a:p>
            <a:r>
              <a:rPr lang="en-US" dirty="0" smtClean="0"/>
              <a:t>Reporting and taking appropriate </a:t>
            </a:r>
            <a:r>
              <a:rPr lang="en-US" dirty="0" err="1" smtClean="0"/>
              <a:t>followup</a:t>
            </a:r>
            <a:r>
              <a:rPr lang="en-US" dirty="0" smtClean="0"/>
              <a:t> actions (e.g., including accident investigation) will improve safety and effectiveness for organizational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Triangle </a:t>
            </a:r>
            <a:r>
              <a:rPr lang="en-US" dirty="0"/>
              <a:t>and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Triangle </a:t>
            </a:r>
            <a:r>
              <a:rPr lang="en-US" dirty="0"/>
              <a:t>and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have found that, statistically, for every 600 near misses when appropriate mitigations are not put into place, a disabling injury or fatality is likely to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Triangle</a:t>
            </a:r>
            <a:endParaRPr lang="en-US" dirty="0"/>
          </a:p>
        </p:txBody>
      </p:sp>
      <p:sp>
        <p:nvSpPr>
          <p:cNvPr id="22" name="Pyr1"/>
          <p:cNvSpPr>
            <a:spLocks noEditPoints="1" noChangeArrowheads="1"/>
          </p:cNvSpPr>
          <p:nvPr/>
        </p:nvSpPr>
        <p:spPr bwMode="auto">
          <a:xfrm>
            <a:off x="6175949" y="1377950"/>
            <a:ext cx="1005840" cy="1000223"/>
          </a:xfrm>
          <a:custGeom>
            <a:avLst/>
            <a:gdLst>
              <a:gd name="T0" fmla="*/ 447 w 21600"/>
              <a:gd name="T1" fmla="*/ 0 h 21600"/>
              <a:gd name="T2" fmla="*/ 893 w 21600"/>
              <a:gd name="T3" fmla="*/ 794 h 21600"/>
              <a:gd name="T4" fmla="*/ 0 w 21600"/>
              <a:gd name="T5" fmla="*/ 794 h 21600"/>
              <a:gd name="T6" fmla="*/ 0 60000 65536"/>
              <a:gd name="T7" fmla="*/ 0 60000 65536"/>
              <a:gd name="T8" fmla="*/ 0 60000 65536"/>
              <a:gd name="T9" fmla="*/ 5394 w 21600"/>
              <a:gd name="T10" fmla="*/ 11807 h 21600"/>
              <a:gd name="T11" fmla="*/ 16206 w 21600"/>
              <a:gd name="T12" fmla="*/ 20593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prstMaterial="plastic">
            <a:bevelT prst="relaxedInset"/>
            <a:extrusionClr>
              <a:schemeClr val="bg1"/>
            </a:extrusionClr>
          </a:sp3d>
        </p:spPr>
        <p:txBody>
          <a:bodyPr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yr2"/>
          <p:cNvSpPr>
            <a:spLocks noEditPoints="1" noChangeArrowheads="1"/>
          </p:cNvSpPr>
          <p:nvPr/>
        </p:nvSpPr>
        <p:spPr bwMode="auto">
          <a:xfrm>
            <a:off x="5570021" y="2437381"/>
            <a:ext cx="2206816" cy="1117378"/>
          </a:xfrm>
          <a:custGeom>
            <a:avLst/>
            <a:gdLst>
              <a:gd name="T0" fmla="*/ 515 w 21600"/>
              <a:gd name="T1" fmla="*/ 0 h 21600"/>
              <a:gd name="T2" fmla="*/ 1408 w 21600"/>
              <a:gd name="T3" fmla="*/ 0 h 21600"/>
              <a:gd name="T4" fmla="*/ 1923 w 21600"/>
              <a:gd name="T5" fmla="*/ 887 h 21600"/>
              <a:gd name="T6" fmla="*/ 0 w 21600"/>
              <a:gd name="T7" fmla="*/ 88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85 w 21600"/>
              <a:gd name="T13" fmla="*/ 511 h 21600"/>
              <a:gd name="T14" fmla="*/ 15815 w 21600"/>
              <a:gd name="T15" fmla="*/ 210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87" y="0"/>
                </a:moveTo>
                <a:lnTo>
                  <a:pt x="15812" y="0"/>
                </a:lnTo>
                <a:lnTo>
                  <a:pt x="21600" y="21600"/>
                </a:lnTo>
                <a:lnTo>
                  <a:pt x="0" y="21600"/>
                </a:lnTo>
                <a:lnTo>
                  <a:pt x="5787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29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24" name="Pyr3"/>
          <p:cNvSpPr>
            <a:spLocks noEditPoints="1" noChangeArrowheads="1"/>
          </p:cNvSpPr>
          <p:nvPr/>
        </p:nvSpPr>
        <p:spPr bwMode="auto">
          <a:xfrm>
            <a:off x="4964093" y="3646719"/>
            <a:ext cx="3379654" cy="1114859"/>
          </a:xfrm>
          <a:custGeom>
            <a:avLst/>
            <a:gdLst>
              <a:gd name="T0" fmla="*/ 514 w 21600"/>
              <a:gd name="T1" fmla="*/ 0 h 21600"/>
              <a:gd name="T2" fmla="*/ 2431 w 21600"/>
              <a:gd name="T3" fmla="*/ 0 h 21600"/>
              <a:gd name="T4" fmla="*/ 2945 w 21600"/>
              <a:gd name="T5" fmla="*/ 885 h 21600"/>
              <a:gd name="T6" fmla="*/ 0 w 21600"/>
              <a:gd name="T7" fmla="*/ 8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88 w 21600"/>
              <a:gd name="T13" fmla="*/ 488 h 21600"/>
              <a:gd name="T14" fmla="*/ 16312 w 21600"/>
              <a:gd name="T15" fmla="*/ 211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68" y="0"/>
                </a:moveTo>
                <a:lnTo>
                  <a:pt x="17831" y="0"/>
                </a:lnTo>
                <a:lnTo>
                  <a:pt x="21600" y="21600"/>
                </a:lnTo>
                <a:lnTo>
                  <a:pt x="0" y="21600"/>
                </a:lnTo>
                <a:lnTo>
                  <a:pt x="3768" y="0"/>
                </a:lnTo>
                <a:close/>
              </a:path>
            </a:pathLst>
          </a:custGeom>
          <a:solidFill>
            <a:srgbClr val="2DA8D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algn="ctr"/>
            <a:r>
              <a:rPr lang="en-US" sz="3200" b="1" dirty="0"/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300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25" name="Pyr4"/>
          <p:cNvSpPr>
            <a:spLocks noEditPoints="1" noChangeArrowheads="1"/>
          </p:cNvSpPr>
          <p:nvPr/>
        </p:nvSpPr>
        <p:spPr bwMode="auto">
          <a:xfrm>
            <a:off x="4413250" y="4856057"/>
            <a:ext cx="4572000" cy="1116118"/>
          </a:xfrm>
          <a:custGeom>
            <a:avLst/>
            <a:gdLst>
              <a:gd name="T0" fmla="*/ 515 w 21600"/>
              <a:gd name="T1" fmla="*/ 0 h 21600"/>
              <a:gd name="T2" fmla="*/ 3469 w 21600"/>
              <a:gd name="T3" fmla="*/ 0 h 21600"/>
              <a:gd name="T4" fmla="*/ 3984 w 21600"/>
              <a:gd name="T5" fmla="*/ 886 h 21600"/>
              <a:gd name="T6" fmla="*/ 0 w 21600"/>
              <a:gd name="T7" fmla="*/ 88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86 w 21600"/>
              <a:gd name="T13" fmla="*/ 512 h 21600"/>
              <a:gd name="T14" fmla="*/ 17311 w 21600"/>
              <a:gd name="T15" fmla="*/ 210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93" y="0"/>
                </a:moveTo>
                <a:lnTo>
                  <a:pt x="18806" y="0"/>
                </a:lnTo>
                <a:lnTo>
                  <a:pt x="21600" y="21600"/>
                </a:lnTo>
                <a:lnTo>
                  <a:pt x="0" y="21600"/>
                </a:lnTo>
                <a:lnTo>
                  <a:pt x="2793" y="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600</a:t>
            </a:r>
          </a:p>
        </p:txBody>
      </p:sp>
      <p:sp>
        <p:nvSpPr>
          <p:cNvPr id="30" name="Content Placeholder 5"/>
          <p:cNvSpPr txBox="1">
            <a:spLocks/>
          </p:cNvSpPr>
          <p:nvPr/>
        </p:nvSpPr>
        <p:spPr>
          <a:xfrm>
            <a:off x="203200" y="1424913"/>
            <a:ext cx="4794469" cy="465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Disabling Injury or Fatality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Significant Injury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or 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roperty Damage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Minor Injury or Property Damage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Near Miss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" name="Straight Connector 14"/>
          <p:cNvCxnSpPr>
            <a:cxnSpLocks noChangeShapeType="1"/>
          </p:cNvCxnSpPr>
          <p:nvPr/>
        </p:nvCxnSpPr>
        <p:spPr bwMode="auto">
          <a:xfrm>
            <a:off x="4572000" y="1743978"/>
            <a:ext cx="1774209" cy="293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16"/>
          <p:cNvCxnSpPr>
            <a:cxnSpLocks noChangeShapeType="1"/>
          </p:cNvCxnSpPr>
          <p:nvPr/>
        </p:nvCxnSpPr>
        <p:spPr bwMode="auto">
          <a:xfrm>
            <a:off x="4950372" y="2674961"/>
            <a:ext cx="91816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18"/>
          <p:cNvCxnSpPr>
            <a:cxnSpLocks noChangeShapeType="1"/>
          </p:cNvCxnSpPr>
          <p:nvPr/>
        </p:nvCxnSpPr>
        <p:spPr bwMode="auto">
          <a:xfrm flipV="1">
            <a:off x="4210050" y="4039737"/>
            <a:ext cx="976099" cy="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20"/>
          <p:cNvCxnSpPr>
            <a:cxnSpLocks noChangeShapeType="1"/>
          </p:cNvCxnSpPr>
          <p:nvPr/>
        </p:nvCxnSpPr>
        <p:spPr bwMode="auto">
          <a:xfrm>
            <a:off x="2033752" y="5445458"/>
            <a:ext cx="251095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Triangle </a:t>
            </a:r>
            <a:r>
              <a:rPr lang="en-US" dirty="0"/>
              <a:t>and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205163" algn="l"/>
              </a:tabLst>
            </a:pPr>
            <a:r>
              <a:rPr lang="en-US" dirty="0" smtClean="0"/>
              <a:t>Safety Triangle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“A reporting culture is a safety culture.”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	</a:t>
            </a:r>
            <a:r>
              <a:rPr lang="en-US" sz="2400" b="0" i="1" dirty="0" smtClean="0"/>
              <a:t>(</a:t>
            </a:r>
            <a:r>
              <a:rPr lang="en-US" sz="2400" b="0" i="1" dirty="0" err="1" smtClean="0"/>
              <a:t>Weick</a:t>
            </a:r>
            <a:r>
              <a:rPr lang="en-US" sz="2400" b="0" i="1" dirty="0" smtClean="0"/>
              <a:t> and Sutcliff)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8-9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porting and Accident Investiga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Objectives&amp;quot;&quot;/&gt;&lt;property id=&quot;20307&quot; value=&quot;291&quot;/&gt;&lt;/object&gt;&lt;object type=&quot;3&quot; unique_id=&quot;10007&quot;&gt;&lt;property id=&quot;20148&quot; value=&quot;5&quot;/&gt;&lt;property id=&quot;20300&quot; value=&quot;Slide 4 - &amp;quot;Introduction to Reporting and Accident Investigation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Introduction to Reporting and Accident Investigation&amp;quot;&quot;/&gt;&lt;property id=&quot;20307&quot; value=&quot;292&quot;/&gt;&lt;/object&gt;&lt;object type=&quot;3&quot; unique_id=&quot;10009&quot;&gt;&lt;property id=&quot;20148&quot; value=&quot;5&quot;/&gt;&lt;property id=&quot;20300&quot; value=&quot;Slide 6 - &amp;quot;Safety Triangle and Reporting&amp;quot;&quot;/&gt;&lt;property id=&quot;20307&quot; value=&quot;293&quot;/&gt;&lt;/object&gt;&lt;object type=&quot;3&quot; unique_id=&quot;10010&quot;&gt;&lt;property id=&quot;20148&quot; value=&quot;5&quot;/&gt;&lt;property id=&quot;20300&quot; value=&quot;Slide 7 - &amp;quot;Safety Triangle and Reporting&amp;quot;&quot;/&gt;&lt;property id=&quot;20307&quot; value=&quot;294&quot;/&gt;&lt;/object&gt;&lt;object type=&quot;3&quot; unique_id=&quot;10011&quot;&gt;&lt;property id=&quot;20148&quot; value=&quot;5&quot;/&gt;&lt;property id=&quot;20300&quot; value=&quot;Slide 8 - &amp;quot;Safety Triangle&amp;quot;&quot;/&gt;&lt;property id=&quot;20307&quot; value=&quot;261&quot;/&gt;&lt;/object&gt;&lt;object type=&quot;3&quot; unique_id=&quot;10012&quot;&gt;&lt;property id=&quot;20148&quot; value=&quot;5&quot;/&gt;&lt;property id=&quot;20300&quot; value=&quot;Slide 9 - &amp;quot;Safety Triangle and Reporting&amp;quot;&quot;/&gt;&lt;property id=&quot;20307&quot; value=&quot;295&quot;/&gt;&lt;/object&gt;&lt;object type=&quot;3&quot; unique_id=&quot;10013&quot;&gt;&lt;property id=&quot;20148&quot; value=&quot;5&quot;/&gt;&lt;property id=&quot;20300&quot; value=&quot;Slide 10 - &amp;quot;Safety Triangle and Reporting&amp;quot;&quot;/&gt;&lt;property id=&quot;20307&quot; value=&quot;262&quot;/&gt;&lt;/object&gt;&lt;object type=&quot;3&quot; unique_id=&quot;10014&quot;&gt;&lt;property id=&quot;20148&quot; value=&quot;5&quot;/&gt;&lt;property id=&quot;20300&quot; value=&quot;Slide 11 - &amp;quot;Safety Triangle and Reporting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Safety Triangle and Reporting&amp;quot;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263&quot;/&gt;&lt;/object&gt;&lt;object type=&quot;3&quot; unique_id=&quot;10017&quot;&gt;&lt;property id=&quot;20148&quot; value=&quot;5&quot;/&gt;&lt;property id=&quot;20300&quot; value=&quot;Slide 14 - &amp;quot;Emergency Planning&amp;quot;&quot;/&gt;&lt;property id=&quot;20307&quot; value=&quot;299&quot;/&gt;&lt;/object&gt;&lt;object type=&quot;3&quot; unique_id=&quot;10018&quot;&gt;&lt;property id=&quot;20148&quot; value=&quot;5&quot;/&gt;&lt;property id=&quot;20300&quot; value=&quot;Slide 15 - &amp;quot;Emergency Planning&amp;quot;&quot;/&gt;&lt;property id=&quot;20307&quot; value=&quot;264&quot;/&gt;&lt;/object&gt;&lt;object type=&quot;3&quot; unique_id=&quot;10019&quot;&gt;&lt;property id=&quot;20148&quot; value=&quot;5&quot;/&gt;&lt;property id=&quot;20300&quot; value=&quot;Slide 16 - &amp;quot;Emergency Planning&amp;quot;&quot;/&gt;&lt;property id=&quot;20307&quot; value=&quot;300&quot;/&gt;&lt;/object&gt;&lt;object type=&quot;3&quot; unique_id=&quot;10020&quot;&gt;&lt;property id=&quot;20148&quot; value=&quot;5&quot;/&gt;&lt;property id=&quot;20300&quot; value=&quot;Slide 17 - &amp;quot;Emergency Planning&amp;quot;&quot;/&gt;&lt;property id=&quot;20307&quot; value=&quot;265&quot;/&gt;&lt;/object&gt;&lt;object type=&quot;3&quot; unique_id=&quot;10021&quot;&gt;&lt;property id=&quot;20148&quot; value=&quot;5&quot;/&gt;&lt;property id=&quot;20300&quot; value=&quot;Slide 18 - &amp;quot;Emergency Planning&amp;quot;&quot;/&gt;&lt;property id=&quot;20307&quot; value=&quot;301&quot;/&gt;&lt;/object&gt;&lt;object type=&quot;3&quot; unique_id=&quot;10022&quot;&gt;&lt;property id=&quot;20148&quot; value=&quot;5&quot;/&gt;&lt;property id=&quot;20300&quot; value=&quot;Slide 19 - &amp;quot;Emergency Planning&amp;quot;&quot;/&gt;&lt;property id=&quot;20307&quot; value=&quot;302&quot;/&gt;&lt;/object&gt;&lt;object type=&quot;3&quot; unique_id=&quot;10023&quot;&gt;&lt;property id=&quot;20148&quot; value=&quot;5&quot;/&gt;&lt;property id=&quot;20300&quot; value=&quot;Slide 20 - &amp;quot;Emergency Planning&amp;quot;&quot;/&gt;&lt;property id=&quot;20307&quot; value=&quot;303&quot;/&gt;&lt;/object&gt;&lt;object type=&quot;3&quot; unique_id=&quot;10024&quot;&gt;&lt;property id=&quot;20148&quot; value=&quot;5&quot;/&gt;&lt;property id=&quot;20300&quot; value=&quot;Slide 21 - &amp;quot;Emergency Planning&amp;quot;&quot;/&gt;&lt;property id=&quot;20307&quot; value=&quot;304&quot;/&gt;&lt;/object&gt;&lt;object type=&quot;3&quot; unique_id=&quot;10025&quot;&gt;&lt;property id=&quot;20148&quot; value=&quot;5&quot;/&gt;&lt;property id=&quot;20300&quot; value=&quot;Slide 22 - &amp;quot;Emergency Planning&amp;quot;&quot;/&gt;&lt;property id=&quot;20307&quot; value=&quot;305&quot;/&gt;&lt;/object&gt;&lt;object type=&quot;3&quot; unique_id=&quot;10026&quot;&gt;&lt;property id=&quot;20148&quot; value=&quot;5&quot;/&gt;&lt;property id=&quot;20300&quot; value=&quot;Slide 23 - &amp;quot;Emergency Planning&amp;quot;&quot;/&gt;&lt;property id=&quot;20307&quot; value=&quot;306&quot;/&gt;&lt;/object&gt;&lt;object type=&quot;3&quot; unique_id=&quot;10027&quot;&gt;&lt;property id=&quot;20148&quot; value=&quot;5&quot;/&gt;&lt;property id=&quot;20300&quot; value=&quot;Slide 24 - &amp;quot;Emergency Planning&amp;quot;&quot;/&gt;&lt;property id=&quot;20307&quot; value=&quot;307&quot;/&gt;&lt;/object&gt;&lt;object type=&quot;3&quot; unique_id=&quot;10028&quot;&gt;&lt;property id=&quot;20148&quot; value=&quot;5&quot;/&gt;&lt;property id=&quot;20300&quot; value=&quot;Slide 25 - &amp;quot;Emergency Planning&amp;quot;&quot;/&gt;&lt;property id=&quot;20307&quot; value=&quot;308&quot;/&gt;&lt;/object&gt;&lt;object type=&quot;3&quot; unique_id=&quot;10029&quot;&gt;&lt;property id=&quot;20148&quot; value=&quot;5&quot;/&gt;&lt;property id=&quot;20300&quot; value=&quot;Slide 26 - &amp;quot;Accident Investigation&amp;quot;&quot;/&gt;&lt;property id=&quot;20307&quot; value=&quot;309&quot;/&gt;&lt;/object&gt;&lt;object type=&quot;3&quot; unique_id=&quot;10030&quot;&gt;&lt;property id=&quot;20148&quot; value=&quot;5&quot;/&gt;&lt;property id=&quot;20300&quot; value=&quot;Slide 27 - &amp;quot;Accident Investigation&amp;#x0D;&amp;#x0A;&amp;quot;&quot;/&gt;&lt;property id=&quot;20307&quot; value=&quot;266&quot;/&gt;&lt;/object&gt;&lt;object type=&quot;3&quot; unique_id=&quot;10031&quot;&gt;&lt;property id=&quot;20148&quot; value=&quot;5&quot;/&gt;&lt;property id=&quot;20300&quot; value=&quot;Slide 28 - &amp;quot;Accident Investigation&amp;#x0D;&amp;#x0A;Types and Levels of Investigation&amp;quot;&quot;/&gt;&lt;property id=&quot;20307&quot; value=&quot;310&quot;/&gt;&lt;/object&gt;&lt;object type=&quot;3&quot; unique_id=&quot;10032&quot;&gt;&lt;property id=&quot;20148&quot; value=&quot;5&quot;/&gt;&lt;property id=&quot;20300&quot; value=&quot;Slide 29 - &amp;quot;Accident Investigation&amp;quot;&quot;/&gt;&lt;property id=&quot;20307&quot; value=&quot;311&quot;/&gt;&lt;/object&gt;&lt;object type=&quot;3&quot; unique_id=&quot;10033&quot;&gt;&lt;property id=&quot;20148&quot; value=&quot;5&quot;/&gt;&lt;property id=&quot;20300&quot; value=&quot;Slide 30 - &amp;quot;Accident Investigation&amp;quot;&quot;/&gt;&lt;property id=&quot;20307&quot; value=&quot;312&quot;/&gt;&lt;/object&gt;&lt;object type=&quot;3&quot; unique_id=&quot;10034&quot;&gt;&lt;property id=&quot;20148&quot; value=&quot;5&quot;/&gt;&lt;property id=&quot;20300&quot; value=&quot;Slide 31 - &amp;quot;Accident Investigation&amp;quot;&quot;/&gt;&lt;property id=&quot;20307&quot; value=&quot;313&quot;/&gt;&lt;/object&gt;&lt;object type=&quot;3&quot; unique_id=&quot;10035&quot;&gt;&lt;property id=&quot;20148&quot; value=&quot;5&quot;/&gt;&lt;property id=&quot;20300&quot; value=&quot;Slide 32 - &amp;quot;Accident Investigation&amp;quot;&quot;/&gt;&lt;property id=&quot;20307&quot; value=&quot;314&quot;/&gt;&lt;/object&gt;&lt;object type=&quot;3&quot; unique_id=&quot;10036&quot;&gt;&lt;property id=&quot;20148&quot; value=&quot;5&quot;/&gt;&lt;property id=&quot;20300&quot; value=&quot;Slide 33 - &amp;quot;Accident Investigation&amp;quot;&quot;/&gt;&lt;property id=&quot;20307&quot; value=&quot;316&quot;/&gt;&lt;/object&gt;&lt;object type=&quot;3&quot; unique_id=&quot;10037&quot;&gt;&lt;property id=&quot;20148&quot; value=&quot;5&quot;/&gt;&lt;property id=&quot;20300&quot; value=&quot;Slide 34 - &amp;quot;Accident Investigation&amp;quot;&quot;/&gt;&lt;property id=&quot;20307&quot; value=&quot;315&quot;/&gt;&lt;/object&gt;&lt;object type=&quot;3&quot; unique_id=&quot;10038&quot;&gt;&lt;property id=&quot;20148&quot; value=&quot;5&quot;/&gt;&lt;property id=&quot;20300&quot; value=&quot;Slide 35 - &amp;quot;Exercise&amp;quot;&quot;/&gt;&lt;property id=&quot;20307&quot; value=&quot;317&quot;/&gt;&lt;/object&gt;&lt;object type=&quot;3&quot; unique_id=&quot;10039&quot;&gt;&lt;property id=&quot;20148&quot; value=&quot;5&quot;/&gt;&lt;property id=&quot;20300&quot; value=&quot;Slide 36&quot;/&gt;&lt;property id=&quot;20307&quot; value=&quot;320&quot;/&gt;&lt;/object&gt;&lt;object type=&quot;3&quot; unique_id=&quot;10040&quot;&gt;&lt;property id=&quot;20148&quot; value=&quot;5&quot;/&gt;&lt;property id=&quot;20300&quot; value=&quot;Slide 37 - &amp;quot;Summary&amp;quot;&quot;/&gt;&lt;property id=&quot;20307&quot; value=&quot;290&quot;/&gt;&lt;/object&gt;&lt;object type=&quot;3&quot; unique_id=&quot;10043&quot;&gt;&lt;property id=&quot;20148&quot; value=&quot;5&quot;/&gt;&lt;property id=&quot;20300&quot; value=&quot;Slide 38 - &amp;quot;Objectives&amp;quot;&quot;/&gt;&lt;property id=&quot;20307&quot; value=&quot;321&quot;/&gt;&lt;/object&gt;&lt;object type=&quot;3&quot; unique_id=&quot;10044&quot;&gt;&lt;property id=&quot;20148&quot; value=&quot;5&quot;/&gt;&lt;property id=&quot;20300&quot; value=&quot;Slide 39 - &amp;quot;Objectives&amp;quot;&quot;/&gt;&lt;property id=&quot;20307&quot; value=&quot;3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1199</Words>
  <Application>Microsoft Office PowerPoint</Application>
  <PresentationFormat>On-screen Show (4:3)</PresentationFormat>
  <Paragraphs>383</Paragraphs>
  <Slides>39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Reporting and Accident Investigation</vt:lpstr>
      <vt:lpstr>Objectives</vt:lpstr>
      <vt:lpstr>Objectives</vt:lpstr>
      <vt:lpstr>Introduction to Reporting and Accident Investigation</vt:lpstr>
      <vt:lpstr>Introduction to Reporting and Accident Investigation</vt:lpstr>
      <vt:lpstr>Safety Triangle and Reporting</vt:lpstr>
      <vt:lpstr>Safety Triangle and Reporting</vt:lpstr>
      <vt:lpstr>Safety Triangle</vt:lpstr>
      <vt:lpstr>Safety Triangle and Reporting</vt:lpstr>
      <vt:lpstr>Safety Triangle and Reporting</vt:lpstr>
      <vt:lpstr>Safety Triangle and Reporting</vt:lpstr>
      <vt:lpstr>Safety Triangle and Reporting</vt:lpstr>
      <vt:lpstr>PowerPoint Presentation</vt:lpstr>
      <vt:lpstr>Emergency Planning</vt:lpstr>
      <vt:lpstr>Emergency Planning</vt:lpstr>
      <vt:lpstr>Emergency Planning</vt:lpstr>
      <vt:lpstr>Emergency Planning</vt:lpstr>
      <vt:lpstr>Emergency Planning</vt:lpstr>
      <vt:lpstr>Emergency Planning</vt:lpstr>
      <vt:lpstr>Emergency Planning</vt:lpstr>
      <vt:lpstr>Emergency Planning</vt:lpstr>
      <vt:lpstr>Emergency Planning</vt:lpstr>
      <vt:lpstr>Emergency Planning</vt:lpstr>
      <vt:lpstr>Emergency Planning</vt:lpstr>
      <vt:lpstr>Emergency Planning</vt:lpstr>
      <vt:lpstr>Accident Investigation</vt:lpstr>
      <vt:lpstr>Accident Investigation </vt:lpstr>
      <vt:lpstr>Accident Investigation Types and Levels of Investigation</vt:lpstr>
      <vt:lpstr>Accident Investigation</vt:lpstr>
      <vt:lpstr>Accident Investigation</vt:lpstr>
      <vt:lpstr>Accident Investigation</vt:lpstr>
      <vt:lpstr>Accident Investigation</vt:lpstr>
      <vt:lpstr>Accident Investigation</vt:lpstr>
      <vt:lpstr>Accident Investigation</vt:lpstr>
      <vt:lpstr>Exercise</vt:lpstr>
      <vt:lpstr>PowerPoint Presentation</vt:lpstr>
      <vt:lpstr>Summary</vt:lpstr>
      <vt:lpstr>Objectives</vt:lpstr>
      <vt:lpstr>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rhonda</dc:creator>
  <cp:lastModifiedBy>Kessler, Jon W</cp:lastModifiedBy>
  <cp:revision>186</cp:revision>
  <cp:lastPrinted>2012-07-25T15:21:02Z</cp:lastPrinted>
  <dcterms:created xsi:type="dcterms:W3CDTF">2010-10-28T18:16:29Z</dcterms:created>
  <dcterms:modified xsi:type="dcterms:W3CDTF">2013-01-11T17:53:49Z</dcterms:modified>
</cp:coreProperties>
</file>