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259" r:id="rId3"/>
    <p:sldId id="332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72" r:id="rId14"/>
    <p:sldId id="273" r:id="rId15"/>
    <p:sldId id="274" r:id="rId16"/>
    <p:sldId id="258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3" r:id="rId42"/>
    <p:sldId id="304" r:id="rId43"/>
    <p:sldId id="305" r:id="rId44"/>
    <p:sldId id="306" r:id="rId45"/>
    <p:sldId id="307" r:id="rId46"/>
    <p:sldId id="314" r:id="rId47"/>
    <p:sldId id="308" r:id="rId48"/>
    <p:sldId id="315" r:id="rId49"/>
    <p:sldId id="309" r:id="rId50"/>
    <p:sldId id="310" r:id="rId51"/>
    <p:sldId id="311" r:id="rId52"/>
    <p:sldId id="312" r:id="rId53"/>
    <p:sldId id="313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3" r:id="rId69"/>
    <p:sldId id="334" r:id="rId70"/>
  </p:sldIdLst>
  <p:sldSz cx="9144000" cy="6858000" type="screen4x3"/>
  <p:notesSz cx="6881813" cy="9296400"/>
  <p:custDataLst>
    <p:tags r:id="rId7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F04"/>
    <a:srgbClr val="CC9900"/>
    <a:srgbClr val="FDF6C3"/>
    <a:srgbClr val="2DA8DF"/>
    <a:srgbClr val="003086"/>
    <a:srgbClr val="1A7BA8"/>
    <a:srgbClr val="FFF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0" autoAdjust="0"/>
    <p:restoredTop sz="83071" autoAdjust="0"/>
  </p:normalViewPr>
  <p:slideViewPr>
    <p:cSldViewPr snapToGrid="0" showGuides="1">
      <p:cViewPr>
        <p:scale>
          <a:sx n="75" d="100"/>
          <a:sy n="75" d="100"/>
        </p:scale>
        <p:origin x="-1494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72"/>
    </p:cViewPr>
  </p:sorterViewPr>
  <p:notesViewPr>
    <p:cSldViewPr snapToGrid="0" showGuides="1">
      <p:cViewPr varScale="1">
        <p:scale>
          <a:sx n="98" d="100"/>
          <a:sy n="98" d="100"/>
        </p:scale>
        <p:origin x="-3516" y="-114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7BB2BE8-50EE-4435-B2D1-E10C05DBB491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7FF4A0C-0819-4981-A2DD-CD94E1C0B8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4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47896AD9-AE71-4FF4-997B-5E92E21565A9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3233961"/>
            <a:ext cx="5505450" cy="5365209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7EDB384-EEFE-4BEE-A026-60DE22B048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5" name="Slide Image Placeholder 14"/>
          <p:cNvSpPr>
            <a:spLocks noGrp="1" noRot="1" noChangeAspect="1"/>
          </p:cNvSpPr>
          <p:nvPr>
            <p:ph type="sldImg" idx="2"/>
          </p:nvPr>
        </p:nvSpPr>
        <p:spPr>
          <a:xfrm>
            <a:off x="3284538" y="557213"/>
            <a:ext cx="2973387" cy="2232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4733" y="563721"/>
            <a:ext cx="2372029" cy="1126463"/>
          </a:xfrm>
          <a:prstGeom prst="rect">
            <a:avLst/>
          </a:prstGeom>
          <a:noFill/>
        </p:spPr>
        <p:txBody>
          <a:bodyPr wrap="square" lIns="92446" tIns="46223" rIns="92446" bIns="46223" rtlCol="0">
            <a:spAutoFit/>
          </a:bodyPr>
          <a:lstStyle/>
          <a:p>
            <a:pPr marL="0" indent="0">
              <a:tabLst/>
              <a:defRPr/>
            </a:pPr>
            <a:r>
              <a:rPr lang="en-US" sz="1100" b="1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Course:  </a:t>
            </a:r>
            <a:r>
              <a:rPr lang="en-US" sz="11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Safety Officer, S-404</a:t>
            </a:r>
          </a:p>
          <a:p>
            <a:pPr marL="0" indent="0">
              <a:tabLst/>
              <a:defRPr/>
            </a:pPr>
            <a:endParaRPr lang="en-US" sz="1100" dirty="0" smtClean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tabLst/>
              <a:defRPr/>
            </a:pPr>
            <a:r>
              <a:rPr lang="en-US" sz="1100" b="1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Unit:  </a:t>
            </a:r>
            <a:r>
              <a:rPr lang="en-US" sz="11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1– Day in the Life of a Safety Officer</a:t>
            </a:r>
          </a:p>
          <a:p>
            <a:pPr marL="0" indent="0">
              <a:tabLst/>
              <a:defRPr/>
            </a:pPr>
            <a:endParaRPr lang="en-US" sz="1100" dirty="0" smtClean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tabLst/>
              <a:defRPr/>
            </a:pPr>
            <a:r>
              <a:rPr lang="en-US" sz="1100" b="1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Time:  </a:t>
            </a:r>
            <a:r>
              <a:rPr lang="en-US" sz="11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1 Hours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0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1063" y="479425"/>
            <a:ext cx="3103562" cy="232886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3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3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3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56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98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7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73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7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7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7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7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7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7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733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73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733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30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011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011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5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5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5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0922" y="1248225"/>
            <a:ext cx="4508675" cy="2075543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kern="12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EACF04"/>
                    </a:gs>
                    <a:gs pos="49000">
                      <a:srgbClr val="FFC000"/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4" y="4430476"/>
            <a:ext cx="4213559" cy="1752600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Arial Blac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974" y="6559550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S-404 Safety Officer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 smtClean="0"/>
              <a:t> S-404 EP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56" y="274638"/>
            <a:ext cx="7511143" cy="1143000"/>
          </a:xfr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000" b="1" kern="1200" cap="none" spc="0" dirty="0" smtClean="0">
                <a:ln w="10541" cmpd="sng">
                  <a:noFill/>
                  <a:prstDash val="solid"/>
                </a:ln>
                <a:gradFill>
                  <a:gsLst>
                    <a:gs pos="9000">
                      <a:schemeClr val="tx1"/>
                    </a:gs>
                    <a:gs pos="50000">
                      <a:srgbClr val="CC9900"/>
                    </a:gs>
                    <a:gs pos="79000">
                      <a:schemeClr val="tx1"/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E7500"/>
              </a:buClr>
              <a:defRPr/>
            </a:lvl1pPr>
            <a:lvl2pPr>
              <a:buClr>
                <a:srgbClr val="9E7500"/>
              </a:buClr>
              <a:defRPr/>
            </a:lvl2pPr>
            <a:lvl3pPr>
              <a:buClr>
                <a:srgbClr val="9E7500"/>
              </a:buClr>
              <a:defRPr/>
            </a:lvl3pPr>
            <a:lvl4pPr>
              <a:buClr>
                <a:srgbClr val="9E7500"/>
              </a:buClr>
              <a:defRPr/>
            </a:lvl4pPr>
            <a:lvl5pPr>
              <a:buClr>
                <a:srgbClr val="9E750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 smtClean="0"/>
              <a:t> S-404 EP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974" y="6559550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S-404 Safety Officer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480" y="274638"/>
            <a:ext cx="7513320" cy="1143000"/>
          </a:xfr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000" b="1" kern="1200" cap="none" spc="0" dirty="0" smtClean="0">
                <a:ln w="10541" cmpd="sng">
                  <a:noFill/>
                  <a:prstDash val="solid"/>
                </a:ln>
                <a:gradFill>
                  <a:gsLst>
                    <a:gs pos="9000">
                      <a:schemeClr val="tx1"/>
                    </a:gs>
                    <a:gs pos="50000">
                      <a:srgbClr val="CC9900"/>
                    </a:gs>
                    <a:gs pos="79000">
                      <a:schemeClr val="tx1"/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E7500"/>
              </a:buClr>
              <a:defRPr/>
            </a:lvl1pPr>
            <a:lvl2pPr>
              <a:buClr>
                <a:srgbClr val="9E7500"/>
              </a:buClr>
              <a:defRPr/>
            </a:lvl2pPr>
            <a:lvl3pPr>
              <a:buClr>
                <a:srgbClr val="9E7500"/>
              </a:buClr>
              <a:defRPr/>
            </a:lvl3pPr>
            <a:lvl4pPr>
              <a:buClr>
                <a:srgbClr val="9E7500"/>
              </a:buClr>
              <a:defRPr/>
            </a:lvl4pPr>
            <a:lvl5pPr>
              <a:buClr>
                <a:srgbClr val="9E750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 smtClean="0"/>
              <a:t> S-404 EP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974" y="6559550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S-404 Safety Officer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525" y="4406900"/>
            <a:ext cx="7342188" cy="1362075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kern="12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EACF04"/>
                    </a:gs>
                    <a:gs pos="49000">
                      <a:srgbClr val="FFC000"/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525" y="2906713"/>
            <a:ext cx="734218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 smtClean="0"/>
              <a:t> S-404 EP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180974" y="6559550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S-404 Safety Officer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cap="none" spc="0" dirty="0" smtClean="0">
                <a:ln w="10541" cmpd="sng">
                  <a:noFill/>
                  <a:prstDash val="solid"/>
                </a:ln>
                <a:gradFill>
                  <a:gsLst>
                    <a:gs pos="9000">
                      <a:schemeClr val="tx1"/>
                    </a:gs>
                    <a:gs pos="50000">
                      <a:srgbClr val="CC9900"/>
                    </a:gs>
                    <a:gs pos="79000">
                      <a:schemeClr val="tx1"/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9E7500"/>
              </a:buClr>
              <a:defRPr sz="2400"/>
            </a:lvl1pPr>
            <a:lvl2pPr>
              <a:buClr>
                <a:srgbClr val="9E7500"/>
              </a:buClr>
              <a:defRPr sz="2000"/>
            </a:lvl2pPr>
            <a:lvl3pPr>
              <a:buClr>
                <a:srgbClr val="9E7500"/>
              </a:buClr>
              <a:defRPr sz="1800"/>
            </a:lvl3pPr>
            <a:lvl4pPr>
              <a:buClr>
                <a:srgbClr val="9E7500"/>
              </a:buClr>
              <a:defRPr sz="1600"/>
            </a:lvl4pPr>
            <a:lvl5pPr>
              <a:buClr>
                <a:srgbClr val="9E7500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9E7500"/>
              </a:buClr>
              <a:defRPr sz="2400"/>
            </a:lvl1pPr>
            <a:lvl2pPr>
              <a:buClr>
                <a:srgbClr val="9E7500"/>
              </a:buClr>
              <a:defRPr sz="2000"/>
            </a:lvl2pPr>
            <a:lvl3pPr>
              <a:buClr>
                <a:srgbClr val="9E7500"/>
              </a:buClr>
              <a:defRPr sz="1800"/>
            </a:lvl3pPr>
            <a:lvl4pPr>
              <a:buClr>
                <a:srgbClr val="9E7500"/>
              </a:buClr>
              <a:defRPr sz="1600"/>
            </a:lvl4pPr>
            <a:lvl5pPr>
              <a:buClr>
                <a:srgbClr val="9E7500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 smtClean="0"/>
              <a:t> S-404 EP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974" y="6559550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S-404 Safety Officer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cap="none" spc="0" dirty="0" smtClean="0">
                <a:ln w="10541" cmpd="sng">
                  <a:noFill/>
                  <a:prstDash val="solid"/>
                </a:ln>
                <a:gradFill>
                  <a:gsLst>
                    <a:gs pos="9000">
                      <a:schemeClr val="tx1"/>
                    </a:gs>
                    <a:gs pos="50000">
                      <a:srgbClr val="CC9900"/>
                    </a:gs>
                    <a:gs pos="79000">
                      <a:schemeClr val="tx1"/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 smtClean="0"/>
              <a:t> S-404 EP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90336" y="1600200"/>
            <a:ext cx="7315201" cy="4525963"/>
          </a:xfrm>
        </p:spPr>
        <p:txBody>
          <a:bodyPr/>
          <a:lstStyle>
            <a:lvl1pPr>
              <a:buClr>
                <a:srgbClr val="9E7500"/>
              </a:buClr>
              <a:defRPr/>
            </a:lvl1pPr>
            <a:lvl2pPr>
              <a:buClr>
                <a:srgbClr val="9E7500"/>
              </a:buClr>
              <a:defRPr/>
            </a:lvl2pPr>
            <a:lvl3pPr>
              <a:buClr>
                <a:srgbClr val="9E7500"/>
              </a:buClr>
              <a:defRPr/>
            </a:lvl3pPr>
            <a:lvl4pPr>
              <a:buClr>
                <a:srgbClr val="9E7500"/>
              </a:buClr>
              <a:defRPr/>
            </a:lvl4pPr>
            <a:lvl5pPr>
              <a:buClr>
                <a:srgbClr val="9E750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974" y="6559550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S-404 Safety Officer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 smtClean="0"/>
              <a:t> S-404 EP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974" y="6559550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S-404 Safety Officer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 smtClean="0"/>
              <a:t> S-404 EP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974" y="6559550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S-404 Safety Officer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00B050">
                <a:alpha val="50000"/>
              </a:srgbClr>
            </a:gs>
            <a:gs pos="50000">
              <a:srgbClr val="EACF04">
                <a:alpha val="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ttom_bar2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6572250"/>
            <a:ext cx="9144000" cy="2857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2594" y="274638"/>
            <a:ext cx="75242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594" y="1600200"/>
            <a:ext cx="7042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0564" y="65305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 smtClean="0"/>
              <a:t> S-404 EP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" y="6559550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S-404 Safety Officer</a:t>
            </a:r>
          </a:p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3" r:id="rId5"/>
    <p:sldLayoutId id="2147483654" r:id="rId6"/>
    <p:sldLayoutId id="2147483655" r:id="rId7"/>
    <p:sldLayoutId id="2147483657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000" b="0" kern="1200" cap="none" spc="0">
          <a:ln>
            <a:noFill/>
          </a:ln>
          <a:solidFill>
            <a:schemeClr val="tx1"/>
          </a:solidFill>
          <a:effectLst/>
          <a:latin typeface="Arial Blac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2050" y="1248225"/>
            <a:ext cx="4527548" cy="2075543"/>
          </a:xfrm>
        </p:spPr>
        <p:txBody>
          <a:bodyPr>
            <a:noAutofit/>
          </a:bodyPr>
          <a:lstStyle/>
          <a:p>
            <a:r>
              <a:rPr lang="en-US" sz="4800" dirty="0" smtClean="0"/>
              <a:t>All Hazard Assignments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30476"/>
            <a:ext cx="4223084" cy="1752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Unit 9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9-1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525" y="4406900"/>
            <a:ext cx="7342188" cy="1362075"/>
          </a:xfrm>
        </p:spPr>
        <p:txBody>
          <a:bodyPr/>
          <a:lstStyle/>
          <a:p>
            <a:r>
              <a:rPr lang="en-US" dirty="0">
                <a:effectLst/>
              </a:rPr>
              <a:t>Working </a:t>
            </a:r>
            <a:r>
              <a:rPr lang="en-US" dirty="0" smtClean="0">
                <a:effectLst/>
              </a:rPr>
              <a:t>With </a:t>
            </a:r>
            <a:r>
              <a:rPr lang="en-US" dirty="0">
                <a:effectLst/>
              </a:rPr>
              <a:t>All </a:t>
            </a:r>
            <a:r>
              <a:rPr lang="en-US" dirty="0" smtClean="0">
                <a:effectLst/>
              </a:rPr>
              <a:t>Hazard </a:t>
            </a:r>
            <a:r>
              <a:rPr lang="en-US" dirty="0">
                <a:effectLst/>
              </a:rPr>
              <a:t>Teams (FEMA, Area Command, </a:t>
            </a:r>
            <a:r>
              <a:rPr lang="en-US" dirty="0" smtClean="0">
                <a:effectLst/>
              </a:rPr>
              <a:t>Etc</a:t>
            </a:r>
            <a:r>
              <a:rPr lang="en-US" dirty="0">
                <a:effectLst/>
              </a:rPr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9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Working </a:t>
            </a:r>
            <a:r>
              <a:rPr lang="en-US" dirty="0" smtClean="0">
                <a:effectLst/>
              </a:rPr>
              <a:t>With </a:t>
            </a:r>
            <a:r>
              <a:rPr lang="en-US" dirty="0">
                <a:effectLst/>
              </a:rPr>
              <a:t>All </a:t>
            </a:r>
            <a:r>
              <a:rPr lang="en-US" dirty="0" smtClean="0">
                <a:effectLst/>
              </a:rPr>
              <a:t>Hazard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hazard </a:t>
            </a:r>
            <a:r>
              <a:rPr lang="en-US" dirty="0"/>
              <a:t>teams may have specialized search and rescue or hazmat </a:t>
            </a:r>
            <a:r>
              <a:rPr lang="en-US" dirty="0" smtClean="0"/>
              <a:t>cleanup </a:t>
            </a:r>
            <a:r>
              <a:rPr lang="en-US" dirty="0"/>
              <a:t>units that use equipment and terminology </a:t>
            </a:r>
            <a:r>
              <a:rPr lang="en-US" dirty="0" smtClean="0"/>
              <a:t>with which you </a:t>
            </a:r>
            <a:r>
              <a:rPr lang="en-US" dirty="0"/>
              <a:t>may not be </a:t>
            </a:r>
            <a:r>
              <a:rPr lang="en-US" dirty="0" smtClean="0"/>
              <a:t>familiar.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Working with All </a:t>
            </a:r>
            <a:r>
              <a:rPr lang="en-US" dirty="0" smtClean="0">
                <a:effectLst/>
              </a:rPr>
              <a:t>Hazard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Communication - </a:t>
            </a:r>
            <a:r>
              <a:rPr lang="en-US" b="0" dirty="0" smtClean="0"/>
              <a:t>Radio Use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4" y="2371725"/>
            <a:ext cx="5146675" cy="379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4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Working </a:t>
            </a:r>
            <a:r>
              <a:rPr lang="en-US" dirty="0" smtClean="0">
                <a:effectLst/>
              </a:rPr>
              <a:t>With </a:t>
            </a:r>
            <a:r>
              <a:rPr lang="en-US" dirty="0">
                <a:effectLst/>
              </a:rPr>
              <a:t>All </a:t>
            </a:r>
            <a:r>
              <a:rPr lang="en-US" dirty="0" smtClean="0">
                <a:effectLst/>
              </a:rPr>
              <a:t>Hazard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3" y="1600200"/>
            <a:ext cx="7838532" cy="4525963"/>
          </a:xfrm>
        </p:spPr>
        <p:txBody>
          <a:bodyPr/>
          <a:lstStyle/>
          <a:p>
            <a:r>
              <a:rPr lang="en-US" dirty="0" smtClean="0"/>
              <a:t>Communication – </a:t>
            </a:r>
            <a:r>
              <a:rPr lang="en-US" b="0" spc="-50" dirty="0"/>
              <a:t>Roles and </a:t>
            </a:r>
            <a:r>
              <a:rPr lang="en-US" b="0" spc="-50" dirty="0" smtClean="0"/>
              <a:t>Responsibilities</a:t>
            </a:r>
          </a:p>
          <a:p>
            <a:r>
              <a:rPr lang="en-US" b="0" dirty="0"/>
              <a:t>Responding agencies may have different </a:t>
            </a:r>
            <a:r>
              <a:rPr lang="en-US" b="0" dirty="0" smtClean="0"/>
              <a:t>roles, responsibilities, policies, and procedures. </a:t>
            </a:r>
          </a:p>
        </p:txBody>
      </p:sp>
      <p:pic>
        <p:nvPicPr>
          <p:cNvPr id="4" name="Picture 2" descr="I:\FirepixBackup\Images FirePix etc\All Hazard\ICS images\I200_content\ics_200_1_005.jpg"/>
          <p:cNvPicPr>
            <a:picLocks noChangeAspect="1" noChangeArrowheads="1"/>
          </p:cNvPicPr>
          <p:nvPr/>
        </p:nvPicPr>
        <p:blipFill>
          <a:blip r:embed="rId3" cstate="print"/>
          <a:srcRect l="2118" t="2824" r="2118" b="2824"/>
          <a:stretch>
            <a:fillRect/>
          </a:stretch>
        </p:blipFill>
        <p:spPr bwMode="auto">
          <a:xfrm>
            <a:off x="4856988" y="3842607"/>
            <a:ext cx="3411474" cy="2520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9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Working </a:t>
            </a:r>
            <a:r>
              <a:rPr lang="en-US" dirty="0" smtClean="0">
                <a:effectLst/>
              </a:rPr>
              <a:t>With </a:t>
            </a:r>
            <a:r>
              <a:rPr lang="en-US" dirty="0">
                <a:effectLst/>
              </a:rPr>
              <a:t>All </a:t>
            </a:r>
            <a:r>
              <a:rPr lang="en-US" dirty="0" smtClean="0">
                <a:effectLst/>
              </a:rPr>
              <a:t>Hazard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Stress</a:t>
            </a:r>
            <a:endParaRPr lang="en-US" b="0" dirty="0" smtClean="0"/>
          </a:p>
          <a:p>
            <a:r>
              <a:rPr lang="en-US" b="0" dirty="0" smtClean="0"/>
              <a:t>Stress </a:t>
            </a:r>
            <a:r>
              <a:rPr lang="en-US" b="0" dirty="0"/>
              <a:t>levels may be very high </a:t>
            </a:r>
            <a:r>
              <a:rPr lang="en-US" b="0" dirty="0" smtClean="0"/>
              <a:t>with local agencies that </a:t>
            </a:r>
            <a:r>
              <a:rPr lang="en-US" b="0" dirty="0"/>
              <a:t>have been affected by the disaster.  </a:t>
            </a:r>
          </a:p>
        </p:txBody>
      </p:sp>
      <p:pic>
        <p:nvPicPr>
          <p:cNvPr id="3074" name="Picture 2" descr="I:\FirepixBackup\Images FirePix etc\All Hazard\ICS images\I200_content\ics_200_3_011.jpg"/>
          <p:cNvPicPr>
            <a:picLocks noChangeAspect="1" noChangeArrowheads="1"/>
          </p:cNvPicPr>
          <p:nvPr/>
        </p:nvPicPr>
        <p:blipFill>
          <a:blip r:embed="rId3" cstate="print"/>
          <a:srcRect l="1856" t="2345" r="1856" b="2345"/>
          <a:stretch>
            <a:fillRect/>
          </a:stretch>
        </p:blipFill>
        <p:spPr bwMode="auto">
          <a:xfrm>
            <a:off x="4295342" y="3299881"/>
            <a:ext cx="3931515" cy="3079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05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Working </a:t>
            </a:r>
            <a:r>
              <a:rPr lang="en-US" dirty="0" smtClean="0">
                <a:effectLst/>
              </a:rPr>
              <a:t>With </a:t>
            </a:r>
            <a:r>
              <a:rPr lang="en-US" dirty="0">
                <a:effectLst/>
              </a:rPr>
              <a:t>All </a:t>
            </a:r>
            <a:r>
              <a:rPr lang="en-US" dirty="0" smtClean="0">
                <a:effectLst/>
              </a:rPr>
              <a:t>Hazard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</a:t>
            </a:r>
            <a:r>
              <a:rPr lang="en-US" dirty="0" smtClean="0"/>
              <a:t>Requests</a:t>
            </a:r>
          </a:p>
          <a:p>
            <a:r>
              <a:rPr lang="en-US" b="0" dirty="0"/>
              <a:t>Be sure to have a clear understanding of the type of information being requested.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38" y="2135505"/>
            <a:ext cx="3240024" cy="2377440"/>
          </a:xfrm>
          <a:prstGeom prst="rect">
            <a:avLst/>
          </a:prstGeom>
        </p:spPr>
      </p:pic>
      <p:pic>
        <p:nvPicPr>
          <p:cNvPr id="5" name="Picture 4" descr="FE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0125" y="1957368"/>
            <a:ext cx="2733714" cy="27337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9" y="4406900"/>
            <a:ext cx="7351713" cy="1362075"/>
          </a:xfrm>
        </p:spPr>
        <p:txBody>
          <a:bodyPr/>
          <a:lstStyle/>
          <a:p>
            <a:r>
              <a:rPr lang="en-US" dirty="0">
                <a:effectLst/>
              </a:rPr>
              <a:t>All </a:t>
            </a:r>
            <a:r>
              <a:rPr lang="en-US" dirty="0" smtClean="0">
                <a:effectLst/>
              </a:rPr>
              <a:t>Hazard </a:t>
            </a:r>
            <a:r>
              <a:rPr lang="en-US" dirty="0">
                <a:effectLst/>
              </a:rPr>
              <a:t>– Critical Incident Stress </a:t>
            </a:r>
            <a:r>
              <a:rPr lang="en-US" dirty="0" smtClean="0">
                <a:effectLst/>
              </a:rPr>
              <a:t>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3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/>
              </a:rPr>
              <a:t>All </a:t>
            </a:r>
            <a:r>
              <a:rPr lang="en-US" sz="3600" dirty="0" smtClean="0">
                <a:effectLst/>
              </a:rPr>
              <a:t>Hazard – </a:t>
            </a:r>
            <a:r>
              <a:rPr lang="en-US" sz="3600" dirty="0">
                <a:effectLst/>
              </a:rPr>
              <a:t>Critical Incident Stress Management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Taking </a:t>
            </a:r>
            <a:r>
              <a:rPr lang="en-US" dirty="0" smtClean="0"/>
              <a:t>Care </a:t>
            </a:r>
            <a:r>
              <a:rPr lang="en-US" dirty="0"/>
              <a:t>of </a:t>
            </a:r>
            <a:r>
              <a:rPr lang="en-US" dirty="0" smtClean="0"/>
              <a:t>Yourself </a:t>
            </a:r>
            <a:endParaRPr lang="en-US" dirty="0"/>
          </a:p>
        </p:txBody>
      </p:sp>
      <p:pic>
        <p:nvPicPr>
          <p:cNvPr id="4098" name="Picture 2" descr="I:\FirepixBackup\Images FirePix etc\All Hazard\ICS images\Misc\Med tent.bmp"/>
          <p:cNvPicPr>
            <a:picLocks noChangeAspect="1" noChangeArrowheads="1"/>
          </p:cNvPicPr>
          <p:nvPr/>
        </p:nvPicPr>
        <p:blipFill>
          <a:blip r:embed="rId3" cstate="print"/>
          <a:srcRect b="11250"/>
          <a:stretch>
            <a:fillRect/>
          </a:stretch>
        </p:blipFill>
        <p:spPr bwMode="auto">
          <a:xfrm>
            <a:off x="1352550" y="2266950"/>
            <a:ext cx="6096000" cy="4057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2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Taking </a:t>
            </a:r>
            <a:r>
              <a:rPr lang="en-US" dirty="0" smtClean="0"/>
              <a:t>Care </a:t>
            </a:r>
            <a:r>
              <a:rPr lang="en-US" dirty="0"/>
              <a:t>of </a:t>
            </a:r>
            <a:r>
              <a:rPr lang="en-US" dirty="0" smtClean="0"/>
              <a:t>the Team </a:t>
            </a:r>
            <a:endParaRPr lang="en-US" dirty="0"/>
          </a:p>
        </p:txBody>
      </p:sp>
      <p:pic>
        <p:nvPicPr>
          <p:cNvPr id="23553" name="Picture 1" descr="I:\FirepixBackup\1100 Command- FS Chief Visits Fires\SC_08-07-25_0766.jpg"/>
          <p:cNvPicPr>
            <a:picLocks noChangeAspect="1" noChangeArrowheads="1"/>
          </p:cNvPicPr>
          <p:nvPr/>
        </p:nvPicPr>
        <p:blipFill>
          <a:blip r:embed="rId3" cstate="print">
            <a:lum bright="23000" contrast="16000"/>
          </a:blip>
          <a:srcRect t="6490"/>
          <a:stretch>
            <a:fillRect/>
          </a:stretch>
        </p:blipFill>
        <p:spPr bwMode="auto">
          <a:xfrm>
            <a:off x="1755775" y="2361122"/>
            <a:ext cx="5635625" cy="3952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73480" y="274638"/>
            <a:ext cx="7513320" cy="1143000"/>
          </a:xfrm>
        </p:spPr>
        <p:txBody>
          <a:bodyPr/>
          <a:lstStyle/>
          <a:p>
            <a:r>
              <a:rPr lang="en-US" sz="3600" dirty="0">
                <a:effectLst/>
              </a:rPr>
              <a:t>All </a:t>
            </a:r>
            <a:r>
              <a:rPr lang="en-US" sz="3600" dirty="0" smtClean="0">
                <a:effectLst/>
              </a:rPr>
              <a:t>Hazard – </a:t>
            </a:r>
            <a:r>
              <a:rPr lang="en-US" sz="3600" dirty="0">
                <a:effectLst/>
              </a:rPr>
              <a:t>Critical Incident Stress Management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499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Identify and modify required products for the specific task or mission of an all hazard assignment.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Discuss the impact of assignment diversion on the mission.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Discuss roles and responsibilities involving working with all hazard teams.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Identify indicators of behavioral changes related to critical stress on all hazard assignments.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Medical</a:t>
            </a:r>
            <a:endParaRPr lang="en-US" dirty="0"/>
          </a:p>
        </p:txBody>
      </p:sp>
      <p:pic>
        <p:nvPicPr>
          <p:cNvPr id="21505" name="Picture 1" descr="I:\FirepixBackup\Images FirePix etc\MedPort\DSC_0246.JPG"/>
          <p:cNvPicPr>
            <a:picLocks noChangeAspect="1" noChangeArrowheads="1"/>
          </p:cNvPicPr>
          <p:nvPr/>
        </p:nvPicPr>
        <p:blipFill>
          <a:blip r:embed="rId3" cstate="print"/>
          <a:srcRect l="2885" t="8619"/>
          <a:stretch>
            <a:fillRect/>
          </a:stretch>
        </p:blipFill>
        <p:spPr bwMode="auto">
          <a:xfrm>
            <a:off x="1658746" y="2502900"/>
            <a:ext cx="5847820" cy="3683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73480" y="274638"/>
            <a:ext cx="7513320" cy="1143000"/>
          </a:xfrm>
        </p:spPr>
        <p:txBody>
          <a:bodyPr/>
          <a:lstStyle/>
          <a:p>
            <a:r>
              <a:rPr lang="en-US" sz="3600" dirty="0">
                <a:effectLst/>
              </a:rPr>
              <a:t>All </a:t>
            </a:r>
            <a:r>
              <a:rPr lang="en-US" sz="3600" dirty="0" smtClean="0">
                <a:effectLst/>
              </a:rPr>
              <a:t>Hazard – </a:t>
            </a:r>
            <a:r>
              <a:rPr lang="en-US" sz="3600" dirty="0">
                <a:effectLst/>
              </a:rPr>
              <a:t>Critical Incident Stress Management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55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525" y="4406900"/>
            <a:ext cx="7342188" cy="1362075"/>
          </a:xfrm>
        </p:spPr>
        <p:txBody>
          <a:bodyPr/>
          <a:lstStyle/>
          <a:p>
            <a:r>
              <a:rPr lang="en-US" dirty="0">
                <a:effectLst/>
              </a:rPr>
              <a:t>Stafford </a:t>
            </a:r>
            <a:r>
              <a:rPr lang="en-US" dirty="0" smtClean="0">
                <a:effectLst/>
              </a:rPr>
              <a:t>Act of 1988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1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Stafford Act of 1988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Stafford Act authorizes the President </a:t>
            </a:r>
            <a:r>
              <a:rPr lang="en-US" dirty="0" smtClean="0"/>
              <a:t>of the United States to </a:t>
            </a:r>
            <a:r>
              <a:rPr lang="en-US" dirty="0"/>
              <a:t>provide financial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and </a:t>
            </a:r>
            <a:r>
              <a:rPr lang="en-US" dirty="0"/>
              <a:t>other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assistance.</a:t>
            </a:r>
            <a:endParaRPr lang="en-US" dirty="0"/>
          </a:p>
        </p:txBody>
      </p:sp>
      <p:pic>
        <p:nvPicPr>
          <p:cNvPr id="18433" name="Picture 1" descr="\\ilmfcop3fp6\users$\ndunn\Desktop\untitle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6262" y="2834909"/>
            <a:ext cx="3305175" cy="331823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National Response Framework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National Response Framework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NRF presents </a:t>
            </a:r>
            <a:r>
              <a:rPr lang="en-US" dirty="0"/>
              <a:t>the guiding principles that enable all response partners to prepare for and provide a unified national </a:t>
            </a:r>
            <a:r>
              <a:rPr lang="en-US" dirty="0" smtClean="0"/>
              <a:t>response—from </a:t>
            </a:r>
            <a:r>
              <a:rPr lang="en-US" dirty="0"/>
              <a:t>the smallest incident to the largest catastrophe.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8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National Response Framework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Mission </a:t>
            </a:r>
            <a:r>
              <a:rPr lang="en-US" dirty="0" smtClean="0"/>
              <a:t>Assignment</a:t>
            </a:r>
          </a:p>
          <a:p>
            <a:r>
              <a:rPr lang="en-US" b="0" dirty="0" smtClean="0"/>
              <a:t>DHS and FEMA </a:t>
            </a:r>
            <a:r>
              <a:rPr lang="en-US" b="0" dirty="0"/>
              <a:t>may issue mission assignments to other Federal agencies. </a:t>
            </a:r>
            <a:endParaRPr lang="en-US" b="0" dirty="0" smtClean="0"/>
          </a:p>
        </p:txBody>
      </p:sp>
      <p:pic>
        <p:nvPicPr>
          <p:cNvPr id="9217" name="Picture 1" descr="\\ilmfcop3fp6\users$\ndunn\Desktop\untitled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75" y="3362325"/>
            <a:ext cx="2876550" cy="2876550"/>
          </a:xfrm>
          <a:prstGeom prst="rect">
            <a:avLst/>
          </a:prstGeom>
          <a:noFill/>
        </p:spPr>
      </p:pic>
      <p:pic>
        <p:nvPicPr>
          <p:cNvPr id="6" name="Picture 5" descr="FE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19475"/>
            <a:ext cx="2733714" cy="273371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National Response Framework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Mission </a:t>
            </a:r>
            <a:r>
              <a:rPr lang="en-US" dirty="0" smtClean="0"/>
              <a:t>Assignment</a:t>
            </a:r>
          </a:p>
          <a:p>
            <a:r>
              <a:rPr lang="en-US" b="0" dirty="0"/>
              <a:t>FEMA Form 90-129</a:t>
            </a:r>
            <a:endParaRPr lang="en-US" b="0" dirty="0" smtClean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100638" y="1587500"/>
          <a:ext cx="3487737" cy="452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Acrobat Document" r:id="rId4" imgW="7768440" imgH="10050480" progId="AcroExch.Document.7">
                  <p:embed/>
                </p:oleObj>
              </mc:Choice>
              <mc:Fallback>
                <p:oleObj name="Acrobat Document" r:id="rId4" imgW="7768440" imgH="10050480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638" y="1587500"/>
                        <a:ext cx="3487737" cy="452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Assignment Preparation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Assignment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Preplanning</a:t>
            </a:r>
          </a:p>
          <a:p>
            <a:r>
              <a:rPr lang="en-US" b="0" dirty="0"/>
              <a:t>All hazard response presents some of the most difficult and complex management challenges that our agencies face.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Assignment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3" y="1600200"/>
            <a:ext cx="7686131" cy="4525963"/>
          </a:xfrm>
        </p:spPr>
        <p:txBody>
          <a:bodyPr/>
          <a:lstStyle/>
          <a:p>
            <a:r>
              <a:rPr lang="en-US" smtClean="0"/>
              <a:t>Preplanning – </a:t>
            </a:r>
            <a:r>
              <a:rPr lang="en-US" b="0" spc="-50" smtClean="0"/>
              <a:t>Examples </a:t>
            </a:r>
            <a:r>
              <a:rPr lang="en-US" b="0" spc="-50" dirty="0"/>
              <a:t>of </a:t>
            </a:r>
            <a:r>
              <a:rPr lang="en-US" b="0" spc="-50" dirty="0" smtClean="0"/>
              <a:t>assigned tasks:</a:t>
            </a:r>
          </a:p>
          <a:p>
            <a:pPr lvl="1"/>
            <a:r>
              <a:rPr lang="en-US" dirty="0"/>
              <a:t>Logistical distribution centers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 descr="I:\FirepixBackup\Images FirePix etc\All Hazard\ICS images\FEMA\hurricane support.bmp"/>
          <p:cNvPicPr>
            <a:picLocks noChangeAspect="1" noChangeArrowheads="1"/>
          </p:cNvPicPr>
          <p:nvPr/>
        </p:nvPicPr>
        <p:blipFill>
          <a:blip r:embed="rId3" cstate="print">
            <a:lum bright="7000" contrast="4000"/>
          </a:blip>
          <a:srcRect t="5658"/>
          <a:stretch>
            <a:fillRect/>
          </a:stretch>
        </p:blipFill>
        <p:spPr bwMode="auto">
          <a:xfrm>
            <a:off x="2480953" y="3178502"/>
            <a:ext cx="4205597" cy="2969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9-29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dirty="0" smtClean="0"/>
              <a:t>Discuss the Stafford </a:t>
            </a:r>
            <a:r>
              <a:rPr lang="en-US" dirty="0"/>
              <a:t>A</a:t>
            </a:r>
            <a:r>
              <a:rPr lang="en-US" dirty="0" smtClean="0"/>
              <a:t>ct of 1988 and the National Response Framework. 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dirty="0" smtClean="0"/>
              <a:t>Discuss preparations timeframes related to all hazard assignments. 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dirty="0" smtClean="0"/>
              <a:t>Identify eight categories of hazards relating to situational awareness for all hazard assignments.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dirty="0" smtClean="0"/>
              <a:t>Discuss resources for technical experts for all hazard assignments.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Assignment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4" y="1600200"/>
            <a:ext cx="7633063" cy="4525963"/>
          </a:xfrm>
        </p:spPr>
        <p:txBody>
          <a:bodyPr/>
          <a:lstStyle/>
          <a:p>
            <a:r>
              <a:rPr lang="en-US" dirty="0" smtClean="0"/>
              <a:t>Preplanning – </a:t>
            </a:r>
            <a:r>
              <a:rPr lang="en-US" b="0" spc="-50" dirty="0" smtClean="0"/>
              <a:t>Examples of assigned tasks:</a:t>
            </a:r>
          </a:p>
          <a:p>
            <a:pPr lvl="1"/>
            <a:r>
              <a:rPr lang="en-US" dirty="0"/>
              <a:t>Staging areas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 descr="I:\FirepixBackup\Images FirePix etc\All Hazard\ICS images\FEMA\Fema1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108325"/>
            <a:ext cx="4572000" cy="304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Assignment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3" y="1600200"/>
            <a:ext cx="7545977" cy="4525963"/>
          </a:xfrm>
        </p:spPr>
        <p:txBody>
          <a:bodyPr/>
          <a:lstStyle/>
          <a:p>
            <a:r>
              <a:rPr lang="en-US" dirty="0" smtClean="0"/>
              <a:t>Preplanning – </a:t>
            </a:r>
            <a:r>
              <a:rPr lang="en-US" b="0" spc="-50" dirty="0" smtClean="0"/>
              <a:t>Examples of assigned tasks:</a:t>
            </a:r>
            <a:endParaRPr lang="en-US" b="0" dirty="0" smtClean="0"/>
          </a:p>
          <a:p>
            <a:pPr lvl="1"/>
            <a:r>
              <a:rPr lang="en-US" dirty="0"/>
              <a:t>Base camps for emergency responders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 descr="I:\FirepixBackup\Images FirePix etc\All Hazard\Hurricane\base ca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700" y="3228975"/>
            <a:ext cx="3784600" cy="2838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Assignment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3" y="1600200"/>
            <a:ext cx="7476581" cy="4525963"/>
          </a:xfrm>
        </p:spPr>
        <p:txBody>
          <a:bodyPr/>
          <a:lstStyle/>
          <a:p>
            <a:r>
              <a:rPr lang="en-US" dirty="0" smtClean="0"/>
              <a:t>Preplanning – </a:t>
            </a:r>
            <a:r>
              <a:rPr lang="en-US" b="0" spc="-50" dirty="0" smtClean="0"/>
              <a:t>Examples of assigned tasks:</a:t>
            </a:r>
            <a:endParaRPr lang="en-US" b="0" dirty="0" smtClean="0"/>
          </a:p>
          <a:p>
            <a:pPr lvl="1"/>
            <a:r>
              <a:rPr lang="en-US" dirty="0"/>
              <a:t>Clearing </a:t>
            </a:r>
            <a:r>
              <a:rPr lang="en-US" dirty="0" smtClean="0"/>
              <a:t>roadways and debris </a:t>
            </a:r>
            <a:endParaRPr lang="en-US" dirty="0"/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266" name="Picture 2" descr="I:\FirepixBackup\Images FirePix etc\All Hazard\ICS images\I200_content\ics_200_3_011_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6638" y="2930966"/>
            <a:ext cx="4080362" cy="3228534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Assignment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4" y="1600200"/>
            <a:ext cx="7562306" cy="4525963"/>
          </a:xfrm>
        </p:spPr>
        <p:txBody>
          <a:bodyPr/>
          <a:lstStyle/>
          <a:p>
            <a:r>
              <a:rPr lang="en-US" dirty="0" smtClean="0"/>
              <a:t>Preplanning – </a:t>
            </a:r>
            <a:r>
              <a:rPr lang="en-US" b="0" spc="-50" dirty="0" smtClean="0"/>
              <a:t>Examples of assigned tasks:</a:t>
            </a:r>
            <a:endParaRPr lang="en-US" b="0" dirty="0" smtClean="0"/>
          </a:p>
          <a:p>
            <a:pPr lvl="1"/>
            <a:r>
              <a:rPr lang="en-US" dirty="0"/>
              <a:t>Law enforcement and security duties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290" name="Picture 2" descr="I:\FirepixBackup\Images FirePix etc\All Hazard\ICS images\I200_content\ics_200_7_001_e.jpg"/>
          <p:cNvPicPr>
            <a:picLocks noChangeAspect="1" noChangeArrowheads="1"/>
          </p:cNvPicPr>
          <p:nvPr/>
        </p:nvPicPr>
        <p:blipFill>
          <a:blip r:embed="rId3" cstate="print"/>
          <a:srcRect l="3441" t="4103" r="3441" b="4103"/>
          <a:stretch>
            <a:fillRect/>
          </a:stretch>
        </p:blipFill>
        <p:spPr bwMode="auto">
          <a:xfrm>
            <a:off x="1264601" y="3441062"/>
            <a:ext cx="3340694" cy="2762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1" name="Picture 3" descr="I:\FirepixBackup\1218.1 Urban Interface (Friend-Darnell Fire Evacuation Coordination)\NC_08-07-08_0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251" y="3429000"/>
            <a:ext cx="3672147" cy="2752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1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Assignment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4" y="1600200"/>
            <a:ext cx="7676606" cy="4525963"/>
          </a:xfrm>
        </p:spPr>
        <p:txBody>
          <a:bodyPr/>
          <a:lstStyle/>
          <a:p>
            <a:r>
              <a:rPr lang="en-US" dirty="0" smtClean="0"/>
              <a:t>Preplanning – </a:t>
            </a:r>
            <a:r>
              <a:rPr lang="en-US" b="0" spc="-50" dirty="0" smtClean="0"/>
              <a:t>Examples of assigned tasks:</a:t>
            </a:r>
            <a:endParaRPr lang="en-US" b="0" dirty="0" smtClean="0"/>
          </a:p>
          <a:p>
            <a:pPr lvl="1"/>
            <a:r>
              <a:rPr lang="en-US" dirty="0"/>
              <a:t>Support for wildfire or structural fire suppression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3315" name="Picture 3" descr="I:\FirepixBackup\S-404\From Tom\S-404\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101" y="3170381"/>
            <a:ext cx="3801999" cy="2506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6" name="Picture 4" descr="I:\FirepixBackup\S-404\From Tom\Gordy's Safety photos\b&amp;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451" y="3838575"/>
            <a:ext cx="3718316" cy="2523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7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Assignment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4" y="1600200"/>
            <a:ext cx="7219406" cy="4525963"/>
          </a:xfrm>
        </p:spPr>
        <p:txBody>
          <a:bodyPr/>
          <a:lstStyle/>
          <a:p>
            <a:r>
              <a:rPr lang="en-US" dirty="0"/>
              <a:t>Preplanning for an all </a:t>
            </a:r>
            <a:r>
              <a:rPr lang="en-US" dirty="0" smtClean="0"/>
              <a:t>hazard assignment </a:t>
            </a:r>
            <a:r>
              <a:rPr lang="en-US" dirty="0"/>
              <a:t>is </a:t>
            </a:r>
            <a:r>
              <a:rPr lang="en-US" dirty="0" smtClean="0"/>
              <a:t>essential.</a:t>
            </a:r>
            <a:endParaRPr lang="en-US" b="0" dirty="0" smtClean="0"/>
          </a:p>
          <a:p>
            <a:endParaRPr lang="en-US" b="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4338" name="Picture 2" descr="I:\FirepixBackup\Images FirePix etc\FF at kiosk wildfire_c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5300" y="2743200"/>
            <a:ext cx="3387365" cy="3422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89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Assignment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4" y="1600200"/>
            <a:ext cx="7463246" cy="4525963"/>
          </a:xfrm>
        </p:spPr>
        <p:txBody>
          <a:bodyPr/>
          <a:lstStyle/>
          <a:p>
            <a:r>
              <a:rPr lang="en-US" dirty="0"/>
              <a:t>Understanding the </a:t>
            </a:r>
            <a:r>
              <a:rPr lang="en-US" dirty="0" smtClean="0"/>
              <a:t>Geographic Area </a:t>
            </a:r>
            <a:r>
              <a:rPr lang="en-US" dirty="0"/>
              <a:t>and </a:t>
            </a:r>
            <a:r>
              <a:rPr lang="en-US" dirty="0" smtClean="0"/>
              <a:t>Mission Assignment</a:t>
            </a:r>
          </a:p>
          <a:p>
            <a:r>
              <a:rPr lang="en-US" b="0" dirty="0"/>
              <a:t>Where am I </a:t>
            </a:r>
            <a:r>
              <a:rPr lang="en-US" b="0" dirty="0" smtClean="0"/>
              <a:t>going? What </a:t>
            </a:r>
            <a:r>
              <a:rPr lang="en-US" b="0" dirty="0"/>
              <a:t>am I going </a:t>
            </a:r>
            <a:r>
              <a:rPr lang="en-US" b="0" dirty="0" smtClean="0"/>
              <a:t>to? How </a:t>
            </a:r>
            <a:r>
              <a:rPr lang="en-US" b="0" dirty="0"/>
              <a:t>am I going to operate in that environment?</a:t>
            </a:r>
          </a:p>
          <a:p>
            <a:endParaRPr lang="en-US" b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1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525" y="3941380"/>
            <a:ext cx="7342188" cy="1827596"/>
          </a:xfrm>
        </p:spPr>
        <p:txBody>
          <a:bodyPr/>
          <a:lstStyle/>
          <a:p>
            <a:r>
              <a:rPr lang="en-US" dirty="0">
                <a:effectLst/>
              </a:rPr>
              <a:t>Situational Awareness for </a:t>
            </a:r>
            <a:r>
              <a:rPr lang="en-US" dirty="0" smtClean="0">
                <a:effectLst/>
              </a:rPr>
              <a:t>All Hazard Assignments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5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</a:t>
            </a:r>
            <a:r>
              <a:rPr lang="en-US" dirty="0" smtClean="0">
                <a:effectLst/>
              </a:rPr>
              <a:t>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Culture</a:t>
            </a:r>
          </a:p>
        </p:txBody>
      </p:sp>
      <p:pic>
        <p:nvPicPr>
          <p:cNvPr id="68611" name="Picture 3" descr="I:\FirepixBackup\Images FirePix etc\Noble's photos\New Folder\1130 Info- Public Affairs\120732431280_001.tif"/>
          <p:cNvPicPr>
            <a:picLocks noChangeAspect="1" noChangeArrowheads="1"/>
          </p:cNvPicPr>
          <p:nvPr/>
        </p:nvPicPr>
        <p:blipFill>
          <a:blip r:embed="rId3" cstate="print"/>
          <a:srcRect l="2378" t="3571" r="7135" b="3571"/>
          <a:stretch>
            <a:fillRect/>
          </a:stretch>
        </p:blipFill>
        <p:spPr bwMode="auto">
          <a:xfrm>
            <a:off x="1267740" y="2342579"/>
            <a:ext cx="3896364" cy="2662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610" name="Picture 2" descr="I:\FirepixBackup\Images FirePix etc\Noble's photos\New Folder\6080 Cities-Towns\NC_08-07-12_0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5117" y="3429000"/>
            <a:ext cx="3643968" cy="2731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4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</a:t>
            </a:r>
            <a:r>
              <a:rPr lang="en-US" dirty="0" smtClean="0">
                <a:effectLst/>
              </a:rPr>
              <a:t>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Hazards</a:t>
            </a:r>
          </a:p>
          <a:p>
            <a:pPr lvl="0"/>
            <a:endParaRPr lang="en-US" dirty="0"/>
          </a:p>
        </p:txBody>
      </p:sp>
      <p:pic>
        <p:nvPicPr>
          <p:cNvPr id="69634" name="Picture 2" descr="I:\FirepixBackup\S-404\From Tom\Greensburg_KS_Tornado\Img_1694.Jpg"/>
          <p:cNvPicPr>
            <a:picLocks noChangeAspect="1" noChangeArrowheads="1"/>
          </p:cNvPicPr>
          <p:nvPr/>
        </p:nvPicPr>
        <p:blipFill>
          <a:blip r:embed="rId3" cstate="print">
            <a:lum bright="4000" contrast="2000"/>
          </a:blip>
          <a:srcRect/>
          <a:stretch>
            <a:fillRect/>
          </a:stretch>
        </p:blipFill>
        <p:spPr bwMode="auto">
          <a:xfrm>
            <a:off x="2046287" y="2148747"/>
            <a:ext cx="5497513" cy="4123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9-39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4638"/>
            <a:ext cx="7528560" cy="1143000"/>
          </a:xfrm>
        </p:spPr>
        <p:txBody>
          <a:bodyPr/>
          <a:lstStyle/>
          <a:p>
            <a:pPr algn="l"/>
            <a:r>
              <a:rPr lang="en-US" dirty="0" smtClean="0"/>
              <a:t>Introduction to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role as Team Safety </a:t>
            </a:r>
            <a:r>
              <a:rPr lang="en-US" dirty="0" smtClean="0"/>
              <a:t>Officer </a:t>
            </a:r>
            <a:r>
              <a:rPr lang="en-US" dirty="0"/>
              <a:t>on an all </a:t>
            </a:r>
            <a:r>
              <a:rPr lang="en-US" dirty="0" smtClean="0"/>
              <a:t>hazard assignment </a:t>
            </a:r>
            <a:r>
              <a:rPr lang="en-US" dirty="0"/>
              <a:t>is to provide for the health and welfare of resources assigned to the incident.  </a:t>
            </a:r>
          </a:p>
        </p:txBody>
      </p:sp>
      <p:pic>
        <p:nvPicPr>
          <p:cNvPr id="1026" name="Picture 2" descr="I:\FirepixBackup\S-404\From Tom\Hurricane\base camp.jpg"/>
          <p:cNvPicPr>
            <a:picLocks noChangeAspect="1" noChangeArrowheads="1"/>
          </p:cNvPicPr>
          <p:nvPr/>
        </p:nvPicPr>
        <p:blipFill>
          <a:blip r:embed="rId2" cstate="print"/>
          <a:srcRect t="10000"/>
          <a:stretch>
            <a:fillRect/>
          </a:stretch>
        </p:blipFill>
        <p:spPr bwMode="auto">
          <a:xfrm>
            <a:off x="2597150" y="3705224"/>
            <a:ext cx="3937000" cy="265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 smtClean="0"/>
              <a:t>Environmental</a:t>
            </a:r>
          </a:p>
          <a:p>
            <a:pPr lvl="1"/>
            <a:r>
              <a:rPr lang="en-US" dirty="0"/>
              <a:t>Disaster aftermath</a:t>
            </a:r>
            <a:endParaRPr lang="en-US" b="0" dirty="0"/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70659" name="Picture 3" descr="I:\FirepixBackup\Images FirePix etc\All Hazard\ICS images\I200_content\ics_200_5_005_b.jpg"/>
          <p:cNvPicPr>
            <a:picLocks noChangeAspect="1" noChangeArrowheads="1"/>
          </p:cNvPicPr>
          <p:nvPr/>
        </p:nvPicPr>
        <p:blipFill>
          <a:blip r:embed="rId3" cstate="print"/>
          <a:srcRect l="1962" t="3130" r="7847" b="3130"/>
          <a:stretch>
            <a:fillRect/>
          </a:stretch>
        </p:blipFill>
        <p:spPr bwMode="auto">
          <a:xfrm>
            <a:off x="2238940" y="3107687"/>
            <a:ext cx="4666120" cy="3039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3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 smtClean="0"/>
              <a:t>Environmental</a:t>
            </a:r>
          </a:p>
          <a:p>
            <a:pPr lvl="1"/>
            <a:r>
              <a:rPr lang="en-US" dirty="0" smtClean="0"/>
              <a:t>Downed vegetation</a:t>
            </a:r>
            <a:endParaRPr lang="en-US" dirty="0"/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69634" name="Picture 2" descr="\\ilmfcop3fp6\users$\ndunn\Desktop\New Folder\40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5007" y="2832059"/>
            <a:ext cx="3936778" cy="2812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9635" name="Picture 3" descr="\\ilmfcop3fp6\users$\ndunn\Desktop\New Folder\44112.jpg"/>
          <p:cNvPicPr>
            <a:picLocks noChangeAspect="1" noChangeArrowheads="1"/>
          </p:cNvPicPr>
          <p:nvPr/>
        </p:nvPicPr>
        <p:blipFill>
          <a:blip r:embed="rId4" cstate="print"/>
          <a:srcRect l="8013"/>
          <a:stretch>
            <a:fillRect/>
          </a:stretch>
        </p:blipFill>
        <p:spPr bwMode="auto">
          <a:xfrm>
            <a:off x="4991103" y="3543300"/>
            <a:ext cx="3673806" cy="2653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1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 smtClean="0"/>
              <a:t>Environmental</a:t>
            </a:r>
          </a:p>
          <a:p>
            <a:pPr lvl="1"/>
            <a:r>
              <a:rPr lang="en-US" dirty="0"/>
              <a:t>Water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71685" name="Picture 5" descr="I:\FirepixBackup\Images FirePix etc\All Hazard\ICS images\I200_content\ics_200_3_011_b3.jpg"/>
          <p:cNvPicPr>
            <a:picLocks noChangeAspect="1" noChangeArrowheads="1"/>
          </p:cNvPicPr>
          <p:nvPr/>
        </p:nvPicPr>
        <p:blipFill>
          <a:blip r:embed="rId3" cstate="print"/>
          <a:srcRect l="1856" t="2345" r="1856" b="2345"/>
          <a:stretch>
            <a:fillRect/>
          </a:stretch>
        </p:blipFill>
        <p:spPr bwMode="auto">
          <a:xfrm>
            <a:off x="1117875" y="2822766"/>
            <a:ext cx="3795750" cy="2972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r08_184318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7159" y="3714751"/>
            <a:ext cx="4149090" cy="2443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7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 smtClean="0"/>
              <a:t>Environmental</a:t>
            </a:r>
          </a:p>
          <a:p>
            <a:pPr lvl="1"/>
            <a:r>
              <a:rPr lang="en-US" dirty="0"/>
              <a:t>Topography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48" y="2857498"/>
            <a:ext cx="5086352" cy="3390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85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 smtClean="0"/>
              <a:t>Environmental</a:t>
            </a:r>
          </a:p>
          <a:p>
            <a:pPr lvl="1"/>
            <a:r>
              <a:rPr lang="en-US" dirty="0"/>
              <a:t>Weather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121857" name="Picture 1" descr="\\ilmfcop3fp6\users$\ndunn\Desktop\curwx_600x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00" y="2776059"/>
            <a:ext cx="5257800" cy="3549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9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 smtClean="0"/>
              <a:t>Environmental</a:t>
            </a:r>
          </a:p>
          <a:p>
            <a:pPr lvl="1"/>
            <a:r>
              <a:rPr lang="en-US" dirty="0" smtClean="0"/>
              <a:t>Animals and reptiles</a:t>
            </a:r>
            <a:endParaRPr lang="en-US" dirty="0"/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72707" name="Picture 3" descr="I:\FirepixBackup\Images FirePix etc\All Hazard\All_Hazard\local walking trail.jpg"/>
          <p:cNvPicPr>
            <a:picLocks noChangeAspect="1" noChangeArrowheads="1"/>
          </p:cNvPicPr>
          <p:nvPr/>
        </p:nvPicPr>
        <p:blipFill>
          <a:blip r:embed="rId3" cstate="print">
            <a:lum bright="13000" contrast="15000"/>
          </a:blip>
          <a:srcRect b="7358"/>
          <a:stretch>
            <a:fillRect/>
          </a:stretch>
        </p:blipFill>
        <p:spPr bwMode="auto">
          <a:xfrm>
            <a:off x="1428747" y="2800336"/>
            <a:ext cx="4179140" cy="2901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2706" name="Picture 2" descr="I:\FirepixBackup\Images FirePix etc\All Hazard\ICS images\Coast Guard\apuscg_DOLPHIN_RELEAS_056U7.jpg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/>
          <a:stretch>
            <a:fillRect/>
          </a:stretch>
        </p:blipFill>
        <p:spPr bwMode="auto">
          <a:xfrm>
            <a:off x="5038725" y="3860799"/>
            <a:ext cx="3454811" cy="2303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 smtClean="0"/>
              <a:t>Environmental</a:t>
            </a:r>
          </a:p>
          <a:p>
            <a:pPr lvl="1"/>
            <a:r>
              <a:rPr lang="en-US" dirty="0" smtClean="0"/>
              <a:t>Insects</a:t>
            </a:r>
            <a:endParaRPr lang="en-US" dirty="0"/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118785" name="Picture 1" descr="\\ilmfcop3fp6\users$\ndunn\Desktop\670px-Mosquito_2007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288" y="2733675"/>
            <a:ext cx="3878262" cy="3474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6" descr="335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3950" y="3276600"/>
            <a:ext cx="3709358" cy="247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/>
              <a:t>Infrastructure 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5" name="Picture 1" descr="I:\FirepixBackup\Images FirePix etc\All Hazard\All_Hazard\holly beach.jpg"/>
          <p:cNvPicPr>
            <a:picLocks noChangeAspect="1" noChangeArrowheads="1"/>
          </p:cNvPicPr>
          <p:nvPr/>
        </p:nvPicPr>
        <p:blipFill>
          <a:blip r:embed="rId3" cstate="print">
            <a:lum contrast="7000"/>
          </a:blip>
          <a:srcRect/>
          <a:stretch>
            <a:fillRect/>
          </a:stretch>
        </p:blipFill>
        <p:spPr bwMode="auto">
          <a:xfrm>
            <a:off x="1901031" y="2352675"/>
            <a:ext cx="5341937" cy="4003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4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/>
              <a:t>Infrastructure </a:t>
            </a:r>
          </a:p>
          <a:p>
            <a:pPr lvl="1"/>
            <a:r>
              <a:rPr lang="en-US" dirty="0"/>
              <a:t>Gas leaks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115713" name="Picture 1" descr="I:\FirepixBackup\Images FirePix etc\All Hazard\ICS images\I100_content\ics_100_1_009_a.JPG"/>
          <p:cNvPicPr>
            <a:picLocks noChangeAspect="1" noChangeArrowheads="1"/>
          </p:cNvPicPr>
          <p:nvPr/>
        </p:nvPicPr>
        <p:blipFill>
          <a:blip r:embed="rId3" cstate="print"/>
          <a:srcRect l="2243" t="3429" r="2243" b="3429"/>
          <a:stretch>
            <a:fillRect/>
          </a:stretch>
        </p:blipFill>
        <p:spPr bwMode="auto">
          <a:xfrm>
            <a:off x="2079956" y="2877202"/>
            <a:ext cx="4984088" cy="3179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0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4" y="1600200"/>
            <a:ext cx="7382692" cy="4525963"/>
          </a:xfrm>
        </p:spPr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/>
              <a:t>Infrastructure </a:t>
            </a:r>
          </a:p>
          <a:p>
            <a:pPr lvl="1"/>
            <a:r>
              <a:rPr lang="en-US" dirty="0"/>
              <a:t>Lack of </a:t>
            </a:r>
            <a:r>
              <a:rPr lang="en-US" dirty="0" smtClean="0"/>
              <a:t>sanitation</a:t>
            </a:r>
            <a:r>
              <a:rPr lang="en-US" sz="3200" dirty="0"/>
              <a:t> </a:t>
            </a:r>
          </a:p>
          <a:p>
            <a:pPr lvl="1"/>
            <a:r>
              <a:rPr lang="en-US" dirty="0"/>
              <a:t>Raw </a:t>
            </a:r>
            <a:r>
              <a:rPr lang="en-US" dirty="0" smtClean="0"/>
              <a:t>sewage</a:t>
            </a:r>
            <a:r>
              <a:rPr lang="en-US" sz="3200" dirty="0"/>
              <a:t> </a:t>
            </a:r>
          </a:p>
          <a:p>
            <a:pPr lvl="1"/>
            <a:r>
              <a:rPr lang="en-US" dirty="0"/>
              <a:t>Water </a:t>
            </a:r>
            <a:r>
              <a:rPr lang="en-US" dirty="0" smtClean="0"/>
              <a:t>system (lack of or contamination)</a:t>
            </a:r>
            <a:endParaRPr lang="en-US" dirty="0"/>
          </a:p>
          <a:p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9-49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4638"/>
            <a:ext cx="7528560" cy="1143000"/>
          </a:xfrm>
        </p:spPr>
        <p:txBody>
          <a:bodyPr/>
          <a:lstStyle/>
          <a:p>
            <a:pPr algn="l"/>
            <a:r>
              <a:rPr lang="en-US" dirty="0" smtClean="0"/>
              <a:t>Introduction to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Required </a:t>
            </a:r>
            <a:r>
              <a:rPr lang="en-US" dirty="0" smtClean="0"/>
              <a:t>Products</a:t>
            </a:r>
          </a:p>
          <a:p>
            <a:pPr marL="800100" lvl="0" indent="-342900">
              <a:buFont typeface="Arial" pitchFamily="34" charset="0"/>
              <a:buChar char="•"/>
            </a:pPr>
            <a:r>
              <a:rPr lang="en-US" b="0" dirty="0" smtClean="0"/>
              <a:t>Risk Management Analysis</a:t>
            </a:r>
          </a:p>
          <a:p>
            <a:pPr marL="800100" lvl="0" indent="-342900">
              <a:buFont typeface="Arial" pitchFamily="34" charset="0"/>
              <a:buChar char="•"/>
            </a:pPr>
            <a:r>
              <a:rPr lang="en-US" b="0" dirty="0" smtClean="0"/>
              <a:t>NWCG 215A and Risk Assessment Code Matrix</a:t>
            </a:r>
          </a:p>
          <a:p>
            <a:pPr marL="800100" lvl="0" indent="-342900">
              <a:buFont typeface="Arial" pitchFamily="34" charset="0"/>
              <a:buChar char="•"/>
            </a:pPr>
            <a:r>
              <a:rPr lang="en-US" b="0" dirty="0" smtClean="0"/>
              <a:t>Briefings</a:t>
            </a:r>
          </a:p>
          <a:p>
            <a:pPr marL="800100" lvl="0" indent="-342900">
              <a:buFont typeface="Arial" pitchFamily="34" charset="0"/>
              <a:buChar char="•"/>
            </a:pPr>
            <a:r>
              <a:rPr lang="en-US" b="0" dirty="0" smtClean="0"/>
              <a:t>Safety message</a:t>
            </a:r>
          </a:p>
          <a:p>
            <a:pPr marL="800100" lvl="0" indent="-342900">
              <a:buFont typeface="Arial" pitchFamily="34" charset="0"/>
              <a:buChar char="•"/>
            </a:pPr>
            <a:r>
              <a:rPr lang="en-US" b="0" dirty="0" smtClean="0"/>
              <a:t>Safety </a:t>
            </a:r>
            <a:r>
              <a:rPr lang="en-US" b="0" dirty="0"/>
              <a:t>action plan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/>
              <a:t>Infrastructure </a:t>
            </a:r>
          </a:p>
          <a:p>
            <a:pPr lvl="1"/>
            <a:r>
              <a:rPr lang="en-US" dirty="0" smtClean="0"/>
              <a:t>Road and bridge </a:t>
            </a:r>
            <a:r>
              <a:rPr lang="en-US" dirty="0"/>
              <a:t>systems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71682" name="Picture 2" descr="\\ilmfcop3fp6\users$\ndunn\Desktop\New Folder\43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9675" y="2781300"/>
            <a:ext cx="400050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683" name="Picture 3" descr="\\ilmfcop3fp6\users$\ndunn\Desktop\New Folder\scc_hurricane_photos_37.jpg"/>
          <p:cNvPicPr>
            <a:picLocks noChangeAspect="1" noChangeArrowheads="1"/>
          </p:cNvPicPr>
          <p:nvPr/>
        </p:nvPicPr>
        <p:blipFill>
          <a:blip r:embed="rId4" cstate="print">
            <a:lum bright="9000" contrast="16000"/>
          </a:blip>
          <a:srcRect/>
          <a:stretch>
            <a:fillRect/>
          </a:stretch>
        </p:blipFill>
        <p:spPr bwMode="auto">
          <a:xfrm>
            <a:off x="5012546" y="3290890"/>
            <a:ext cx="3857625" cy="2867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9-50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7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/>
              <a:t>Infrastructure </a:t>
            </a:r>
          </a:p>
          <a:p>
            <a:pPr lvl="1"/>
            <a:r>
              <a:rPr lang="en-US" dirty="0"/>
              <a:t>Power </a:t>
            </a:r>
            <a:r>
              <a:rPr lang="en-US" dirty="0" smtClean="0"/>
              <a:t>lines</a:t>
            </a:r>
            <a:r>
              <a:rPr lang="en-US" sz="3200" dirty="0"/>
              <a:t> </a:t>
            </a:r>
          </a:p>
          <a:p>
            <a:pPr lvl="1"/>
            <a:r>
              <a:rPr lang="en-US" dirty="0" smtClean="0"/>
              <a:t>Lack of telephone or data lines</a:t>
            </a:r>
            <a:endParaRPr lang="en-US" dirty="0"/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109570" name="Picture 2" descr="I:\FirepixBackup\Images FirePix etc\All Hazard\Greensburg_KS_Tornado\Img_1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7615" y="3368028"/>
            <a:ext cx="3763172" cy="2824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I:\FirepixBackup\Images FirePix etc\All Hazard\All_Hazard\Dsc00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3798" y="3381375"/>
            <a:ext cx="3736903" cy="2801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41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/>
              <a:t>Infrastructure </a:t>
            </a:r>
          </a:p>
          <a:p>
            <a:pPr lvl="1"/>
            <a:r>
              <a:rPr lang="en-US" dirty="0"/>
              <a:t>Structural fire protection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107521" name="Picture 1" descr="I:\FirepixBackup\Images FirePix etc\ICS images\structure engine.jpg"/>
          <p:cNvPicPr>
            <a:picLocks noChangeAspect="1" noChangeArrowheads="1"/>
          </p:cNvPicPr>
          <p:nvPr/>
        </p:nvPicPr>
        <p:blipFill>
          <a:blip r:embed="rId3" cstate="print"/>
          <a:srcRect t="1406" b="1406"/>
          <a:stretch>
            <a:fillRect/>
          </a:stretch>
        </p:blipFill>
        <p:spPr bwMode="auto">
          <a:xfrm>
            <a:off x="1987296" y="2799459"/>
            <a:ext cx="5169408" cy="3349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/>
              <a:t>Infrastructure </a:t>
            </a:r>
          </a:p>
          <a:p>
            <a:pPr lvl="1"/>
            <a:r>
              <a:rPr lang="en-US" dirty="0"/>
              <a:t>Structural damage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105474" name="Picture 2" descr="I:\FirepixBackup\Images FirePix etc\All Hazard\Greensburg_KS_Tornado\Img_1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0255" y="2739335"/>
            <a:ext cx="4643490" cy="3482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/>
              <a:t>Infrastructure </a:t>
            </a:r>
          </a:p>
          <a:p>
            <a:pPr lvl="1"/>
            <a:r>
              <a:rPr lang="en-US" dirty="0"/>
              <a:t>Dam integrity</a:t>
            </a:r>
          </a:p>
          <a:p>
            <a:pPr lvl="0"/>
            <a:endParaRPr lang="en-US" dirty="0"/>
          </a:p>
        </p:txBody>
      </p:sp>
      <p:pic>
        <p:nvPicPr>
          <p:cNvPr id="103425" name="Picture 1" descr="\\ilmfcop3fp6\users$\ndunn\Desktop\1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3191826"/>
            <a:ext cx="2844800" cy="2969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611" name="Picture 3" descr="\\ilmfcop3fp6\users$\ndunn\Desktop\New Folder\43172.jpg"/>
          <p:cNvPicPr>
            <a:picLocks noChangeAspect="1" noChangeArrowheads="1"/>
          </p:cNvPicPr>
          <p:nvPr/>
        </p:nvPicPr>
        <p:blipFill>
          <a:blip r:embed="rId4" cstate="print">
            <a:lum bright="7000" contrast="7000"/>
          </a:blip>
          <a:srcRect/>
          <a:stretch>
            <a:fillRect/>
          </a:stretch>
        </p:blipFill>
        <p:spPr bwMode="auto">
          <a:xfrm>
            <a:off x="1266456" y="3219449"/>
            <a:ext cx="4450271" cy="2979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Hazards – </a:t>
            </a:r>
            <a:r>
              <a:rPr lang="en-US" b="0" dirty="0"/>
              <a:t>Infrastructure </a:t>
            </a:r>
          </a:p>
          <a:p>
            <a:pPr lvl="1"/>
            <a:r>
              <a:rPr lang="en-US" dirty="0"/>
              <a:t>Medical facilities</a:t>
            </a:r>
          </a:p>
          <a:p>
            <a:pPr lvl="0"/>
            <a:endParaRPr lang="en-US" dirty="0"/>
          </a:p>
        </p:txBody>
      </p:sp>
      <p:pic>
        <p:nvPicPr>
          <p:cNvPr id="101377" name="Picture 1" descr="I:\FirepixBackup\hospital emergency entrance2.jpg"/>
          <p:cNvPicPr>
            <a:picLocks noChangeAspect="1" noChangeArrowheads="1"/>
          </p:cNvPicPr>
          <p:nvPr/>
        </p:nvPicPr>
        <p:blipFill>
          <a:blip r:embed="rId3" cstate="print">
            <a:lum bright="17000" contrast="17000"/>
          </a:blip>
          <a:srcRect/>
          <a:stretch>
            <a:fillRect/>
          </a:stretch>
        </p:blipFill>
        <p:spPr bwMode="auto">
          <a:xfrm>
            <a:off x="1866900" y="2709154"/>
            <a:ext cx="5410200" cy="3593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2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Hazards – </a:t>
            </a:r>
            <a:r>
              <a:rPr lang="en-US" b="0" dirty="0" smtClean="0"/>
              <a:t>Biological </a:t>
            </a:r>
            <a:endParaRPr lang="en-US" b="0" dirty="0"/>
          </a:p>
          <a:p>
            <a:pPr lvl="0"/>
            <a:endParaRPr lang="en-US" dirty="0"/>
          </a:p>
        </p:txBody>
      </p:sp>
      <p:pic>
        <p:nvPicPr>
          <p:cNvPr id="99329" name="Picture 1" descr="I:\FirepixBackup\Images FirePix etc\All Hazard\ICS images\I200_content\ics_200_1_019_b.jpg"/>
          <p:cNvPicPr>
            <a:picLocks noChangeAspect="1" noChangeArrowheads="1"/>
          </p:cNvPicPr>
          <p:nvPr/>
        </p:nvPicPr>
        <p:blipFill>
          <a:blip r:embed="rId3" cstate="print">
            <a:lum contrast="7000"/>
          </a:blip>
          <a:srcRect l="1915" t="2857" r="1915" b="2857"/>
          <a:stretch>
            <a:fillRect/>
          </a:stretch>
        </p:blipFill>
        <p:spPr bwMode="auto">
          <a:xfrm>
            <a:off x="1977345" y="2701285"/>
            <a:ext cx="5189310" cy="3409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Hazards – </a:t>
            </a:r>
            <a:r>
              <a:rPr lang="en-US" b="0" dirty="0" smtClean="0"/>
              <a:t>Chemical</a:t>
            </a:r>
            <a:endParaRPr lang="en-US" b="0" dirty="0"/>
          </a:p>
          <a:p>
            <a:pPr lvl="0"/>
            <a:endParaRPr lang="en-US" dirty="0"/>
          </a:p>
        </p:txBody>
      </p:sp>
      <p:pic>
        <p:nvPicPr>
          <p:cNvPr id="97281" name="Picture 1" descr="I:\FirepixBackup\Images FirePix etc\All Hazard\ICS images\I100_content\ics_100_1_007.jpg"/>
          <p:cNvPicPr>
            <a:picLocks noChangeAspect="1" noChangeArrowheads="1"/>
          </p:cNvPicPr>
          <p:nvPr/>
        </p:nvPicPr>
        <p:blipFill>
          <a:blip r:embed="rId3" cstate="print"/>
          <a:srcRect l="2927" t="2361" r="2927" b="2361"/>
          <a:stretch>
            <a:fillRect/>
          </a:stretch>
        </p:blipFill>
        <p:spPr bwMode="auto">
          <a:xfrm>
            <a:off x="5615940" y="2469515"/>
            <a:ext cx="2941320" cy="3690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7282" name="Picture 2" descr="I:\FirepixBackup\S-404\From Tom\All-Hazards photos\Slide2.JPG"/>
          <p:cNvPicPr>
            <a:picLocks noChangeAspect="1" noChangeArrowheads="1"/>
          </p:cNvPicPr>
          <p:nvPr/>
        </p:nvPicPr>
        <p:blipFill>
          <a:blip r:embed="rId4" cstate="print"/>
          <a:srcRect r="8092"/>
          <a:stretch>
            <a:fillRect/>
          </a:stretch>
        </p:blipFill>
        <p:spPr bwMode="auto">
          <a:xfrm>
            <a:off x="1352550" y="2857500"/>
            <a:ext cx="40386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Hazards – </a:t>
            </a:r>
            <a:r>
              <a:rPr lang="en-US" b="0" dirty="0" smtClean="0"/>
              <a:t>Radiological</a:t>
            </a:r>
            <a:endParaRPr lang="en-US" b="0" dirty="0"/>
          </a:p>
          <a:p>
            <a:pPr lvl="0"/>
            <a:endParaRPr lang="en-US" dirty="0"/>
          </a:p>
        </p:txBody>
      </p:sp>
      <p:pic>
        <p:nvPicPr>
          <p:cNvPr id="95233" name="Picture 1" descr="I:\FirepixBackup\Images FirePix etc\All Hazard\ICS images\I100_content\ics_100_1_008_b.jpg"/>
          <p:cNvPicPr>
            <a:picLocks noChangeAspect="1" noChangeArrowheads="1"/>
          </p:cNvPicPr>
          <p:nvPr/>
        </p:nvPicPr>
        <p:blipFill>
          <a:blip r:embed="rId3" cstate="print">
            <a:lum contrast="21000"/>
          </a:blip>
          <a:srcRect l="2707" t="2361" r="2707" b="2361"/>
          <a:stretch>
            <a:fillRect/>
          </a:stretch>
        </p:blipFill>
        <p:spPr bwMode="auto">
          <a:xfrm>
            <a:off x="2857905" y="2334030"/>
            <a:ext cx="3453589" cy="3988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2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Hazards – </a:t>
            </a:r>
            <a:r>
              <a:rPr lang="en-US" b="0" dirty="0" smtClean="0"/>
              <a:t>Explosive</a:t>
            </a:r>
            <a:endParaRPr lang="en-US" b="0" dirty="0"/>
          </a:p>
          <a:p>
            <a:pPr lvl="0"/>
            <a:endParaRPr lang="en-US" dirty="0"/>
          </a:p>
        </p:txBody>
      </p:sp>
      <p:pic>
        <p:nvPicPr>
          <p:cNvPr id="93185" name="Picture 1" descr="I:\FirepixBackup\S-404\From Tom\All-Hazards photos\Slide5.JPG"/>
          <p:cNvPicPr>
            <a:picLocks noChangeAspect="1" noChangeArrowheads="1"/>
          </p:cNvPicPr>
          <p:nvPr/>
        </p:nvPicPr>
        <p:blipFill>
          <a:blip r:embed="rId3" cstate="print"/>
          <a:srcRect l="38333" r="13333"/>
          <a:stretch>
            <a:fillRect/>
          </a:stretch>
        </p:blipFill>
        <p:spPr bwMode="auto">
          <a:xfrm>
            <a:off x="5368712" y="1600200"/>
            <a:ext cx="3032337" cy="4705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3186" name="Picture 2" descr="I:\FirepixBackup\Images FirePix etc\ICS images\I200_content\ics_200_7_001_e.jpg"/>
          <p:cNvPicPr>
            <a:picLocks noChangeAspect="1" noChangeArrowheads="1"/>
          </p:cNvPicPr>
          <p:nvPr/>
        </p:nvPicPr>
        <p:blipFill>
          <a:blip r:embed="rId4" cstate="print"/>
          <a:srcRect l="3441" t="4103" r="3441" b="4103"/>
          <a:stretch>
            <a:fillRect/>
          </a:stretch>
        </p:blipFill>
        <p:spPr bwMode="auto">
          <a:xfrm>
            <a:off x="1287217" y="2549279"/>
            <a:ext cx="3773979" cy="3120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9-59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4638"/>
            <a:ext cx="7528560" cy="1143000"/>
          </a:xfrm>
        </p:spPr>
        <p:txBody>
          <a:bodyPr/>
          <a:lstStyle/>
          <a:p>
            <a:pPr algn="l"/>
            <a:r>
              <a:rPr lang="en-US" dirty="0" smtClean="0"/>
              <a:t>Introduction to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4" y="1600200"/>
            <a:ext cx="7476581" cy="4525963"/>
          </a:xfrm>
        </p:spPr>
        <p:txBody>
          <a:bodyPr/>
          <a:lstStyle/>
          <a:p>
            <a:r>
              <a:rPr lang="en-US" dirty="0" smtClean="0"/>
              <a:t>Risk </a:t>
            </a:r>
            <a:r>
              <a:rPr lang="en-US" dirty="0"/>
              <a:t>management assessment approach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  <p:pic>
        <p:nvPicPr>
          <p:cNvPr id="13" name="Picture 12" descr="risk1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1266" y="2146299"/>
            <a:ext cx="4182634" cy="4224461"/>
          </a:xfrm>
          <a:prstGeom prst="rect">
            <a:avLst/>
          </a:prstGeom>
        </p:spPr>
      </p:pic>
      <p:pic>
        <p:nvPicPr>
          <p:cNvPr id="19" name="Picture 18" descr="risk2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1266" y="2146299"/>
            <a:ext cx="4182634" cy="4224461"/>
          </a:xfrm>
          <a:prstGeom prst="rect">
            <a:avLst/>
          </a:prstGeom>
        </p:spPr>
      </p:pic>
      <p:pic>
        <p:nvPicPr>
          <p:cNvPr id="20" name="Picture 19" descr="risk3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1266" y="2146299"/>
            <a:ext cx="4182634" cy="4224461"/>
          </a:xfrm>
          <a:prstGeom prst="rect">
            <a:avLst/>
          </a:prstGeom>
        </p:spPr>
      </p:pic>
      <p:pic>
        <p:nvPicPr>
          <p:cNvPr id="21" name="Picture 20" descr="risk4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1266" y="2146299"/>
            <a:ext cx="4182634" cy="42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Hazards – </a:t>
            </a:r>
            <a:r>
              <a:rPr lang="en-US" b="0" dirty="0" smtClean="0"/>
              <a:t>Human</a:t>
            </a:r>
            <a:endParaRPr lang="en-US" b="0" dirty="0"/>
          </a:p>
          <a:p>
            <a:pPr lvl="0"/>
            <a:endParaRPr lang="en-US" dirty="0"/>
          </a:p>
        </p:txBody>
      </p:sp>
      <p:pic>
        <p:nvPicPr>
          <p:cNvPr id="91137" name="Picture 1" descr="I:\FirepixBackup\Images FirePix etc\ICS images\I200_content\ics_200_2_009.jpg"/>
          <p:cNvPicPr>
            <a:picLocks noChangeAspect="1" noChangeArrowheads="1"/>
          </p:cNvPicPr>
          <p:nvPr/>
        </p:nvPicPr>
        <p:blipFill>
          <a:blip r:embed="rId3" cstate="print"/>
          <a:srcRect l="3623" t="4848" r="3623" b="4848"/>
          <a:stretch>
            <a:fillRect/>
          </a:stretch>
        </p:blipFill>
        <p:spPr bwMode="auto">
          <a:xfrm>
            <a:off x="3773488" y="2578099"/>
            <a:ext cx="4552421" cy="3311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6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Transportation</a:t>
            </a:r>
            <a:r>
              <a:rPr lang="en-US" b="0" dirty="0" smtClean="0"/>
              <a:t> </a:t>
            </a:r>
            <a:endParaRPr lang="en-US" b="0" dirty="0"/>
          </a:p>
          <a:p>
            <a:pPr lvl="0"/>
            <a:endParaRPr lang="en-US" dirty="0"/>
          </a:p>
        </p:txBody>
      </p:sp>
      <p:pic>
        <p:nvPicPr>
          <p:cNvPr id="89090" name="Picture 2" descr="I:\FirepixBackup\Images FirePix etc\ICS images\I100_content\ics_100_2_029.jpg"/>
          <p:cNvPicPr>
            <a:picLocks noChangeAspect="1" noChangeArrowheads="1"/>
          </p:cNvPicPr>
          <p:nvPr/>
        </p:nvPicPr>
        <p:blipFill>
          <a:blip r:embed="rId3" cstate="print"/>
          <a:srcRect l="2022" t="2677" r="2022" b="2677"/>
          <a:stretch>
            <a:fillRect/>
          </a:stretch>
        </p:blipFill>
        <p:spPr bwMode="auto">
          <a:xfrm>
            <a:off x="1278991" y="2495783"/>
            <a:ext cx="3740628" cy="278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9089" name="Picture 1" descr="I:\FirepixBackup\Images FirePix etc\ICS images\FEMA\dobbins_arrival_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25" y="3333750"/>
            <a:ext cx="3766856" cy="2828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Supply </a:t>
            </a:r>
            <a:r>
              <a:rPr lang="en-US" dirty="0"/>
              <a:t>C</a:t>
            </a:r>
            <a:r>
              <a:rPr lang="en-US" dirty="0" smtClean="0"/>
              <a:t>hain 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2330450"/>
            <a:ext cx="5410200" cy="4057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Situational Awareness for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Personal Safety and Security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84993" name="Picture 1" descr="I:\FirepixBackup\Images FirePix etc\All Hazard\ICS images\I200_content\ics_200_3_005_e.jpg"/>
          <p:cNvPicPr>
            <a:picLocks noChangeAspect="1" noChangeArrowheads="1"/>
          </p:cNvPicPr>
          <p:nvPr/>
        </p:nvPicPr>
        <p:blipFill>
          <a:blip r:embed="rId3" cstate="print">
            <a:lum contrast="4000"/>
          </a:blip>
          <a:srcRect l="1651" t="2466" r="1651" b="2466"/>
          <a:stretch>
            <a:fillRect/>
          </a:stretch>
        </p:blipFill>
        <p:spPr bwMode="auto">
          <a:xfrm>
            <a:off x="1894840" y="2561590"/>
            <a:ext cx="5354321" cy="3525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7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Technical </a:t>
            </a:r>
            <a:r>
              <a:rPr lang="en-US" dirty="0" smtClean="0">
                <a:effectLst/>
              </a:rPr>
              <a:t>Experts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Technical </a:t>
            </a:r>
            <a:r>
              <a:rPr lang="en-US" dirty="0" smtClean="0">
                <a:effectLst/>
              </a:rPr>
              <a:t>Experts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187" y="1600200"/>
            <a:ext cx="7042943" cy="4525963"/>
          </a:xfrm>
        </p:spPr>
        <p:txBody>
          <a:bodyPr/>
          <a:lstStyle/>
          <a:p>
            <a:r>
              <a:rPr lang="en-US" dirty="0" smtClean="0"/>
              <a:t>You will need to work with various resources to find the technical experts you will need.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Technical </a:t>
            </a:r>
            <a:r>
              <a:rPr lang="en-US" dirty="0" smtClean="0">
                <a:effectLst/>
              </a:rPr>
              <a:t>Experts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33134" y="1620496"/>
            <a:ext cx="5146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/>
              </a:rPr>
              <a:t>Contacts</a:t>
            </a:r>
            <a:endParaRPr lang="en-US" sz="280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24" y="2232024"/>
            <a:ext cx="5553075" cy="40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Technical </a:t>
            </a:r>
            <a:r>
              <a:rPr lang="en-US" dirty="0" smtClean="0">
                <a:effectLst/>
              </a:rPr>
              <a:t>Experts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2955" y="1600200"/>
            <a:ext cx="7042943" cy="4525963"/>
          </a:xfrm>
        </p:spPr>
        <p:txBody>
          <a:bodyPr/>
          <a:lstStyle/>
          <a:p>
            <a:r>
              <a:rPr lang="en-US" dirty="0" smtClean="0"/>
              <a:t>Resources – </a:t>
            </a:r>
            <a:r>
              <a:rPr lang="en-US" b="0" dirty="0" smtClean="0"/>
              <a:t>Web sites</a:t>
            </a:r>
            <a:endParaRPr lang="en-US" b="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9500" t="14901" r="21036" b="34878"/>
          <a:stretch>
            <a:fillRect/>
          </a:stretch>
        </p:blipFill>
        <p:spPr bwMode="auto">
          <a:xfrm>
            <a:off x="1890032" y="2477067"/>
            <a:ext cx="5363935" cy="351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Identify and modify required products for the specific task or mission of an all hazard assignment.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Discuss the impact of assignment diversion on the mission.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Discuss roles and responsibilities involving working with all hazard teams.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Identify indicators of behavioral changes related to critical stress on all hazard assignments.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dirty="0" smtClean="0"/>
              <a:t>Discuss the Stafford Act of 1988 and the National Response Framework. 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dirty="0" smtClean="0"/>
              <a:t>Discuss preparations timeframes related to all hazard assignments. 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dirty="0" smtClean="0"/>
              <a:t>Identify eight categories of hazards relating to situational awareness for all hazard assignments.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dirty="0" smtClean="0"/>
              <a:t>Discuss resources for technical experts for all hazard assignments.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9-69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4638"/>
            <a:ext cx="7528560" cy="1143000"/>
          </a:xfrm>
        </p:spPr>
        <p:txBody>
          <a:bodyPr/>
          <a:lstStyle/>
          <a:p>
            <a:pPr algn="l"/>
            <a:r>
              <a:rPr lang="en-US" dirty="0" smtClean="0"/>
              <a:t>Introduction to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Length of </a:t>
            </a:r>
            <a:r>
              <a:rPr lang="en-US" dirty="0" smtClean="0"/>
              <a:t>Assignments</a:t>
            </a:r>
          </a:p>
          <a:p>
            <a:pPr marL="800100" indent="-342900">
              <a:buFont typeface="Arial" pitchFamily="34" charset="0"/>
              <a:buChar char="•"/>
            </a:pPr>
            <a:r>
              <a:rPr lang="en-US" sz="2800" b="0" dirty="0" smtClean="0"/>
              <a:t>May </a:t>
            </a:r>
            <a:r>
              <a:rPr lang="en-US" sz="2800" b="0" dirty="0"/>
              <a:t>last up to 30 </a:t>
            </a:r>
            <a:r>
              <a:rPr lang="en-US" sz="2800" b="0" dirty="0" smtClean="0"/>
              <a:t>days.</a:t>
            </a:r>
          </a:p>
          <a:p>
            <a:pPr marL="800100" indent="-342900">
              <a:buFont typeface="Arial" pitchFamily="34" charset="0"/>
              <a:buChar char="•"/>
            </a:pPr>
            <a:r>
              <a:rPr lang="en-US" sz="2800" b="0" dirty="0" smtClean="0"/>
              <a:t>Fatigue and stress may be outside the normal experiences.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2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4638"/>
            <a:ext cx="7528560" cy="1143000"/>
          </a:xfrm>
        </p:spPr>
        <p:txBody>
          <a:bodyPr/>
          <a:lstStyle/>
          <a:p>
            <a:pPr algn="l"/>
            <a:r>
              <a:rPr lang="en-US" dirty="0" smtClean="0"/>
              <a:t>Introduction to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 Diversion (Mission Creep</a:t>
            </a:r>
            <a:r>
              <a:rPr lang="en-US" dirty="0" smtClean="0"/>
              <a:t>)</a:t>
            </a:r>
          </a:p>
          <a:p>
            <a:pPr marL="800100" indent="-342900">
              <a:buFont typeface="Arial" pitchFamily="34" charset="0"/>
              <a:buChar char="•"/>
            </a:pPr>
            <a:r>
              <a:rPr lang="en-US" sz="2800" b="0" dirty="0" smtClean="0"/>
              <a:t>Is </a:t>
            </a:r>
            <a:r>
              <a:rPr lang="en-US" sz="2800" b="0" dirty="0"/>
              <a:t>common in all </a:t>
            </a:r>
            <a:r>
              <a:rPr lang="en-US" sz="2800" b="0" dirty="0" smtClean="0"/>
              <a:t>hazard assignments</a:t>
            </a:r>
          </a:p>
          <a:p>
            <a:pPr marL="800100" indent="-342900">
              <a:buFont typeface="Arial" pitchFamily="34" charset="0"/>
              <a:buChar char="•"/>
            </a:pPr>
            <a:r>
              <a:rPr lang="en-US" sz="2800" b="0" dirty="0" smtClean="0"/>
              <a:t>And can have unforeseen effects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4638"/>
            <a:ext cx="7528560" cy="1143000"/>
          </a:xfrm>
        </p:spPr>
        <p:txBody>
          <a:bodyPr/>
          <a:lstStyle/>
          <a:p>
            <a:pPr algn="l"/>
            <a:r>
              <a:rPr lang="en-US" dirty="0" smtClean="0"/>
              <a:t>Introduction to All Hazard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 Diversion (Mission Creep</a:t>
            </a:r>
            <a:r>
              <a:rPr lang="en-US" dirty="0" smtClean="0"/>
              <a:t>)</a:t>
            </a:r>
          </a:p>
          <a:p>
            <a:pPr marL="800100" indent="-342900">
              <a:buFont typeface="Arial" pitchFamily="34" charset="0"/>
              <a:buChar char="•"/>
            </a:pPr>
            <a:r>
              <a:rPr lang="en-US" sz="2800" b="0" dirty="0"/>
              <a:t>Example of mission </a:t>
            </a:r>
            <a:r>
              <a:rPr lang="en-US" sz="2800" b="0" dirty="0" smtClean="0"/>
              <a:t>creep</a:t>
            </a:r>
            <a:endParaRPr lang="en-US" sz="2800" b="0" dirty="0"/>
          </a:p>
        </p:txBody>
      </p:sp>
      <p:pic>
        <p:nvPicPr>
          <p:cNvPr id="41987" name="Picture 3" descr="\\ilmfcop3fp6\users$\ndunn\Desktop\scc_hurricane_photos_16.jpg"/>
          <p:cNvPicPr>
            <a:picLocks noChangeAspect="1" noChangeArrowheads="1"/>
          </p:cNvPicPr>
          <p:nvPr/>
        </p:nvPicPr>
        <p:blipFill>
          <a:blip r:embed="rId3" cstate="print"/>
          <a:srcRect t="8610"/>
          <a:stretch>
            <a:fillRect/>
          </a:stretch>
        </p:blipFill>
        <p:spPr bwMode="auto">
          <a:xfrm>
            <a:off x="2324100" y="3321443"/>
            <a:ext cx="4495800" cy="3054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smtClean="0"/>
              <a:t>9-9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S-404 Safety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ll Hazard Assignments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Objectives&amp;quot;&quot;/&gt;&lt;property id=&quot;20307&quot; value=&quot;259&quot;/&gt;&lt;/object&gt;&lt;object type=&quot;3&quot; unique_id=&quot;10006&quot;&gt;&lt;property id=&quot;20148&quot; value=&quot;5&quot;/&gt;&lt;property id=&quot;20300&quot; value=&quot;Slide 3 - &amp;quot;Objectives&amp;quot;&quot;/&gt;&lt;property id=&quot;20307&quot; value=&quot;332&quot;/&gt;&lt;/object&gt;&lt;object type=&quot;3&quot; unique_id=&quot;10007&quot;&gt;&lt;property id=&quot;20148&quot; value=&quot;5&quot;/&gt;&lt;property id=&quot;20300&quot; value=&quot;Slide 4 - &amp;quot;Introduction to All Hazard Assignments&amp;quot;&quot;/&gt;&lt;property id=&quot;20307&quot; value=&quot;260&quot;/&gt;&lt;/object&gt;&lt;object type=&quot;3&quot; unique_id=&quot;10008&quot;&gt;&lt;property id=&quot;20148&quot; value=&quot;5&quot;/&gt;&lt;property id=&quot;20300&quot; value=&quot;Slide 5 - &amp;quot;Introduction to All Hazard Assignments&amp;quot;&quot;/&gt;&lt;property id=&quot;20307&quot; value=&quot;261&quot;/&gt;&lt;/object&gt;&lt;object type=&quot;3&quot; unique_id=&quot;10009&quot;&gt;&lt;property id=&quot;20148&quot; value=&quot;5&quot;/&gt;&lt;property id=&quot;20300&quot; value=&quot;Slide 6 - &amp;quot;Introduction to All Hazard Assignments&amp;quot;&quot;/&gt;&lt;property id=&quot;20307&quot; value=&quot;262&quot;/&gt;&lt;/object&gt;&lt;object type=&quot;3&quot; unique_id=&quot;10010&quot;&gt;&lt;property id=&quot;20148&quot; value=&quot;5&quot;/&gt;&lt;property id=&quot;20300&quot; value=&quot;Slide 7 - &amp;quot;Introduction to All Hazard Assignments&amp;quot;&quot;/&gt;&lt;property id=&quot;20307&quot; value=&quot;263&quot;/&gt;&lt;/object&gt;&lt;object type=&quot;3&quot; unique_id=&quot;10011&quot;&gt;&lt;property id=&quot;20148&quot; value=&quot;5&quot;/&gt;&lt;property id=&quot;20300&quot; value=&quot;Slide 8 - &amp;quot;Introduction to All Hazard Assignments&amp;quot;&quot;/&gt;&lt;property id=&quot;20307&quot; value=&quot;264&quot;/&gt;&lt;/object&gt;&lt;object type=&quot;3&quot; unique_id=&quot;10012&quot;&gt;&lt;property id=&quot;20148&quot; value=&quot;5&quot;/&gt;&lt;property id=&quot;20300&quot; value=&quot;Slide 9 - &amp;quot;Introduction to All Hazard Assignments&amp;quot;&quot;/&gt;&lt;property id=&quot;20307&quot; value=&quot;265&quot;/&gt;&lt;/object&gt;&lt;object type=&quot;3&quot; unique_id=&quot;10013&quot;&gt;&lt;property id=&quot;20148&quot; value=&quot;5&quot;/&gt;&lt;property id=&quot;20300&quot; value=&quot;Slide 10 - &amp;quot;Working With All Hazard Teams (FEMA, Area Command, Etc.)&amp;quot;&quot;/&gt;&lt;property id=&quot;20307&quot; value=&quot;268&quot;/&gt;&lt;/object&gt;&lt;object type=&quot;3&quot; unique_id=&quot;10014&quot;&gt;&lt;property id=&quot;20148&quot; value=&quot;5&quot;/&gt;&lt;property id=&quot;20300&quot; value=&quot;Slide 11 - &amp;quot;Working With All Hazard Teams&amp;quot;&quot;/&gt;&lt;property id=&quot;20307&quot; value=&quot;269&quot;/&gt;&lt;/object&gt;&lt;object type=&quot;3&quot; unique_id=&quot;10015&quot;&gt;&lt;property id=&quot;20148&quot; value=&quot;5&quot;/&gt;&lt;property id=&quot;20300&quot; value=&quot;Slide 12 - &amp;quot;Working with All Hazard Teams&amp;quot;&quot;/&gt;&lt;property id=&quot;20307&quot; value=&quot;270&quot;/&gt;&lt;/object&gt;&lt;object type=&quot;3&quot; unique_id=&quot;10017&quot;&gt;&lt;property id=&quot;20148&quot; value=&quot;5&quot;/&gt;&lt;property id=&quot;20300&quot; value=&quot;Slide 13 - &amp;quot;Working With All Hazard Teams&amp;quot;&quot;/&gt;&lt;property id=&quot;20307&quot; value=&quot;272&quot;/&gt;&lt;/object&gt;&lt;object type=&quot;3&quot; unique_id=&quot;10018&quot;&gt;&lt;property id=&quot;20148&quot; value=&quot;5&quot;/&gt;&lt;property id=&quot;20300&quot; value=&quot;Slide 14 - &amp;quot;Working With All Hazard Teams&amp;quot;&quot;/&gt;&lt;property id=&quot;20307&quot; value=&quot;273&quot;/&gt;&lt;/object&gt;&lt;object type=&quot;3&quot; unique_id=&quot;10019&quot;&gt;&lt;property id=&quot;20148&quot; value=&quot;5&quot;/&gt;&lt;property id=&quot;20300&quot; value=&quot;Slide 15 - &amp;quot;Working With All Hazard Teams&amp;quot;&quot;/&gt;&lt;property id=&quot;20307&quot; value=&quot;274&quot;/&gt;&lt;/object&gt;&lt;object type=&quot;3&quot; unique_id=&quot;10020&quot;&gt;&lt;property id=&quot;20148&quot; value=&quot;5&quot;/&gt;&lt;property id=&quot;20300&quot; value=&quot;Slide 17 - &amp;quot;All Hazard – Critical Incident Stress Management&amp;quot;&quot;/&gt;&lt;property id=&quot;20307&quot; value=&quot;275&quot;/&gt;&lt;/object&gt;&lt;object type=&quot;3&quot; unique_id=&quot;10021&quot;&gt;&lt;property id=&quot;20148&quot; value=&quot;5&quot;/&gt;&lt;property id=&quot;20300&quot; value=&quot;Slide 18 - &amp;quot;All Risk – Critical Incident Stress Management &amp;quot;&quot;/&gt;&lt;property id=&quot;20307&quot; value=&quot;276&quot;/&gt;&lt;/object&gt;&lt;object type=&quot;3&quot; unique_id=&quot;10022&quot;&gt;&lt;property id=&quot;20148&quot; value=&quot;5&quot;/&gt;&lt;property id=&quot;20300&quot; value=&quot;Slide 19 - &amp;quot;All Risk – Critical Incident Stress Management &amp;quot;&quot;/&gt;&lt;property id=&quot;20307&quot; value=&quot;277&quot;/&gt;&lt;/object&gt;&lt;object type=&quot;3&quot; unique_id=&quot;10023&quot;&gt;&lt;property id=&quot;20148&quot; value=&quot;5&quot;/&gt;&lt;property id=&quot;20300&quot; value=&quot;Slide 20 - &amp;quot;All Risk – Critical Incident Stress Management &amp;quot;&quot;/&gt;&lt;property id=&quot;20307&quot; value=&quot;278&quot;/&gt;&lt;/object&gt;&lt;object type=&quot;3&quot; unique_id=&quot;10024&quot;&gt;&lt;property id=&quot;20148&quot; value=&quot;5&quot;/&gt;&lt;property id=&quot;20300&quot; value=&quot;Slide 21 - &amp;quot;Stafford Act of 1988&amp;quot;&quot;/&gt;&lt;property id=&quot;20307&quot; value=&quot;279&quot;/&gt;&lt;/object&gt;&lt;object type=&quot;3&quot; unique_id=&quot;10025&quot;&gt;&lt;property id=&quot;20148&quot; value=&quot;5&quot;/&gt;&lt;property id=&quot;20300&quot; value=&quot;Slide 22 - &amp;quot;Stafford Act of 1988&amp;quot;&quot;/&gt;&lt;property id=&quot;20307&quot; value=&quot;280&quot;/&gt;&lt;/object&gt;&lt;object type=&quot;3&quot; unique_id=&quot;10026&quot;&gt;&lt;property id=&quot;20148&quot; value=&quot;5&quot;/&gt;&lt;property id=&quot;20300&quot; value=&quot;Slide 23 - &amp;quot;National Response Framework &amp;quot;&quot;/&gt;&lt;property id=&quot;20307&quot; value=&quot;281&quot;/&gt;&lt;/object&gt;&lt;object type=&quot;3&quot; unique_id=&quot;10027&quot;&gt;&lt;property id=&quot;20148&quot; value=&quot;5&quot;/&gt;&lt;property id=&quot;20300&quot; value=&quot;Slide 24 - &amp;quot;National Response Framework &amp;quot;&quot;/&gt;&lt;property id=&quot;20307&quot; value=&quot;282&quot;/&gt;&lt;/object&gt;&lt;object type=&quot;3&quot; unique_id=&quot;10031&quot;&gt;&lt;property id=&quot;20148&quot; value=&quot;5&quot;/&gt;&lt;property id=&quot;20300&quot; value=&quot;Slide 25 - &amp;quot;National Response Framework &amp;quot;&quot;/&gt;&lt;property id=&quot;20307&quot; value=&quot;286&quot;/&gt;&lt;/object&gt;&lt;object type=&quot;3&quot; unique_id=&quot;10032&quot;&gt;&lt;property id=&quot;20148&quot; value=&quot;5&quot;/&gt;&lt;property id=&quot;20300&quot; value=&quot;Slide 26 - &amp;quot;National Response Framework &amp;quot;&quot;/&gt;&lt;property id=&quot;20307&quot; value=&quot;287&quot;/&gt;&lt;/object&gt;&lt;object type=&quot;3&quot; unique_id=&quot;10033&quot;&gt;&lt;property id=&quot;20148&quot; value=&quot;5&quot;/&gt;&lt;property id=&quot;20300&quot; value=&quot;Slide 27 - &amp;quot;Assignment Preparation&amp;quot;&quot;/&gt;&lt;property id=&quot;20307&quot; value=&quot;288&quot;/&gt;&lt;/object&gt;&lt;object type=&quot;3&quot; unique_id=&quot;10034&quot;&gt;&lt;property id=&quot;20148&quot; value=&quot;5&quot;/&gt;&lt;property id=&quot;20300&quot; value=&quot;Slide 28 - &amp;quot;Assignment Preparation&amp;quot;&quot;/&gt;&lt;property id=&quot;20307&quot; value=&quot;289&quot;/&gt;&lt;/object&gt;&lt;object type=&quot;3&quot; unique_id=&quot;10035&quot;&gt;&lt;property id=&quot;20148&quot; value=&quot;5&quot;/&gt;&lt;property id=&quot;20300&quot; value=&quot;Slide 29 - &amp;quot;Assignment Preparation&amp;quot;&quot;/&gt;&lt;property id=&quot;20307&quot; value=&quot;290&quot;/&gt;&lt;/object&gt;&lt;object type=&quot;3&quot; unique_id=&quot;10036&quot;&gt;&lt;property id=&quot;20148&quot; value=&quot;5&quot;/&gt;&lt;property id=&quot;20300&quot; value=&quot;Slide 30 - &amp;quot;Assignment Preparation&amp;quot;&quot;/&gt;&lt;property id=&quot;20307&quot; value=&quot;291&quot;/&gt;&lt;/object&gt;&lt;object type=&quot;3&quot; unique_id=&quot;10037&quot;&gt;&lt;property id=&quot;20148&quot; value=&quot;5&quot;/&gt;&lt;property id=&quot;20300&quot; value=&quot;Slide 31 - &amp;quot;Assignment Preparation&amp;quot;&quot;/&gt;&lt;property id=&quot;20307&quot; value=&quot;292&quot;/&gt;&lt;/object&gt;&lt;object type=&quot;3&quot; unique_id=&quot;10038&quot;&gt;&lt;property id=&quot;20148&quot; value=&quot;5&quot;/&gt;&lt;property id=&quot;20300&quot; value=&quot;Slide 32 - &amp;quot;Assignment Preparation&amp;quot;&quot;/&gt;&lt;property id=&quot;20307&quot; value=&quot;293&quot;/&gt;&lt;/object&gt;&lt;object type=&quot;3&quot; unique_id=&quot;10039&quot;&gt;&lt;property id=&quot;20148&quot; value=&quot;5&quot;/&gt;&lt;property id=&quot;20300&quot; value=&quot;Slide 33 - &amp;quot;Assignment Preparation&amp;quot;&quot;/&gt;&lt;property id=&quot;20307&quot; value=&quot;294&quot;/&gt;&lt;/object&gt;&lt;object type=&quot;3&quot; unique_id=&quot;10040&quot;&gt;&lt;property id=&quot;20148&quot; value=&quot;5&quot;/&gt;&lt;property id=&quot;20300&quot; value=&quot;Slide 34 - &amp;quot;Assignment Preparation&amp;quot;&quot;/&gt;&lt;property id=&quot;20307&quot; value=&quot;295&quot;/&gt;&lt;/object&gt;&lt;object type=&quot;3&quot; unique_id=&quot;10041&quot;&gt;&lt;property id=&quot;20148&quot; value=&quot;5&quot;/&gt;&lt;property id=&quot;20300&quot; value=&quot;Slide 35 - &amp;quot;Assignment Preparation&amp;quot;&quot;/&gt;&lt;property id=&quot;20307&quot; value=&quot;296&quot;/&gt;&lt;/object&gt;&lt;object type=&quot;3&quot; unique_id=&quot;10042&quot;&gt;&lt;property id=&quot;20148&quot; value=&quot;5&quot;/&gt;&lt;property id=&quot;20300&quot; value=&quot;Slide 36 - &amp;quot;Assignment Preparation&amp;quot;&quot;/&gt;&lt;property id=&quot;20307&quot; value=&quot;297&quot;/&gt;&lt;/object&gt;&lt;object type=&quot;3&quot; unique_id=&quot;10043&quot;&gt;&lt;property id=&quot;20148&quot; value=&quot;5&quot;/&gt;&lt;property id=&quot;20300&quot; value=&quot;Slide 37 - &amp;quot;Situational Awareness for All Hazard Assignments&amp;quot;&quot;/&gt;&lt;property id=&quot;20307&quot; value=&quot;298&quot;/&gt;&lt;/object&gt;&lt;object type=&quot;3&quot; unique_id=&quot;10044&quot;&gt;&lt;property id=&quot;20148&quot; value=&quot;5&quot;/&gt;&lt;property id=&quot;20300&quot; value=&quot;Slide 38 - &amp;quot;Situational Awareness for All Hazard Assignments&amp;quot;&quot;/&gt;&lt;property id=&quot;20307&quot; value=&quot;299&quot;/&gt;&lt;/object&gt;&lt;object type=&quot;3&quot; unique_id=&quot;10045&quot;&gt;&lt;property id=&quot;20148&quot; value=&quot;5&quot;/&gt;&lt;property id=&quot;20300&quot; value=&quot;Slide 39 - &amp;quot;Situational Awareness for All Hazard Assignments&amp;quot;&quot;/&gt;&lt;property id=&quot;20307&quot; value=&quot;300&quot;/&gt;&lt;/object&gt;&lt;object type=&quot;3&quot; unique_id=&quot;10046&quot;&gt;&lt;property id=&quot;20148&quot; value=&quot;5&quot;/&gt;&lt;property id=&quot;20300&quot; value=&quot;Slide 40 - &amp;quot;Situational Awareness for All Hazard Assignments&amp;quot;&quot;/&gt;&lt;property id=&quot;20307&quot; value=&quot;301&quot;/&gt;&lt;/object&gt;&lt;object type=&quot;3&quot; unique_id=&quot;10047&quot;&gt;&lt;property id=&quot;20148&quot; value=&quot;5&quot;/&gt;&lt;property id=&quot;20300&quot; value=&quot;Slide 41 - &amp;quot;Situational Awareness for All Hazard Assignments&amp;quot;&quot;/&gt;&lt;property id=&quot;20307&quot; value=&quot;303&quot;/&gt;&lt;/object&gt;&lt;object type=&quot;3&quot; unique_id=&quot;10048&quot;&gt;&lt;property id=&quot;20148&quot; value=&quot;5&quot;/&gt;&lt;property id=&quot;20300&quot; value=&quot;Slide 42 - &amp;quot;Situational Awareness for All Hazard Assignments&amp;quot;&quot;/&gt;&lt;property id=&quot;20307&quot; value=&quot;304&quot;/&gt;&lt;/object&gt;&lt;object type=&quot;3&quot; unique_id=&quot;10049&quot;&gt;&lt;property id=&quot;20148&quot; value=&quot;5&quot;/&gt;&lt;property id=&quot;20300&quot; value=&quot;Slide 43 - &amp;quot;Situational Awareness for All Hazard Assignments&amp;quot;&quot;/&gt;&lt;property id=&quot;20307&quot; value=&quot;305&quot;/&gt;&lt;/object&gt;&lt;object type=&quot;3&quot; unique_id=&quot;10050&quot;&gt;&lt;property id=&quot;20148&quot; value=&quot;5&quot;/&gt;&lt;property id=&quot;20300&quot; value=&quot;Slide 44 - &amp;quot;Situational Awareness for All Hazard Assignments&amp;quot;&quot;/&gt;&lt;property id=&quot;20307&quot; value=&quot;306&quot;/&gt;&lt;/object&gt;&lt;object type=&quot;3&quot; unique_id=&quot;10051&quot;&gt;&lt;property id=&quot;20148&quot; value=&quot;5&quot;/&gt;&lt;property id=&quot;20300&quot; value=&quot;Slide 45 - &amp;quot;Situational Awareness for All Hazard Assignments&amp;quot;&quot;/&gt;&lt;property id=&quot;20307&quot; value=&quot;307&quot;/&gt;&lt;/object&gt;&lt;object type=&quot;3&quot; unique_id=&quot;10052&quot;&gt;&lt;property id=&quot;20148&quot; value=&quot;5&quot;/&gt;&lt;property id=&quot;20300&quot; value=&quot;Slide 46 - &amp;quot;Situational Awareness for All Hazard Assignments&amp;quot;&quot;/&gt;&lt;property id=&quot;20307&quot; value=&quot;314&quot;/&gt;&lt;/object&gt;&lt;object type=&quot;3&quot; unique_id=&quot;10053&quot;&gt;&lt;property id=&quot;20148&quot; value=&quot;5&quot;/&gt;&lt;property id=&quot;20300&quot; value=&quot;Slide 47 - &amp;quot;Situational Awareness for All Hazard Assignments&amp;quot;&quot;/&gt;&lt;property id=&quot;20307&quot; value=&quot;308&quot;/&gt;&lt;/object&gt;&lt;object type=&quot;3&quot; unique_id=&quot;10054&quot;&gt;&lt;property id=&quot;20148&quot; value=&quot;5&quot;/&gt;&lt;property id=&quot;20300&quot; value=&quot;Slide 48 - &amp;quot;Situational Awareness for All Hazard Assignments&amp;quot;&quot;/&gt;&lt;property id=&quot;20307&quot; value=&quot;315&quot;/&gt;&lt;/object&gt;&lt;object type=&quot;3&quot; unique_id=&quot;10055&quot;&gt;&lt;property id=&quot;20148&quot; value=&quot;5&quot;/&gt;&lt;property id=&quot;20300&quot; value=&quot;Slide 49 - &amp;quot;Situational Awareness for All Hazard Assignments&amp;quot;&quot;/&gt;&lt;property id=&quot;20307&quot; value=&quot;309&quot;/&gt;&lt;/object&gt;&lt;object type=&quot;3&quot; unique_id=&quot;10056&quot;&gt;&lt;property id=&quot;20148&quot; value=&quot;5&quot;/&gt;&lt;property id=&quot;20300&quot; value=&quot;Slide 50 - &amp;quot;Situational Awareness for All Hazard Assignments&amp;quot;&quot;/&gt;&lt;property id=&quot;20307&quot; value=&quot;310&quot;/&gt;&lt;/object&gt;&lt;object type=&quot;3&quot; unique_id=&quot;10057&quot;&gt;&lt;property id=&quot;20148&quot; value=&quot;5&quot;/&gt;&lt;property id=&quot;20300&quot; value=&quot;Slide 51 - &amp;quot;Situational Awareness for All Hazard Assignments&amp;quot;&quot;/&gt;&lt;property id=&quot;20307&quot; value=&quot;311&quot;/&gt;&lt;/object&gt;&lt;object type=&quot;3&quot; unique_id=&quot;10058&quot;&gt;&lt;property id=&quot;20148&quot; value=&quot;5&quot;/&gt;&lt;property id=&quot;20300&quot; value=&quot;Slide 52 - &amp;quot;Situational Awareness for All Hazard Assignments&amp;quot;&quot;/&gt;&lt;property id=&quot;20307&quot; value=&quot;312&quot;/&gt;&lt;/object&gt;&lt;object type=&quot;3&quot; unique_id=&quot;10059&quot;&gt;&lt;property id=&quot;20148&quot; value=&quot;5&quot;/&gt;&lt;property id=&quot;20300&quot; value=&quot;Slide 53 - &amp;quot;Situational Awareness for All Hazard Assignments&amp;quot;&quot;/&gt;&lt;property id=&quot;20307&quot; value=&quot;313&quot;/&gt;&lt;/object&gt;&lt;object type=&quot;3&quot; unique_id=&quot;10060&quot;&gt;&lt;property id=&quot;20148&quot; value=&quot;5&quot;/&gt;&lt;property id=&quot;20300&quot; value=&quot;Slide 54 - &amp;quot;Situational Awareness for All Hazard Assignments&amp;quot;&quot;/&gt;&lt;property id=&quot;20307&quot; value=&quot;316&quot;/&gt;&lt;/object&gt;&lt;object type=&quot;3&quot; unique_id=&quot;10061&quot;&gt;&lt;property id=&quot;20148&quot; value=&quot;5&quot;/&gt;&lt;property id=&quot;20300&quot; value=&quot;Slide 55 - &amp;quot;Situational Awareness for All Hazard Assignments&amp;quot;&quot;/&gt;&lt;property id=&quot;20307&quot; value=&quot;317&quot;/&gt;&lt;/object&gt;&lt;object type=&quot;3&quot; unique_id=&quot;10062&quot;&gt;&lt;property id=&quot;20148&quot; value=&quot;5&quot;/&gt;&lt;property id=&quot;20300&quot; value=&quot;Slide 56 - &amp;quot;Situational Awareness for All Hazard Assignments&amp;quot;&quot;/&gt;&lt;property id=&quot;20307&quot; value=&quot;318&quot;/&gt;&lt;/object&gt;&lt;object type=&quot;3&quot; unique_id=&quot;10063&quot;&gt;&lt;property id=&quot;20148&quot; value=&quot;5&quot;/&gt;&lt;property id=&quot;20300&quot; value=&quot;Slide 57 - &amp;quot;Situational Awareness for All Hazard Assignments&amp;quot;&quot;/&gt;&lt;property id=&quot;20307&quot; value=&quot;319&quot;/&gt;&lt;/object&gt;&lt;object type=&quot;3&quot; unique_id=&quot;10064&quot;&gt;&lt;property id=&quot;20148&quot; value=&quot;5&quot;/&gt;&lt;property id=&quot;20300&quot; value=&quot;Slide 58 - &amp;quot;Situational Awareness for All Hazard Assignments&amp;quot;&quot;/&gt;&lt;property id=&quot;20307&quot; value=&quot;320&quot;/&gt;&lt;/object&gt;&lt;object type=&quot;3&quot; unique_id=&quot;10065&quot;&gt;&lt;property id=&quot;20148&quot; value=&quot;5&quot;/&gt;&lt;property id=&quot;20300&quot; value=&quot;Slide 59 - &amp;quot;Situational Awareness for All Hazard Assignments&amp;quot;&quot;/&gt;&lt;property id=&quot;20307&quot; value=&quot;321&quot;/&gt;&lt;/object&gt;&lt;object type=&quot;3&quot; unique_id=&quot;10066&quot;&gt;&lt;property id=&quot;20148&quot; value=&quot;5&quot;/&gt;&lt;property id=&quot;20300&quot; value=&quot;Slide 60 - &amp;quot;Situational Awareness for All Hazard Assignments&amp;quot;&quot;/&gt;&lt;property id=&quot;20307&quot; value=&quot;322&quot;/&gt;&lt;/object&gt;&lt;object type=&quot;3&quot; unique_id=&quot;10067&quot;&gt;&lt;property id=&quot;20148&quot; value=&quot;5&quot;/&gt;&lt;property id=&quot;20300&quot; value=&quot;Slide 61 - &amp;quot;Situational Awareness for All Hazard Assignments&amp;quot;&quot;/&gt;&lt;property id=&quot;20307&quot; value=&quot;323&quot;/&gt;&lt;/object&gt;&lt;object type=&quot;3&quot; unique_id=&quot;10068&quot;&gt;&lt;property id=&quot;20148&quot; value=&quot;5&quot;/&gt;&lt;property id=&quot;20300&quot; value=&quot;Slide 62 - &amp;quot;Situational Awareness for All Hazard Assignments&amp;quot;&quot;/&gt;&lt;property id=&quot;20307&quot; value=&quot;324&quot;/&gt;&lt;/object&gt;&lt;object type=&quot;3&quot; unique_id=&quot;10069&quot;&gt;&lt;property id=&quot;20148&quot; value=&quot;5&quot;/&gt;&lt;property id=&quot;20300&quot; value=&quot;Slide 63 - &amp;quot;Situational Awareness for All Hazard Assignments&amp;quot;&quot;/&gt;&lt;property id=&quot;20307&quot; value=&quot;325&quot;/&gt;&lt;/object&gt;&lt;object type=&quot;3&quot; unique_id=&quot;10070&quot;&gt;&lt;property id=&quot;20148&quot; value=&quot;5&quot;/&gt;&lt;property id=&quot;20300&quot; value=&quot;Slide 64 - &amp;quot;Technical Experts&amp;quot;&quot;/&gt;&lt;property id=&quot;20307&quot; value=&quot;326&quot;/&gt;&lt;/object&gt;&lt;object type=&quot;3&quot; unique_id=&quot;10071&quot;&gt;&lt;property id=&quot;20148&quot; value=&quot;5&quot;/&gt;&lt;property id=&quot;20300&quot; value=&quot;Slide 65 - &amp;quot;Technical Experts&amp;quot;&quot;/&gt;&lt;property id=&quot;20307&quot; value=&quot;327&quot;/&gt;&lt;/object&gt;&lt;object type=&quot;3&quot; unique_id=&quot;10072&quot;&gt;&lt;property id=&quot;20148&quot; value=&quot;5&quot;/&gt;&lt;property id=&quot;20300&quot; value=&quot;Slide 66 - &amp;quot;Technical Experts&amp;quot;&quot;/&gt;&lt;property id=&quot;20307&quot; value=&quot;328&quot;/&gt;&lt;/object&gt;&lt;object type=&quot;3&quot; unique_id=&quot;10073&quot;&gt;&lt;property id=&quot;20148&quot; value=&quot;5&quot;/&gt;&lt;property id=&quot;20300&quot; value=&quot;Slide 67 - &amp;quot;Technical Experts&amp;quot;&quot;/&gt;&lt;property id=&quot;20307&quot; value=&quot;329&quot;/&gt;&lt;/object&gt;&lt;object type=&quot;3&quot; unique_id=&quot;10075&quot;&gt;&lt;property id=&quot;20148&quot; value=&quot;5&quot;/&gt;&lt;property id=&quot;20300&quot; value=&quot;Slide 68 - &amp;quot;Objectives&amp;quot;&quot;/&gt;&lt;property id=&quot;20307&quot; value=&quot;333&quot;/&gt;&lt;/object&gt;&lt;object type=&quot;3&quot; unique_id=&quot;10076&quot;&gt;&lt;property id=&quot;20148&quot; value=&quot;5&quot;/&gt;&lt;property id=&quot;20300&quot; value=&quot;Slide 69 - &amp;quot;Objectives&amp;quot;&quot;/&gt;&lt;property id=&quot;20307&quot; value=&quot;334&quot;/&gt;&lt;/object&gt;&lt;object type=&quot;3&quot; unique_id=&quot;10078&quot;&gt;&lt;property id=&quot;20148&quot; value=&quot;5&quot;/&gt;&lt;property id=&quot;20300&quot; value=&quot;Slide 16&quot;/&gt;&lt;property id=&quot;20307&quot; value=&quot;2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</TotalTime>
  <Words>1388</Words>
  <Application>Microsoft Office PowerPoint</Application>
  <PresentationFormat>On-screen Show (4:3)</PresentationFormat>
  <Paragraphs>383</Paragraphs>
  <Slides>69</Slides>
  <Notes>54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Acrobat Document</vt:lpstr>
      <vt:lpstr>All Hazard Assignments</vt:lpstr>
      <vt:lpstr>Objectives</vt:lpstr>
      <vt:lpstr>Objectives</vt:lpstr>
      <vt:lpstr>Introduction to All Hazard Assignments</vt:lpstr>
      <vt:lpstr>Introduction to All Hazard Assignments</vt:lpstr>
      <vt:lpstr>Introduction to All Hazard Assignments</vt:lpstr>
      <vt:lpstr>Introduction to All Hazard Assignments</vt:lpstr>
      <vt:lpstr>Introduction to All Hazard Assignments</vt:lpstr>
      <vt:lpstr>Introduction to All Hazard Assignments</vt:lpstr>
      <vt:lpstr>Working With All Hazard Teams (FEMA, Area Command, Etc.)</vt:lpstr>
      <vt:lpstr>Working With All Hazard Teams</vt:lpstr>
      <vt:lpstr>Working with All Hazard Teams</vt:lpstr>
      <vt:lpstr>Working With All Hazard Teams</vt:lpstr>
      <vt:lpstr>Working With All Hazard Teams</vt:lpstr>
      <vt:lpstr>Working With All Hazard Teams</vt:lpstr>
      <vt:lpstr>PowerPoint Presentation</vt:lpstr>
      <vt:lpstr>All Hazard – Critical Incident Stress Management</vt:lpstr>
      <vt:lpstr>All Hazard – Critical Incident Stress Management </vt:lpstr>
      <vt:lpstr>All Hazard – Critical Incident Stress Management </vt:lpstr>
      <vt:lpstr>All Hazard – Critical Incident Stress Management </vt:lpstr>
      <vt:lpstr>Stafford Act of 1988</vt:lpstr>
      <vt:lpstr>Stafford Act of 1988</vt:lpstr>
      <vt:lpstr>National Response Framework </vt:lpstr>
      <vt:lpstr>National Response Framework </vt:lpstr>
      <vt:lpstr>National Response Framework </vt:lpstr>
      <vt:lpstr>National Response Framework </vt:lpstr>
      <vt:lpstr>Assignment Preparation</vt:lpstr>
      <vt:lpstr>Assignment Preparation</vt:lpstr>
      <vt:lpstr>Assignment Preparation</vt:lpstr>
      <vt:lpstr>Assignment Preparation</vt:lpstr>
      <vt:lpstr>Assignment Preparation</vt:lpstr>
      <vt:lpstr>Assignment Preparation</vt:lpstr>
      <vt:lpstr>Assignment Preparation</vt:lpstr>
      <vt:lpstr>Assignment Preparation</vt:lpstr>
      <vt:lpstr>Assignment Preparation</vt:lpstr>
      <vt:lpstr>Assignment Preparation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Situational Awareness for All Hazard Assignments</vt:lpstr>
      <vt:lpstr>Technical Experts</vt:lpstr>
      <vt:lpstr>Technical Experts</vt:lpstr>
      <vt:lpstr>Technical Experts</vt:lpstr>
      <vt:lpstr>Technical Experts</vt:lpstr>
      <vt:lpstr>Objectives</vt:lpstr>
      <vt:lpstr>Objectives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rhonda</dc:creator>
  <cp:lastModifiedBy>Kessler, Jon W</cp:lastModifiedBy>
  <cp:revision>277</cp:revision>
  <cp:lastPrinted>2012-11-30T20:03:58Z</cp:lastPrinted>
  <dcterms:created xsi:type="dcterms:W3CDTF">2010-10-28T18:16:29Z</dcterms:created>
  <dcterms:modified xsi:type="dcterms:W3CDTF">2013-01-11T17:59:27Z</dcterms:modified>
</cp:coreProperties>
</file>