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F04"/>
    <a:srgbClr val="402702"/>
    <a:srgbClr val="88550A"/>
    <a:srgbClr val="CC9900"/>
    <a:srgbClr val="FDF6C3"/>
    <a:srgbClr val="2DA8DF"/>
    <a:srgbClr val="003086"/>
    <a:srgbClr val="1A7BA8"/>
    <a:srgbClr val="FFF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9" autoAdjust="0"/>
    <p:restoredTop sz="94700" autoAdjust="0"/>
  </p:normalViewPr>
  <p:slideViewPr>
    <p:cSldViewPr snapToGrid="0" showGuides="1">
      <p:cViewPr>
        <p:scale>
          <a:sx n="90" d="100"/>
          <a:sy n="90" d="100"/>
        </p:scale>
        <p:origin x="-118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-31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96AD9-AE71-4FF4-997B-5E92E21565A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180945"/>
            <a:ext cx="5486400" cy="527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DB384-EEFE-4BEE-A026-60DE22B048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5" name="Slide Image Placeholder 14"/>
          <p:cNvSpPr>
            <a:spLocks noGrp="1" noRot="1" noChangeAspect="1"/>
          </p:cNvSpPr>
          <p:nvPr>
            <p:ph type="sldImg" idx="2"/>
          </p:nvPr>
        </p:nvSpPr>
        <p:spPr>
          <a:xfrm>
            <a:off x="3291840" y="548640"/>
            <a:ext cx="2926080" cy="21945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2571" y="554480"/>
            <a:ext cx="2363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tabLst/>
              <a:defRPr/>
            </a:pPr>
            <a:r>
              <a:rPr lang="en-US" sz="11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Course:  </a:t>
            </a:r>
            <a:r>
              <a:rPr lang="en-US" sz="11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Safety Officer, S-404</a:t>
            </a:r>
          </a:p>
          <a:p>
            <a:pPr marL="0" indent="0">
              <a:tabLst/>
              <a:defRPr/>
            </a:pPr>
            <a:endParaRPr lang="en-US" sz="11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tabLst/>
              <a:defRPr/>
            </a:pPr>
            <a:r>
              <a:rPr lang="en-US" sz="11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Unit:  </a:t>
            </a:r>
            <a:r>
              <a:rPr lang="en-US" sz="11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5– Medical Unit Considerations</a:t>
            </a:r>
          </a:p>
          <a:p>
            <a:pPr marL="0" indent="0">
              <a:tabLst/>
              <a:defRPr/>
            </a:pPr>
            <a:endParaRPr lang="en-US" sz="11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tabLst/>
              <a:defRPr/>
            </a:pPr>
            <a:r>
              <a:rPr lang="en-US" sz="11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Time:  </a:t>
            </a:r>
            <a:r>
              <a:rPr lang="en-US" sz="11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 Hours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5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0" y="471488"/>
            <a:ext cx="3054350" cy="22907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2475" y="549275"/>
            <a:ext cx="2925763" cy="219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1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609609"/>
            <a:ext cx="4034971" cy="207554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EACF04"/>
                    </a:gs>
                    <a:gs pos="49000">
                      <a:srgbClr val="FFC000"/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9" y="4328890"/>
            <a:ext cx="4151087" cy="1752600"/>
          </a:xfrm>
        </p:spPr>
        <p:txBody>
          <a:bodyPr>
            <a:noAutofit/>
          </a:bodyPr>
          <a:lstStyle>
            <a:lvl1pPr marL="0" indent="0" algn="l">
              <a:buNone/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712295"/>
            <a:ext cx="2133600" cy="1833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Slide-0-</a:t>
            </a:r>
            <a:fld id="{302E4A08-687E-4FEB-9B87-F83A52ABA108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86858" y="6529733"/>
            <a:ext cx="3648075" cy="365125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S-404 Safety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92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60" y="274638"/>
            <a:ext cx="7531240" cy="1143000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560" y="1813686"/>
            <a:ext cx="7531240" cy="431247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lvl2pPr>
            <a:lvl3pPr>
              <a:buClr>
                <a:schemeClr val="accent1">
                  <a:lumMod val="75000"/>
                </a:schemeClr>
              </a:buClr>
              <a:buFont typeface="Arial" pitchFamily="34" charset="0"/>
              <a:buChar char="‒"/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b="0" smtClean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Slide-0-</a:t>
            </a:r>
            <a:fld id="{302E4A08-687E-4FEB-9B87-F83A52ABA1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560" y="1813686"/>
            <a:ext cx="7531240" cy="431247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lvl2pPr>
            <a:lvl3pPr>
              <a:buClr>
                <a:schemeClr val="accent1">
                  <a:lumMod val="75000"/>
                </a:schemeClr>
              </a:buClr>
              <a:buFont typeface="Arial" pitchFamily="34" charset="0"/>
              <a:buChar char="‒"/>
              <a:defRPr/>
            </a:lvl3pPr>
            <a:lvl4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b="0" smtClean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Slide-0-</a:t>
            </a:r>
            <a:fld id="{302E4A08-687E-4FEB-9B87-F83A52ABA1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3" y="4406900"/>
            <a:ext cx="7333570" cy="1362075"/>
          </a:xfr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EACF04"/>
                    </a:gs>
                    <a:gs pos="49000">
                      <a:srgbClr val="FFC000"/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399" y="2906713"/>
            <a:ext cx="73263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Slide-0-</a:t>
            </a:r>
            <a:fld id="{302E4A08-687E-4FEB-9B87-F83A52ABA108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80" y="274638"/>
            <a:ext cx="7541288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cap="none" spc="0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55560" y="1813686"/>
            <a:ext cx="7531240" cy="431247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lvl2pPr>
            <a:lvl3pPr>
              <a:buClr>
                <a:schemeClr val="accent1">
                  <a:lumMod val="75000"/>
                </a:schemeClr>
              </a:buClr>
              <a:buFont typeface="Arial" pitchFamily="34" charset="0"/>
              <a:buChar char="‒"/>
              <a:defRPr/>
            </a:lvl3pPr>
            <a:lvl4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691255"/>
            <a:ext cx="2133600" cy="204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Slide-0-</a:t>
            </a:r>
            <a:fld id="{302E4A08-687E-4FEB-9B87-F83A52ABA108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3880" y="274638"/>
            <a:ext cx="7541288" cy="1143000"/>
          </a:xfrm>
        </p:spPr>
        <p:txBody>
          <a:bodyPr anchor="t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cap="none" spc="0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b="0" smtClean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Slide-0-</a:t>
            </a:r>
            <a:fld id="{302E4A08-687E-4FEB-9B87-F83A52ABA1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b="0" smtClean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Slide-0-</a:t>
            </a:r>
            <a:fld id="{302E4A08-687E-4FEB-9B87-F83A52ABA1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20000"/>
                <a:lumOff val="80000"/>
              </a:schemeClr>
            </a:gs>
            <a:gs pos="84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_bar2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6572250"/>
            <a:ext cx="9144000" cy="2857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5512" y="274638"/>
            <a:ext cx="754128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560" y="1600200"/>
            <a:ext cx="7531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b="0" smtClean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Slide-0-</a:t>
            </a:r>
            <a:fld id="{302E4A08-687E-4FEB-9B87-F83A52ABA1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86858" y="6529733"/>
            <a:ext cx="3648075" cy="365125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S-404 Safety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4700"/>
        </a:lnSpc>
        <a:spcBef>
          <a:spcPct val="0"/>
        </a:spcBef>
        <a:buNone/>
        <a:defRPr sz="4400" b="0" kern="1200" cap="none" spc="0">
          <a:ln>
            <a:noFill/>
          </a:ln>
          <a:solidFill>
            <a:schemeClr val="accent1">
              <a:lumMod val="75000"/>
            </a:schemeClr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None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−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" name="Picture 5" descr="nwcglogo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8600"/>
            <a:ext cx="1668790" cy="1328279"/>
          </a:xfrm>
          <a:prstGeom prst="rect">
            <a:avLst/>
          </a:prstGeom>
        </p:spPr>
      </p:pic>
      <p:pic>
        <p:nvPicPr>
          <p:cNvPr id="7" name="Picture 5" descr="C:\Jobs\NWCG Mission 01\JPGs for PPT\line-o-log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638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44958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>
                <a:latin typeface="Calibri" pitchFamily="34" charset="0"/>
              </a:rPr>
              <a:t>E-mail comments or suggestions pertaining to this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or any NWCG course to: nwcg_evaluation@nifc.blm.gov</a:t>
            </a:r>
          </a:p>
          <a:p>
            <a:pPr algn="ctr">
              <a:lnSpc>
                <a:spcPct val="90000"/>
              </a:lnSpc>
            </a:pPr>
            <a:r>
              <a:rPr lang="en-US">
                <a:latin typeface="Calibri" pitchFamily="34" charset="0"/>
              </a:rPr>
              <a:t> NWCG Website: http://www.nwcg.gov/</a:t>
            </a: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2895600" y="304800"/>
            <a:ext cx="5181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US" sz="3600" smtClean="0">
                <a:solidFill>
                  <a:srgbClr val="CC0000"/>
                </a:solidFill>
              </a:rPr>
              <a:t>National Wildfire Coordinating Group</a:t>
            </a:r>
            <a:endParaRPr lang="en-US" sz="3600" dirty="0">
              <a:solidFill>
                <a:srgbClr val="CC0000"/>
              </a:solidFill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152400" y="1524000"/>
            <a:ext cx="8686800" cy="26670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−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dirty="0" smtClean="0">
                <a:latin typeface="Times" pitchFamily="18" charset="0"/>
                <a:cs typeface="Times New Roman" charset="0"/>
              </a:rPr>
              <a:t>Mission Statement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latin typeface="Times" pitchFamily="18" charset="0"/>
                <a:cs typeface="Arial" charset="0"/>
              </a:rPr>
              <a:t>   The purpose of NWCG is to coordinate programs of the participating wildfire management agencies to avoid wasteful duplication and to provide a means of constructively working together.</a:t>
            </a:r>
            <a:r>
              <a:rPr lang="en-US" sz="2400" dirty="0" smtClean="0">
                <a:latin typeface="Times New Roman"/>
                <a:cs typeface="Arial" charset="0"/>
              </a:rPr>
              <a:t>  </a:t>
            </a:r>
            <a:r>
              <a:rPr lang="en-US" sz="2400" dirty="0" smtClean="0">
                <a:latin typeface="Times" pitchFamily="18" charset="0"/>
                <a:cs typeface="Arial" charset="0"/>
              </a:rPr>
              <a:t>The goal is to provide more effective execution of each agency</a:t>
            </a:r>
            <a:r>
              <a:rPr lang="en-US" sz="2400" dirty="0" smtClean="0">
                <a:latin typeface="Times New Roman"/>
                <a:cs typeface="Arial" charset="0"/>
              </a:rPr>
              <a:t>’</a:t>
            </a:r>
            <a:r>
              <a:rPr lang="en-US" sz="2400" dirty="0" smtClean="0">
                <a:latin typeface="Times" pitchFamily="18" charset="0"/>
                <a:cs typeface="Arial" charset="0"/>
              </a:rPr>
              <a:t>s fire management program.</a:t>
            </a:r>
            <a:r>
              <a:rPr lang="en-US" sz="2400" dirty="0" smtClean="0">
                <a:latin typeface="Times New Roman"/>
                <a:cs typeface="Arial" charset="0"/>
              </a:rPr>
              <a:t> </a:t>
            </a:r>
            <a:r>
              <a:rPr lang="en-US" sz="2400" dirty="0" smtClean="0">
                <a:latin typeface="Times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/>
                <a:cs typeface="Arial" charset="0"/>
              </a:rPr>
              <a:t> </a:t>
            </a:r>
            <a:r>
              <a:rPr lang="en-US" sz="2400" dirty="0" smtClean="0">
                <a:latin typeface="Times" pitchFamily="18" charset="0"/>
                <a:cs typeface="Arial" charset="0"/>
              </a:rPr>
              <a:t>The group provides a formalized system to agree upon standards of training, equipment, qualifications, and other operational functions.</a:t>
            </a:r>
            <a:endParaRPr lang="en-US" sz="2400" dirty="0">
              <a:latin typeface="Times" pitchFamily="18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8407401" y="6629400"/>
            <a:ext cx="736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Slide 0-</a:t>
            </a:r>
            <a:fld id="{4930B27D-8801-419B-B1A1-351D15E03AA4}" type="slidenum">
              <a:rPr lang="en-US" sz="1050" smtClean="0">
                <a:latin typeface="Arial" pitchFamily="34" charset="0"/>
                <a:cs typeface="Arial" pitchFamily="34" charset="0"/>
              </a:rPr>
              <a:pPr>
                <a:defRPr/>
              </a:pPr>
              <a:t>1</a:t>
            </a:fld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291" y="274638"/>
            <a:ext cx="7798279" cy="1143000"/>
          </a:xfrm>
        </p:spPr>
        <p:txBody>
          <a:bodyPr/>
          <a:lstStyle/>
          <a:p>
            <a:r>
              <a:rPr lang="en-US" dirty="0" smtClean="0"/>
              <a:t>Position Responsibilities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Safety Officer is typically designated as a primary member of the command staff of an Incident Management Team (IMT).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0-10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I:\FirepixBackup\Pics\pictures\talkmeet\guy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3370997"/>
            <a:ext cx="2841542" cy="24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7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Safety Officer’s function is to develop and recommend measures for assuring personnel safety and to assess and/or anticipate hazardous and unsafe situations.  </a:t>
            </a:r>
          </a:p>
          <a:p>
            <a:r>
              <a:rPr lang="en-US" dirty="0"/>
              <a:t>It should be the role of the Safety Officer to instill in all incident personnel the value of applying the risk management principles and “thinking safety” while performing all assigned duties.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0-11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6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Task </a:t>
            </a:r>
            <a:r>
              <a:rPr lang="en-US" dirty="0" smtClean="0"/>
              <a:t>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560" y="1076707"/>
            <a:ext cx="4865946" cy="5092081"/>
          </a:xfrm>
        </p:spPr>
        <p:txBody>
          <a:bodyPr>
            <a:normAutofit/>
          </a:bodyPr>
          <a:lstStyle/>
          <a:p>
            <a:r>
              <a:rPr lang="en-US" dirty="0" smtClean="0"/>
              <a:t>Trainees </a:t>
            </a:r>
            <a:r>
              <a:rPr lang="en-US" dirty="0"/>
              <a:t>must complete the tasking in the PTB to become qualified as a Safety Officer (SOF1, SOF2, SOFR).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PTB </a:t>
            </a:r>
            <a:r>
              <a:rPr lang="en-US" dirty="0"/>
              <a:t>can only be initiated by the home </a:t>
            </a:r>
            <a:r>
              <a:rPr lang="en-US" dirty="0" smtClean="0"/>
              <a:t>unit.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0-12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\\ilmfcop3fp6\users$\ndunn\Desktop\SOF2 &amp; SOF1_2009-06_Pag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25" y="1167524"/>
            <a:ext cx="3248167" cy="42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0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Pre-Course Work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dirty="0" smtClean="0"/>
              <a:t>Components </a:t>
            </a:r>
            <a:r>
              <a:rPr lang="en-US" dirty="0"/>
              <a:t>of the </a:t>
            </a:r>
            <a:r>
              <a:rPr lang="en-US" dirty="0" smtClean="0"/>
              <a:t>pre-course </a:t>
            </a:r>
            <a:r>
              <a:rPr lang="en-US" dirty="0" smtClean="0"/>
              <a:t>work </a:t>
            </a:r>
            <a:r>
              <a:rPr lang="en-US" dirty="0"/>
              <a:t>will be used and expanded on throughout the course.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0-13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2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 S-404 Safety Officer Kit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560" y="1813687"/>
            <a:ext cx="7531240" cy="3781896"/>
          </a:xfrm>
        </p:spPr>
        <p:txBody>
          <a:bodyPr>
            <a:normAutofit fontScale="92500" lnSpcReduction="10000"/>
          </a:bodyPr>
          <a:lstStyle/>
          <a:p>
            <a:r>
              <a:rPr lang="en-US" sz="2600" u="sng" dirty="0"/>
              <a:t>Purpose</a:t>
            </a:r>
            <a:r>
              <a:rPr lang="en-US" sz="2600" dirty="0"/>
              <a:t>:  Ensure students have identified the required items and assembled their kit as listed in the online module.</a:t>
            </a:r>
          </a:p>
          <a:p>
            <a:r>
              <a:rPr lang="en-US" sz="2600" dirty="0"/>
              <a:t> </a:t>
            </a:r>
          </a:p>
          <a:p>
            <a:r>
              <a:rPr lang="en-US" sz="2600" u="sng" dirty="0"/>
              <a:t>Time</a:t>
            </a:r>
            <a:r>
              <a:rPr lang="en-US" sz="2600" dirty="0"/>
              <a:t>:  </a:t>
            </a:r>
            <a:r>
              <a:rPr lang="en-US" sz="2600" dirty="0" smtClean="0"/>
              <a:t>15–20 </a:t>
            </a:r>
            <a:r>
              <a:rPr lang="en-US" sz="2600" dirty="0"/>
              <a:t>minutes</a:t>
            </a:r>
          </a:p>
          <a:p>
            <a:r>
              <a:rPr lang="en-US" sz="2600" dirty="0"/>
              <a:t> </a:t>
            </a:r>
          </a:p>
          <a:p>
            <a:r>
              <a:rPr lang="en-US" sz="2600" u="sng" dirty="0"/>
              <a:t>Format</a:t>
            </a:r>
            <a:r>
              <a:rPr lang="en-US" sz="2600" dirty="0"/>
              <a:t>:  Students work in assigned small groups.</a:t>
            </a:r>
          </a:p>
          <a:p>
            <a:r>
              <a:rPr lang="en-US" sz="2600" dirty="0"/>
              <a:t> </a:t>
            </a:r>
          </a:p>
          <a:p>
            <a:r>
              <a:rPr lang="en-US" sz="2600" u="sng" dirty="0"/>
              <a:t>Materials Needed</a:t>
            </a:r>
            <a:r>
              <a:rPr lang="en-US" sz="2600" dirty="0"/>
              <a:t>:  Safety Officer kits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0-14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4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856" y="464023"/>
            <a:ext cx="7531240" cy="1103739"/>
          </a:xfrm>
        </p:spPr>
        <p:txBody>
          <a:bodyPr/>
          <a:lstStyle/>
          <a:p>
            <a:r>
              <a:rPr lang="en-US" dirty="0" smtClean="0"/>
              <a:t>Kit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945" y="1392072"/>
            <a:ext cx="7531240" cy="5049671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Required </a:t>
            </a:r>
            <a:r>
              <a:rPr lang="en-US" sz="4400" dirty="0" smtClean="0"/>
              <a:t>Items:</a:t>
            </a:r>
            <a:endParaRPr lang="en-US" sz="4400" dirty="0"/>
          </a:p>
          <a:p>
            <a:endParaRPr lang="en-US" sz="4400" dirty="0"/>
          </a:p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sz="4400" dirty="0" smtClean="0"/>
              <a:t>Camera</a:t>
            </a:r>
            <a:endParaRPr lang="en-US" sz="4400" dirty="0"/>
          </a:p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sz="4400" dirty="0"/>
              <a:t>Special flagging </a:t>
            </a:r>
            <a:endParaRPr lang="en-US" sz="4400" dirty="0" smtClean="0"/>
          </a:p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sz="4400" dirty="0" smtClean="0"/>
              <a:t>Tape </a:t>
            </a:r>
            <a:r>
              <a:rPr lang="en-US" sz="4400" dirty="0"/>
              <a:t>measure </a:t>
            </a:r>
            <a:endParaRPr lang="en-US" sz="4400" dirty="0" smtClean="0"/>
          </a:p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sz="4400" dirty="0" smtClean="0"/>
              <a:t>Red </a:t>
            </a:r>
            <a:r>
              <a:rPr lang="en-US" sz="4400" dirty="0"/>
              <a:t>Book </a:t>
            </a:r>
          </a:p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sz="4400" dirty="0"/>
              <a:t>IRPG</a:t>
            </a:r>
          </a:p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sz="4400" dirty="0"/>
              <a:t>Pencil, paper, and steno </a:t>
            </a:r>
            <a:r>
              <a:rPr lang="en-US" sz="4400" dirty="0" smtClean="0"/>
              <a:t>pad</a:t>
            </a:r>
          </a:p>
          <a:p>
            <a:pPr lvl="0"/>
            <a:endParaRPr lang="en-US" sz="4400" dirty="0"/>
          </a:p>
          <a:p>
            <a:r>
              <a:rPr lang="en-US" sz="4400" dirty="0"/>
              <a:t>Required Forms</a:t>
            </a:r>
            <a:r>
              <a:rPr lang="en-US" sz="4400" dirty="0" smtClean="0"/>
              <a:t>:</a:t>
            </a:r>
          </a:p>
          <a:p>
            <a:endParaRPr lang="en-US" sz="4400" dirty="0"/>
          </a:p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sz="4400" dirty="0" smtClean="0"/>
              <a:t>ICS 206 </a:t>
            </a:r>
            <a:endParaRPr lang="en-US" sz="4400" dirty="0"/>
          </a:p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sz="4400" dirty="0" smtClean="0"/>
              <a:t>ICS 214 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0-15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7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512" y="274638"/>
            <a:ext cx="7541287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025" y="1458845"/>
            <a:ext cx="7531240" cy="4312477"/>
          </a:xfrm>
        </p:spPr>
        <p:txBody>
          <a:bodyPr>
            <a:normAutofit lnSpcReduction="10000"/>
          </a:bodyPr>
          <a:lstStyle/>
          <a:p>
            <a:pPr marL="914400" indent="-914400"/>
            <a:r>
              <a:rPr lang="en-US" dirty="0"/>
              <a:t>1.	Introduce the course coordinator, instructors, and students.</a:t>
            </a:r>
          </a:p>
          <a:p>
            <a:r>
              <a:rPr lang="en-US" dirty="0"/>
              <a:t>2.	Discuss course logistics.</a:t>
            </a:r>
          </a:p>
          <a:p>
            <a:r>
              <a:rPr lang="en-US" dirty="0"/>
              <a:t>3.	Present course overview.</a:t>
            </a:r>
          </a:p>
          <a:p>
            <a:pPr marL="914400" indent="-914400"/>
            <a:r>
              <a:rPr lang="en-US" dirty="0"/>
              <a:t>4.	Discuss instructor and student expectations.</a:t>
            </a:r>
          </a:p>
          <a:p>
            <a:r>
              <a:rPr lang="en-US" dirty="0"/>
              <a:t>5.	Identify course reference materials.</a:t>
            </a:r>
          </a:p>
          <a:p>
            <a:r>
              <a:rPr lang="en-US" dirty="0"/>
              <a:t>6.	Discuss position responsibilities.</a:t>
            </a:r>
          </a:p>
          <a:p>
            <a:r>
              <a:rPr lang="en-US" dirty="0"/>
              <a:t>7.	Review </a:t>
            </a:r>
            <a:r>
              <a:rPr lang="en-US" dirty="0" smtClean="0"/>
              <a:t>pre-course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0-16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2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809" y="609608"/>
            <a:ext cx="7328848" cy="2075543"/>
          </a:xfrm>
        </p:spPr>
        <p:txBody>
          <a:bodyPr>
            <a:normAutofit/>
          </a:bodyPr>
          <a:lstStyle/>
          <a:p>
            <a:r>
              <a:rPr lang="en-US" sz="4800" dirty="0"/>
              <a:t>Safety </a:t>
            </a:r>
            <a:r>
              <a:rPr lang="en-US" sz="4800" dirty="0" smtClean="0"/>
              <a:t>Officer, S-404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8351" y="3892162"/>
            <a:ext cx="4151087" cy="1752600"/>
          </a:xfrm>
        </p:spPr>
        <p:txBody>
          <a:bodyPr/>
          <a:lstStyle/>
          <a:p>
            <a:r>
              <a:rPr lang="en-U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EACF04"/>
                    </a:gs>
                    <a:gs pos="49000">
                      <a:srgbClr val="FFC000"/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Unit 0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0564" y="6618515"/>
            <a:ext cx="2133600" cy="163286"/>
          </a:xfrm>
        </p:spPr>
        <p:txBody>
          <a:bodyPr/>
          <a:lstStyle/>
          <a:p>
            <a:r>
              <a:rPr lang="en-US" dirty="0" smtClean="0"/>
              <a:t>Slide 0-2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6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273" y="615832"/>
            <a:ext cx="7541287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indent="-914400"/>
            <a:r>
              <a:rPr lang="en-US" dirty="0"/>
              <a:t>1.	Introduce the course coordinator, instructors, and students.</a:t>
            </a:r>
          </a:p>
          <a:p>
            <a:r>
              <a:rPr lang="en-US" dirty="0"/>
              <a:t>2.	Discuss course logistics.</a:t>
            </a:r>
          </a:p>
          <a:p>
            <a:r>
              <a:rPr lang="en-US" dirty="0"/>
              <a:t>3.	Present course overview.</a:t>
            </a:r>
          </a:p>
          <a:p>
            <a:pPr marL="914400" indent="-914400"/>
            <a:r>
              <a:rPr lang="en-US" dirty="0"/>
              <a:t>4.	Discuss instructor and student expectations.</a:t>
            </a:r>
          </a:p>
          <a:p>
            <a:r>
              <a:rPr lang="en-US" dirty="0"/>
              <a:t>5.	Identify course reference materials.</a:t>
            </a:r>
          </a:p>
          <a:p>
            <a:r>
              <a:rPr lang="en-US" dirty="0"/>
              <a:t>6.	Discuss position responsibilities.</a:t>
            </a:r>
          </a:p>
          <a:p>
            <a:r>
              <a:rPr lang="en-US" dirty="0"/>
              <a:t>7.	Review </a:t>
            </a:r>
            <a:r>
              <a:rPr lang="en-US" dirty="0" smtClean="0"/>
              <a:t>pre-course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1050" dirty="0"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0-3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5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264" y="506650"/>
            <a:ext cx="7531240" cy="1143000"/>
          </a:xfr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208" y="1322367"/>
            <a:ext cx="7531240" cy="4312477"/>
          </a:xfrm>
        </p:spPr>
        <p:txBody>
          <a:bodyPr/>
          <a:lstStyle/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dirty="0"/>
              <a:t>Name and job </a:t>
            </a:r>
            <a:r>
              <a:rPr lang="en-US" dirty="0" smtClean="0"/>
              <a:t>title</a:t>
            </a:r>
            <a:endParaRPr lang="en-US" dirty="0"/>
          </a:p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dirty="0"/>
              <a:t>Agency and home </a:t>
            </a:r>
            <a:r>
              <a:rPr lang="en-US" dirty="0" smtClean="0"/>
              <a:t>unit</a:t>
            </a:r>
            <a:endParaRPr lang="en-US" dirty="0"/>
          </a:p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dirty="0"/>
              <a:t>ICS </a:t>
            </a:r>
            <a:r>
              <a:rPr lang="en-US" dirty="0" smtClean="0"/>
              <a:t>qualifications</a:t>
            </a:r>
            <a:endParaRPr lang="en-US" dirty="0"/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en-US" dirty="0"/>
              <a:t>Experience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0-4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:\FirepixBackup\Pics\pictures\0_34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97" y="2962322"/>
            <a:ext cx="4326340" cy="312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2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265" y="533946"/>
            <a:ext cx="7531240" cy="1143000"/>
          </a:xfrm>
        </p:spPr>
        <p:txBody>
          <a:bodyPr/>
          <a:lstStyle/>
          <a:p>
            <a:r>
              <a:rPr lang="en-US" dirty="0" smtClean="0"/>
              <a:t>Course Logistics </a:t>
            </a:r>
            <a:endParaRPr lang="en-US" b="0" dirty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Arial" pitchFamily="34" charset="0"/>
              <a:buChar char="•"/>
            </a:pPr>
            <a:r>
              <a:rPr lang="en-US" dirty="0"/>
              <a:t>Course agenda </a:t>
            </a:r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en-US" dirty="0"/>
              <a:t>Sign-in sheet</a:t>
            </a:r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en-US" dirty="0"/>
              <a:t>Housekeeping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0-5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:\FirepixBackup\Pics\pictures\reader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20" y="1787857"/>
            <a:ext cx="2675650" cy="40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4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207" y="588537"/>
            <a:ext cx="7531240" cy="1143000"/>
          </a:xfrm>
        </p:spPr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dirty="0" smtClean="0"/>
              <a:t>Safety </a:t>
            </a:r>
            <a:r>
              <a:rPr lang="en-US" dirty="0"/>
              <a:t>Officer Type 1 (SOF1)</a:t>
            </a:r>
          </a:p>
          <a:p>
            <a:pPr marL="457200" lvl="0" indent="-457200">
              <a:buClrTx/>
              <a:buFont typeface="Arial" pitchFamily="34" charset="0"/>
              <a:buChar char="•"/>
            </a:pPr>
            <a:r>
              <a:rPr lang="en-US" dirty="0"/>
              <a:t>Safety Officer Type 2 (SOF2)</a:t>
            </a:r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en-US" dirty="0" smtClean="0"/>
              <a:t>Line </a:t>
            </a:r>
            <a:r>
              <a:rPr lang="en-US" dirty="0"/>
              <a:t>Safety Officer (SOFR)</a:t>
            </a:r>
            <a:r>
              <a:rPr lang="en-US" i="1" dirty="0"/>
              <a:t> </a:t>
            </a:r>
            <a:endParaRPr lang="en-US" i="1" dirty="0" smtClean="0"/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en-US" dirty="0" smtClean="0"/>
              <a:t>Course Objectives</a:t>
            </a:r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en-US" dirty="0"/>
              <a:t>Instructional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0-6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6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264" y="725014"/>
            <a:ext cx="7531240" cy="1143000"/>
          </a:xfrm>
        </p:spPr>
        <p:txBody>
          <a:bodyPr/>
          <a:lstStyle/>
          <a:p>
            <a:r>
              <a:rPr lang="en-US" dirty="0" smtClean="0"/>
              <a:t>Assessment/Evaluation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617" y="1677209"/>
            <a:ext cx="7531240" cy="4312477"/>
          </a:xfrm>
        </p:spPr>
        <p:txBody>
          <a:bodyPr>
            <a:normAutofit/>
          </a:bodyPr>
          <a:lstStyle/>
          <a:p>
            <a:pPr marL="569913" indent="-569913">
              <a:buClrTx/>
              <a:buFont typeface="Arial" pitchFamily="34" charset="0"/>
              <a:buChar char="•"/>
            </a:pPr>
            <a:r>
              <a:rPr lang="en-US" sz="2600" dirty="0" smtClean="0"/>
              <a:t>Participate </a:t>
            </a:r>
          </a:p>
          <a:p>
            <a:pPr marL="569913" indent="-569913">
              <a:buClrTx/>
              <a:buFont typeface="Arial" pitchFamily="34" charset="0"/>
              <a:buChar char="•"/>
            </a:pPr>
            <a:r>
              <a:rPr lang="en-US" sz="2600" dirty="0" smtClean="0"/>
              <a:t>Achieve </a:t>
            </a:r>
            <a:r>
              <a:rPr lang="en-US" sz="2600" dirty="0"/>
              <a:t>an accumulated total score of 70% or </a:t>
            </a:r>
            <a:r>
              <a:rPr lang="en-US" sz="2600" dirty="0" smtClean="0"/>
              <a:t>higher</a:t>
            </a:r>
          </a:p>
          <a:p>
            <a:endParaRPr lang="en-US" dirty="0" smtClean="0"/>
          </a:p>
          <a:p>
            <a:pPr>
              <a:buClrTx/>
            </a:pPr>
            <a:r>
              <a:rPr lang="en-US" dirty="0"/>
              <a:t>Course and Unit Evaluation Forms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0-7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I:\FirepixBackup\Pics\pictures\Untitled-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76" y="4170433"/>
            <a:ext cx="4176570" cy="20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0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Reference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0-8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55560" y="1813686"/>
            <a:ext cx="7531240" cy="4312477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2400" dirty="0"/>
              <a:t>Incident Response Pocket Guide (PMS 461</a:t>
            </a:r>
            <a:r>
              <a:rPr lang="en-US" sz="2400" dirty="0" smtClean="0"/>
              <a:t>)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2400" dirty="0" smtClean="0"/>
              <a:t>Interagency Helicopter Operations Guide (NFES 1885)</a:t>
            </a:r>
          </a:p>
          <a:p>
            <a:pPr marL="457200" lvl="0" indent="-457200">
              <a:lnSpc>
                <a:spcPct val="120000"/>
              </a:lnSpc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2400" dirty="0"/>
              <a:t>Interagency Standards for Fire and Fire Aviation Operations (Red Book) (NFES </a:t>
            </a:r>
            <a:r>
              <a:rPr lang="en-US" sz="2400" dirty="0" smtClean="0"/>
              <a:t>2724)</a:t>
            </a:r>
            <a:endParaRPr lang="en-US" sz="2400" dirty="0"/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2400" dirty="0" err="1"/>
              <a:t>Wildland</a:t>
            </a:r>
            <a:r>
              <a:rPr lang="en-US" sz="2400" dirty="0"/>
              <a:t> Fire and Aviation Program Management Operations Guide (Bureau of Indian Affairs [BIA]) (Blue </a:t>
            </a:r>
            <a:r>
              <a:rPr lang="en-US" sz="2400" dirty="0" smtClean="0"/>
              <a:t>Book)</a:t>
            </a:r>
            <a:r>
              <a:rPr lang="en-US" sz="2400" i="1" dirty="0" smtClean="0"/>
              <a:t> </a:t>
            </a:r>
            <a:endParaRPr lang="en-US" sz="2400" i="1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756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12" y="684071"/>
            <a:ext cx="7531240" cy="1143000"/>
          </a:xfrm>
        </p:spPr>
        <p:txBody>
          <a:bodyPr/>
          <a:lstStyle/>
          <a:p>
            <a:r>
              <a:rPr lang="en-US" cap="all" dirty="0"/>
              <a:t>expectations</a:t>
            </a:r>
            <a:br>
              <a:rPr lang="en-US" cap="al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560" y="1363310"/>
            <a:ext cx="7531240" cy="4312477"/>
          </a:xfrm>
        </p:spPr>
        <p:txBody>
          <a:bodyPr/>
          <a:lstStyle/>
          <a:p>
            <a:endParaRPr lang="en-US" cap="all" dirty="0"/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en-US" dirty="0" smtClean="0"/>
              <a:t>Student </a:t>
            </a:r>
            <a:r>
              <a:rPr lang="en-US" dirty="0"/>
              <a:t>Expectations</a:t>
            </a:r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en-US" dirty="0"/>
              <a:t>Instructor Expectations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en-US" sz="105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0-9</a:t>
            </a:r>
            <a:endParaRPr lang="en-US" sz="105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I:\FirepixBackup\Pics\pictures\talkmeet\guy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48" y="3316405"/>
            <a:ext cx="4617572" cy="27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0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1688&quot;&gt;&lt;/object&gt;&lt;object type=&quot;2&quot; unique_id=&quot;11689&quot;&gt;&lt;object type=&quot;3&quot; unique_id=&quot;11690&quot;&gt;&lt;property id=&quot;20148&quot; value=&quot;5&quot;/&gt;&lt;property id=&quot;20300&quot; value=&quot;Slide 1&quot;/&gt;&lt;property id=&quot;20307&quot; value=&quot;256&quot;/&gt;&lt;/object&gt;&lt;object type=&quot;3&quot; unique_id=&quot;12075&quot;&gt;&lt;property id=&quot;20148&quot; value=&quot;5&quot;/&gt;&lt;property id=&quot;20300&quot; value=&quot;Slide 2&quot;/&gt;&lt;property id=&quot;20307&quot; value=&quot;257&quot;/&gt;&lt;/object&gt;&lt;object type=&quot;3&quot; unique_id=&quot;12076&quot;&gt;&lt;property id=&quot;20148&quot; value=&quot;5&quot;/&gt;&lt;property id=&quot;20300&quot; value=&quot;Slide 3&quot;/&gt;&lt;property id=&quot;20307&quot; value=&quot;258&quot;/&gt;&lt;/object&gt;&lt;object type=&quot;3&quot; unique_id=&quot;12077&quot;&gt;&lt;property id=&quot;20148&quot; value=&quot;5&quot;/&gt;&lt;property id=&quot;20300&quot; value=&quot;Slide 4&quot;/&gt;&lt;property id=&quot;20307&quot; value=&quot;259&quot;/&gt;&lt;/object&gt;&lt;object type=&quot;3&quot; unique_id=&quot;12078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356</Words>
  <Application>Microsoft Office PowerPoint</Application>
  <PresentationFormat>On-screen Show (4:3)</PresentationFormat>
  <Paragraphs>107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Safety Officer, S-404</vt:lpstr>
      <vt:lpstr>Objectives</vt:lpstr>
      <vt:lpstr>Introductions</vt:lpstr>
      <vt:lpstr>Course Logistics </vt:lpstr>
      <vt:lpstr>Course Overview</vt:lpstr>
      <vt:lpstr>Assessment/Evaluation</vt:lpstr>
      <vt:lpstr>Course Reference Materials</vt:lpstr>
      <vt:lpstr>expectations </vt:lpstr>
      <vt:lpstr>Position Responsibilities </vt:lpstr>
      <vt:lpstr>Roles and Responsibilities </vt:lpstr>
      <vt:lpstr>Position Task Book</vt:lpstr>
      <vt:lpstr>Pre-Course Work Review</vt:lpstr>
      <vt:lpstr>EXERCISE:  S-404 Safety Officer Kit  </vt:lpstr>
      <vt:lpstr>Kit Contents</vt:lpstr>
      <vt:lpstr>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rhonda</dc:creator>
  <cp:lastModifiedBy>Kessler, Jon W</cp:lastModifiedBy>
  <cp:revision>276</cp:revision>
  <dcterms:created xsi:type="dcterms:W3CDTF">2010-10-28T18:16:29Z</dcterms:created>
  <dcterms:modified xsi:type="dcterms:W3CDTF">2013-01-16T18:03:19Z</dcterms:modified>
</cp:coreProperties>
</file>