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296400"/>
  <p:embeddedFontLst>
    <p:embeddedFont>
      <p:font typeface="Calibri" panose="020F0502020204030204" pitchFamily="34" charset="0"/>
      <p:regular r:id="rId17"/>
      <p:bold r:id="rId18"/>
      <p:italic r:id="rId19"/>
      <p:boldItalic r:id="rId20"/>
    </p:embeddedFont>
  </p:embeddedFontLst>
  <p:custDataLst>
    <p:tags r:id="rId21"/>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533"/>
    <a:srgbClr val="42322A"/>
    <a:srgbClr val="DDDDDD"/>
    <a:srgbClr val="FFFFFF"/>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26792" autoAdjust="0"/>
  </p:normalViewPr>
  <p:slideViewPr>
    <p:cSldViewPr showGuides="1">
      <p:cViewPr varScale="1">
        <p:scale>
          <a:sx n="27" d="100"/>
          <a:sy n="27" d="100"/>
        </p:scale>
        <p:origin x="394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01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1"/>
            <a:ext cx="2972209" cy="46449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vl1pPr>
          </a:lstStyle>
          <a:p>
            <a:endParaRPr lang="en-US" dirty="0"/>
          </a:p>
        </p:txBody>
      </p:sp>
      <p:sp>
        <p:nvSpPr>
          <p:cNvPr id="9219" name="Rectangle 3"/>
          <p:cNvSpPr>
            <a:spLocks noGrp="1" noChangeArrowheads="1"/>
          </p:cNvSpPr>
          <p:nvPr>
            <p:ph type="dt" sz="quarter" idx="1"/>
          </p:nvPr>
        </p:nvSpPr>
        <p:spPr bwMode="auto">
          <a:xfrm>
            <a:off x="3885793" y="1"/>
            <a:ext cx="2972208" cy="46449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vl1pPr>
          </a:lstStyle>
          <a:p>
            <a:endParaRPr lang="en-US" dirty="0"/>
          </a:p>
        </p:txBody>
      </p:sp>
      <p:sp>
        <p:nvSpPr>
          <p:cNvPr id="9220" name="Rectangle 4"/>
          <p:cNvSpPr>
            <a:spLocks noGrp="1" noChangeArrowheads="1"/>
          </p:cNvSpPr>
          <p:nvPr>
            <p:ph type="ftr" sz="quarter" idx="2"/>
          </p:nvPr>
        </p:nvSpPr>
        <p:spPr bwMode="auto">
          <a:xfrm>
            <a:off x="2" y="8831910"/>
            <a:ext cx="2972209" cy="464491"/>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vl1pPr>
          </a:lstStyle>
          <a:p>
            <a:endParaRPr lang="en-US" dirty="0"/>
          </a:p>
        </p:txBody>
      </p:sp>
      <p:sp>
        <p:nvSpPr>
          <p:cNvPr id="9221" name="Rectangle 5"/>
          <p:cNvSpPr>
            <a:spLocks noGrp="1" noChangeArrowheads="1"/>
          </p:cNvSpPr>
          <p:nvPr>
            <p:ph type="sldNum" sz="quarter" idx="3"/>
          </p:nvPr>
        </p:nvSpPr>
        <p:spPr bwMode="auto">
          <a:xfrm>
            <a:off x="3885793" y="8831910"/>
            <a:ext cx="2972208" cy="464491"/>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vl1pPr>
          </a:lstStyle>
          <a:p>
            <a:fld id="{473D1A75-8B2A-48FC-B5A2-79243BA3A131}" type="slidenum">
              <a:rPr lang="en-US"/>
              <a:pPr/>
              <a:t>‹#›</a:t>
            </a:fld>
            <a:endParaRPr lang="en-US" dirty="0"/>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6388" y="669925"/>
            <a:ext cx="2474912" cy="1857375"/>
          </a:xfrm>
          <a:prstGeom prst="rect">
            <a:avLst/>
          </a:prstGeom>
          <a:noFill/>
          <a:ln w="12700">
            <a:solidFill>
              <a:prstClr val="black"/>
            </a:solidFill>
          </a:ln>
        </p:spPr>
        <p:txBody>
          <a:bodyPr vert="horz" lIns="91429" tIns="45714" rIns="91429" bIns="45714"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29" tIns="45714" rIns="91429" bIns="45714"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5"/>
          </p:nvPr>
        </p:nvSpPr>
        <p:spPr>
          <a:xfrm>
            <a:off x="3884614" y="8829676"/>
            <a:ext cx="2439987" cy="466725"/>
          </a:xfrm>
          <a:prstGeom prst="rect">
            <a:avLst/>
          </a:prstGeom>
        </p:spPr>
        <p:txBody>
          <a:bodyPr vert="horz" lIns="91429" tIns="45714" rIns="91429" bIns="45714" rtlCol="0" anchor="b"/>
          <a:lstStyle>
            <a:lvl1pPr algn="r">
              <a:defRPr sz="1200"/>
            </a:lvl1pPr>
          </a:lstStyle>
          <a:p>
            <a:fld id="{3CF3E047-8B01-4D0A-8D9A-8D93D4534B9F}" type="slidenum">
              <a:rPr lang="en-US" smtClean="0"/>
              <a:t>‹#›</a:t>
            </a:fld>
            <a:endParaRPr lang="en-US" dirty="0"/>
          </a:p>
        </p:txBody>
      </p:sp>
      <p:sp>
        <p:nvSpPr>
          <p:cNvPr id="10" name="Footer Placeholder 9"/>
          <p:cNvSpPr>
            <a:spLocks noGrp="1"/>
          </p:cNvSpPr>
          <p:nvPr>
            <p:ph type="ftr" sz="quarter" idx="4"/>
          </p:nvPr>
        </p:nvSpPr>
        <p:spPr>
          <a:xfrm>
            <a:off x="304800" y="8829676"/>
            <a:ext cx="6019800" cy="466725"/>
          </a:xfrm>
          <a:prstGeom prst="rect">
            <a:avLst/>
          </a:prstGeom>
        </p:spPr>
        <p:txBody>
          <a:bodyPr vert="horz" lIns="91429" tIns="45714" rIns="91429" bIns="45714" rtlCol="0" anchor="ctr"/>
          <a:lstStyle>
            <a:lvl1pPr algn="l">
              <a:defRPr sz="1200"/>
            </a:lvl1pPr>
          </a:lstStyle>
          <a:p>
            <a:r>
              <a:rPr lang="en-US" dirty="0"/>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829676"/>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0"/>
            <a:ext cx="6019800" cy="5867400"/>
          </a:xfrm>
        </p:spPr>
        <p:txBody>
          <a:bodyPr/>
          <a:lstStyle/>
          <a:p>
            <a:pPr marL="457144" lvl="1" indent="0">
              <a:buFont typeface="Courier New" panose="02070309020205020404" pitchFamily="49" charset="0"/>
              <a:buNone/>
            </a:pPr>
            <a:endParaRPr lang="en-US" dirty="0"/>
          </a:p>
          <a:p>
            <a:pPr marL="171394" lvl="0" indent="-171450">
              <a:buFont typeface="Arial" panose="020B0604020202020204" pitchFamily="34" charset="0"/>
              <a:buChar char="•"/>
            </a:pPr>
            <a:r>
              <a:rPr lang="en-US" dirty="0"/>
              <a:t>Pay attention to body language (non-verbal communication). What message are you sending to others with your body language?</a:t>
            </a:r>
          </a:p>
          <a:p>
            <a:pPr marL="171394" lvl="0" indent="-171450">
              <a:buFont typeface="Arial" panose="020B0604020202020204" pitchFamily="34" charset="0"/>
              <a:buChar char="•"/>
            </a:pPr>
            <a:endParaRPr lang="en-US" dirty="0"/>
          </a:p>
          <a:p>
            <a:pPr marL="171394" lvl="0" indent="-171450">
              <a:buFont typeface="Arial" panose="020B0604020202020204" pitchFamily="34" charset="0"/>
              <a:buChar char="•"/>
            </a:pPr>
            <a:r>
              <a:rPr lang="en-US" dirty="0"/>
              <a:t>Pay attention to: </a:t>
            </a:r>
          </a:p>
          <a:p>
            <a:pPr marL="1085716" lvl="2" indent="-171428">
              <a:buFont typeface="Wingdings" panose="05000000000000000000" pitchFamily="2" charset="2"/>
              <a:buChar char="§"/>
            </a:pPr>
            <a:endParaRPr lang="en-US" dirty="0"/>
          </a:p>
          <a:p>
            <a:pPr marL="365760" lvl="1" indent="-171450">
              <a:buFont typeface="Courier New" panose="02070309020205020404" pitchFamily="49" charset="0"/>
              <a:buChar char="o"/>
            </a:pPr>
            <a:r>
              <a:rPr lang="en-US" dirty="0"/>
              <a:t>Pace (how fast the information is given), </a:t>
            </a:r>
          </a:p>
          <a:p>
            <a:pPr marL="365760" lvl="1" indent="-171450">
              <a:buFont typeface="Courier New" panose="02070309020205020404" pitchFamily="49" charset="0"/>
              <a:buChar char="o"/>
            </a:pPr>
            <a:endParaRPr lang="en-US" dirty="0"/>
          </a:p>
          <a:p>
            <a:pPr marL="365760" lvl="1" indent="-171450">
              <a:buFont typeface="Courier New" panose="02070309020205020404" pitchFamily="49" charset="0"/>
              <a:buChar char="o"/>
            </a:pPr>
            <a:r>
              <a:rPr lang="en-US" dirty="0"/>
              <a:t>Rate (how much information is given in a specific period), and </a:t>
            </a:r>
          </a:p>
          <a:p>
            <a:pPr marL="365760" lvl="1" indent="-171450">
              <a:buFont typeface="Courier New" panose="02070309020205020404" pitchFamily="49" charset="0"/>
              <a:buChar char="o"/>
            </a:pPr>
            <a:endParaRPr lang="en-US" dirty="0"/>
          </a:p>
          <a:p>
            <a:pPr marL="365760" lvl="1" indent="-171450">
              <a:buFont typeface="Courier New" panose="02070309020205020404" pitchFamily="49" charset="0"/>
              <a:buChar char="o"/>
            </a:pPr>
            <a:r>
              <a:rPr lang="en-US" dirty="0"/>
              <a:t>Tone and inflection of the delivery (use these to make or accentuate a point).</a:t>
            </a:r>
          </a:p>
          <a:p>
            <a:pPr marL="628572" lvl="1" indent="-171428" defTabSz="914286">
              <a:buFont typeface="Wingdings" panose="05000000000000000000" pitchFamily="2" charset="2"/>
              <a:buChar char="§"/>
              <a:defRPr/>
            </a:pPr>
            <a:endParaRPr lang="en-US" dirty="0"/>
          </a:p>
          <a:p>
            <a:pPr marL="171394" lvl="0" indent="-171450" defTabSz="914286">
              <a:buFont typeface="Arial" panose="020B0604020202020204" pitchFamily="34" charset="0"/>
              <a:buChar char="•"/>
              <a:defRPr/>
            </a:pPr>
            <a:r>
              <a:rPr lang="en-US" dirty="0"/>
              <a:t>Use feedback appropriately. Feedback can be motivational and instructional and can reinforce performance.</a:t>
            </a:r>
          </a:p>
          <a:p>
            <a:pPr marL="1085716" lvl="2" indent="-171428">
              <a:buFont typeface="Wingdings" panose="05000000000000000000" pitchFamily="2" charset="2"/>
              <a:buChar char="§"/>
            </a:pPr>
            <a:endParaRPr lang="en-US" dirty="0"/>
          </a:p>
          <a:p>
            <a:pPr lvl="0"/>
            <a:r>
              <a:rPr lang="en-US" b="1" dirty="0"/>
              <a:t>Question:  What are some guidelines when giving feedback? </a:t>
            </a:r>
          </a:p>
          <a:p>
            <a:pPr lvl="1"/>
            <a:endParaRPr lang="en-US" b="1" dirty="0"/>
          </a:p>
          <a:p>
            <a:pPr lvl="1"/>
            <a:r>
              <a:rPr lang="en-US" dirty="0"/>
              <a:t> </a:t>
            </a:r>
            <a:r>
              <a:rPr lang="en-US" i="1" dirty="0"/>
              <a:t>Answer:  Performance based not person-based, limit negative feedback, use common language.</a:t>
            </a:r>
          </a:p>
        </p:txBody>
      </p:sp>
      <p:sp>
        <p:nvSpPr>
          <p:cNvPr id="4" name="Slide Number Placeholder 3"/>
          <p:cNvSpPr>
            <a:spLocks noGrp="1"/>
          </p:cNvSpPr>
          <p:nvPr>
            <p:ph type="sldNum" sz="quarter" idx="10"/>
          </p:nvPr>
        </p:nvSpPr>
        <p:spPr/>
        <p:txBody>
          <a:bodyPr/>
          <a:lstStyle/>
          <a:p>
            <a:fld id="{3CF3E047-8B01-4D0A-8D9A-8D93D4534B9F}" type="slidenum">
              <a:rPr lang="en-US" smtClean="0"/>
              <a:t>10</a:t>
            </a:fld>
            <a:endParaRPr lang="en-US" dirty="0"/>
          </a:p>
        </p:txBody>
      </p:sp>
    </p:spTree>
    <p:extLst>
      <p:ext uri="{BB962C8B-B14F-4D97-AF65-F5344CB8AC3E}">
        <p14:creationId xmlns:p14="http://schemas.microsoft.com/office/powerpoint/2010/main" val="363669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14324" y="2667000"/>
            <a:ext cx="6010275" cy="5867400"/>
          </a:xfrm>
        </p:spPr>
        <p:txBody>
          <a:bodyPr/>
          <a:lstStyle/>
          <a:p>
            <a:r>
              <a:rPr lang="en-US" b="1" dirty="0"/>
              <a:t>Question:  What happens to the body in a high stress environment and how does this affect a person’s ability to communicate? </a:t>
            </a:r>
          </a:p>
          <a:p>
            <a:r>
              <a:rPr lang="en-US" dirty="0"/>
              <a:t>	</a:t>
            </a:r>
          </a:p>
          <a:p>
            <a:pPr marL="457143" lvl="1" defTabSz="914286">
              <a:defRPr/>
            </a:pPr>
            <a:r>
              <a:rPr lang="en-US" i="1" dirty="0"/>
              <a:t>Answer:  Stressful environment takes more energy and effort; understanding and remembering information is more difficult.</a:t>
            </a:r>
          </a:p>
          <a:p>
            <a:endParaRPr lang="en-US" i="1" dirty="0"/>
          </a:p>
          <a:p>
            <a:endParaRPr lang="en-US" dirty="0"/>
          </a:p>
          <a:p>
            <a:pPr marL="171428" indent="-171428">
              <a:buFont typeface="Wingdings" panose="05000000000000000000" pitchFamily="2" charset="2"/>
              <a:buChar char="q"/>
            </a:pPr>
            <a:r>
              <a:rPr lang="en-US" dirty="0"/>
              <a:t>Tie this discussion back to the Team Identity exercise in Unit 2</a:t>
            </a:r>
            <a:r>
              <a:rPr lang="en-US" baseline="0" dirty="0"/>
              <a:t>. For example, relate stress and communication to the Storming and Forming phases. </a:t>
            </a:r>
            <a:endParaRPr lang="en-US" dirty="0"/>
          </a:p>
          <a:p>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11</a:t>
            </a:fld>
            <a:endParaRPr lang="en-US" dirty="0"/>
          </a:p>
        </p:txBody>
      </p:sp>
    </p:spTree>
    <p:extLst>
      <p:ext uri="{BB962C8B-B14F-4D97-AF65-F5344CB8AC3E}">
        <p14:creationId xmlns:p14="http://schemas.microsoft.com/office/powerpoint/2010/main" val="3997001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1"/>
            <a:ext cx="6019800" cy="6096000"/>
          </a:xfrm>
        </p:spPr>
        <p:txBody>
          <a:bodyPr/>
          <a:lstStyle/>
          <a:p>
            <a:pPr marL="0" indent="0">
              <a:buFont typeface="Wingdings" panose="05000000000000000000" pitchFamily="2" charset="2"/>
              <a:buNone/>
            </a:pPr>
            <a:r>
              <a:rPr lang="en-US" b="1" dirty="0"/>
              <a:t>Exercise: Communication Barriers (10 minutes)</a:t>
            </a:r>
          </a:p>
          <a:p>
            <a:r>
              <a:rPr lang="en-US" b="0" i="1" dirty="0"/>
              <a:t>Purpose:</a:t>
            </a:r>
            <a:r>
              <a:rPr lang="en-US" b="1" dirty="0"/>
              <a:t> </a:t>
            </a:r>
            <a:r>
              <a:rPr lang="en-US" dirty="0"/>
              <a:t>For the students to experience communicating without visual contact (which often happens on wildland fires). It demonstrates how one message can be received in several different ways. The instructor will facilitate a short discussion on the communication barriers the students experienced. </a:t>
            </a:r>
          </a:p>
          <a:p>
            <a:endParaRPr lang="en-US" i="1" dirty="0"/>
          </a:p>
          <a:p>
            <a:pPr marL="228572" indent="-228572">
              <a:buFont typeface="+mj-lt"/>
              <a:buAutoNum type="arabicPeriod"/>
            </a:pPr>
            <a:r>
              <a:rPr lang="en-US" dirty="0"/>
              <a:t>Students will complete the activity in their small groups (team). </a:t>
            </a:r>
          </a:p>
          <a:p>
            <a:pPr marL="228572" indent="-228572">
              <a:buFont typeface="+mj-lt"/>
              <a:buAutoNum type="arabicPeriod"/>
            </a:pPr>
            <a:endParaRPr lang="en-US" dirty="0"/>
          </a:p>
          <a:p>
            <a:pPr marL="228572" indent="-228572">
              <a:buFont typeface="+mj-lt"/>
              <a:buAutoNum type="arabicPeriod"/>
            </a:pPr>
            <a:r>
              <a:rPr lang="en-US" dirty="0"/>
              <a:t>Assign one member of the team to be the sender and the rest of the team will be the receivers. The sender and the receivers should sit so they do not look at each other.</a:t>
            </a:r>
          </a:p>
          <a:p>
            <a:pPr marL="228572" indent="-228572">
              <a:buFont typeface="+mj-lt"/>
              <a:buAutoNum type="arabicPeriod"/>
            </a:pPr>
            <a:endParaRPr lang="en-US" dirty="0"/>
          </a:p>
          <a:p>
            <a:pPr marL="228572" indent="-228572">
              <a:buFont typeface="+mj-lt"/>
              <a:buAutoNum type="arabicPeriod"/>
            </a:pPr>
            <a:r>
              <a:rPr lang="en-US" dirty="0"/>
              <a:t>Distribute</a:t>
            </a:r>
            <a:r>
              <a:rPr lang="en-US" baseline="0" dirty="0"/>
              <a:t> </a:t>
            </a:r>
            <a:r>
              <a:rPr lang="en-US" baseline="0"/>
              <a:t>the</a:t>
            </a:r>
            <a:r>
              <a:rPr lang="en-US"/>
              <a:t> handout HO</a:t>
            </a:r>
            <a:r>
              <a:rPr lang="en-US" dirty="0"/>
              <a:t>_04_Descriptive</a:t>
            </a:r>
            <a:r>
              <a:rPr lang="en-US"/>
              <a:t>_Design </a:t>
            </a:r>
            <a:r>
              <a:rPr lang="en-US" dirty="0"/>
              <a:t>to the sender. </a:t>
            </a:r>
          </a:p>
          <a:p>
            <a:pPr marL="228572" indent="-228572">
              <a:buFont typeface="+mj-lt"/>
              <a:buAutoNum type="arabicPeriod"/>
            </a:pPr>
            <a:endParaRPr lang="en-US" dirty="0"/>
          </a:p>
          <a:p>
            <a:pPr marL="228572" indent="-228572">
              <a:buFont typeface="+mj-lt"/>
              <a:buAutoNum type="arabicPeriod"/>
            </a:pPr>
            <a:r>
              <a:rPr lang="en-US" dirty="0"/>
              <a:t>Using the Descriptive Design handout, the sender needs to verbally describe the design and give instructions to the receivers on how to draw the design.</a:t>
            </a:r>
          </a:p>
          <a:p>
            <a:pPr marL="228572" indent="-228572">
              <a:buFont typeface="+mj-lt"/>
              <a:buAutoNum type="arabicPeriod"/>
            </a:pPr>
            <a:endParaRPr lang="en-US" dirty="0"/>
          </a:p>
          <a:p>
            <a:pPr marL="228572" indent="-228572">
              <a:buFont typeface="+mj-lt"/>
              <a:buAutoNum type="arabicPeriod"/>
            </a:pPr>
            <a:r>
              <a:rPr lang="en-US" dirty="0"/>
              <a:t>Provide the receivers with a pencil, a piece of paper and some sort of a writing surface (table or notebook). The receivers cannot use any form of communication during this activity – no talking, signals, or sounds.</a:t>
            </a:r>
          </a:p>
          <a:p>
            <a:pPr marL="228572" indent="-228572">
              <a:buFont typeface="+mj-lt"/>
              <a:buAutoNum type="arabicPeriod"/>
            </a:pPr>
            <a:endParaRPr lang="en-US" dirty="0"/>
          </a:p>
          <a:p>
            <a:pPr marL="228572" indent="-228572">
              <a:buFont typeface="+mj-lt"/>
              <a:buAutoNum type="arabicPeriod"/>
            </a:pPr>
            <a:r>
              <a:rPr lang="en-US" dirty="0"/>
              <a:t>Give the sender 5 minutes to communicate to the receivers how to draw a design and for the receivers to recreate the design as accurately as possible (size, shape, location).</a:t>
            </a:r>
          </a:p>
          <a:p>
            <a:pPr marL="228572" indent="-228572">
              <a:buFont typeface="+mj-lt"/>
              <a:buAutoNum type="arabicPeriod"/>
            </a:pPr>
            <a:endParaRPr lang="en-US" dirty="0"/>
          </a:p>
          <a:p>
            <a:pPr marL="228572" indent="-228572">
              <a:buFont typeface="+mj-lt"/>
              <a:buAutoNum type="arabicPeriod"/>
            </a:pPr>
            <a:r>
              <a:rPr lang="en-US" dirty="0"/>
              <a:t>Once the sender is done, the receivers can turn around and discuss what happened. </a:t>
            </a:r>
          </a:p>
          <a:p>
            <a:pPr marL="228572" indent="-228572">
              <a:buFont typeface="+mj-lt"/>
              <a:buAutoNum type="arabicPeriod"/>
            </a:pPr>
            <a:endParaRPr lang="en-US" dirty="0"/>
          </a:p>
          <a:p>
            <a:pPr marL="228572" indent="-228572">
              <a:buFont typeface="+mj-lt"/>
              <a:buAutoNum type="arabicPeriod"/>
            </a:pPr>
            <a:r>
              <a:rPr lang="en-US" dirty="0"/>
              <a:t>Facilitate a classroom discussion about the teams’ experience with the activity.</a:t>
            </a:r>
          </a:p>
          <a:p>
            <a:endParaRPr lang="en-US" dirty="0"/>
          </a:p>
          <a:p>
            <a:r>
              <a:rPr lang="en-US" b="1" dirty="0"/>
              <a:t>Discussion</a:t>
            </a:r>
          </a:p>
          <a:p>
            <a:endParaRPr lang="en-US" b="1" dirty="0"/>
          </a:p>
          <a:p>
            <a:pPr marL="171450" indent="-171450">
              <a:buFont typeface="Arial" panose="020B0604020202020204" pitchFamily="34" charset="0"/>
              <a:buChar char="•"/>
            </a:pPr>
            <a:r>
              <a:rPr lang="en-US" dirty="0"/>
              <a:t>What communication barriers did you experience?</a:t>
            </a:r>
          </a:p>
          <a:p>
            <a:pPr marL="285715" indent="-171428">
              <a:buFont typeface="Arial" panose="020B0604020202020204" pitchFamily="34" charset="0"/>
              <a:buChar char="•"/>
            </a:pPr>
            <a:endParaRPr lang="en-US" dirty="0"/>
          </a:p>
          <a:p>
            <a:pPr marL="285737" indent="-171450">
              <a:buFont typeface="Courier New" panose="02070309020205020404" pitchFamily="49" charset="0"/>
              <a:buChar char="o"/>
            </a:pPr>
            <a:r>
              <a:rPr lang="en-US" dirty="0"/>
              <a:t>One-way communication.</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No visual.</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No way to verify that message was received.</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Could not ask questions.</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Noise and distractions.</a:t>
            </a:r>
          </a:p>
          <a:p>
            <a:pPr marL="285737" indent="-171450">
              <a:buFont typeface="Courier New" panose="02070309020205020404" pitchFamily="49" charset="0"/>
              <a:buChar char="o"/>
            </a:pPr>
            <a:endParaRPr lang="en-US" dirty="0"/>
          </a:p>
          <a:p>
            <a:pPr marL="171450" indent="-171450">
              <a:buFont typeface="Arial" panose="020B0604020202020204" pitchFamily="34" charset="0"/>
              <a:buChar char="•"/>
            </a:pPr>
            <a:r>
              <a:rPr lang="en-US" dirty="0"/>
              <a:t>What communication techniques were helpful?</a:t>
            </a:r>
          </a:p>
          <a:p>
            <a:pPr marL="285715" indent="-171428">
              <a:buFont typeface="Arial" panose="020B0604020202020204" pitchFamily="34" charset="0"/>
              <a:buChar char="•"/>
            </a:pPr>
            <a:endParaRPr lang="en-US" dirty="0"/>
          </a:p>
          <a:p>
            <a:pPr marL="285737" indent="-171450">
              <a:buFont typeface="Courier New" panose="02070309020205020404" pitchFamily="49" charset="0"/>
              <a:buChar char="o"/>
            </a:pPr>
            <a:r>
              <a:rPr lang="en-US" dirty="0"/>
              <a:t>Giving an overview of the design.</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Starting with a common reference point.</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Pace of delivery.</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Repeating the message.</a:t>
            </a:r>
          </a:p>
          <a:p>
            <a:pPr marL="285715" indent="-171428">
              <a:buFont typeface="Arial" panose="020B0604020202020204" pitchFamily="34" charset="0"/>
              <a:buChar char="•"/>
            </a:pPr>
            <a:endParaRPr lang="en-US" dirty="0"/>
          </a:p>
          <a:p>
            <a:pPr marL="285715" lvl="0" indent="-171428">
              <a:buFont typeface="Arial" panose="020B0604020202020204" pitchFamily="34" charset="0"/>
              <a:buChar char="•"/>
            </a:pPr>
            <a:r>
              <a:rPr lang="en-US" dirty="0"/>
              <a:t>Tie the discussion back to concepts taught earlier, for example:</a:t>
            </a:r>
          </a:p>
          <a:p>
            <a:pPr marL="285715" indent="-171428">
              <a:buFont typeface="Arial" panose="020B0604020202020204" pitchFamily="34" charset="0"/>
              <a:buChar char="•"/>
            </a:pPr>
            <a:endParaRPr lang="en-US" dirty="0"/>
          </a:p>
          <a:p>
            <a:pPr marL="285737" indent="-171450">
              <a:buFont typeface="Courier New" panose="02070309020205020404" pitchFamily="49" charset="0"/>
              <a:buChar char="o"/>
            </a:pPr>
            <a:r>
              <a:rPr lang="en-US" dirty="0"/>
              <a:t>What did you notice about pace, rate, or tone of delivery?</a:t>
            </a:r>
          </a:p>
          <a:p>
            <a:pPr marL="285737" indent="-171450">
              <a:buFont typeface="Courier New" panose="02070309020205020404" pitchFamily="49" charset="0"/>
              <a:buChar char="o"/>
            </a:pPr>
            <a:endParaRPr lang="en-US" dirty="0"/>
          </a:p>
          <a:p>
            <a:pPr marL="285737" indent="-171450">
              <a:buFont typeface="Courier New" panose="02070309020205020404" pitchFamily="49" charset="0"/>
              <a:buChar char="o"/>
            </a:pPr>
            <a:r>
              <a:rPr lang="en-US" dirty="0"/>
              <a:t>How do these barriers affect the common operating picture?</a:t>
            </a:r>
          </a:p>
          <a:p>
            <a:endParaRPr lang="en-US" dirty="0"/>
          </a:p>
          <a:p>
            <a:pPr marL="171450" indent="-171450">
              <a:buFont typeface="Wingdings" panose="05000000000000000000" pitchFamily="2" charset="2"/>
              <a:buChar char="q"/>
            </a:pPr>
            <a:r>
              <a:rPr lang="en-US" dirty="0"/>
              <a:t>Emphasize that it is not enough to identify the barriers (as the barriers are just distractions); that the important job is to figure out how to deal with the barriers and find solutions.</a:t>
            </a:r>
          </a:p>
        </p:txBody>
      </p:sp>
      <p:sp>
        <p:nvSpPr>
          <p:cNvPr id="4" name="Slide Number Placeholder 3"/>
          <p:cNvSpPr>
            <a:spLocks noGrp="1"/>
          </p:cNvSpPr>
          <p:nvPr>
            <p:ph type="sldNum" sz="quarter" idx="10"/>
          </p:nvPr>
        </p:nvSpPr>
        <p:spPr/>
        <p:txBody>
          <a:bodyPr/>
          <a:lstStyle/>
          <a:p>
            <a:fld id="{3CF3E047-8B01-4D0A-8D9A-8D93D4534B9F}" type="slidenum">
              <a:rPr lang="en-US" smtClean="0"/>
              <a:t>12</a:t>
            </a:fld>
            <a:endParaRPr lang="en-US" dirty="0"/>
          </a:p>
        </p:txBody>
      </p:sp>
    </p:spTree>
    <p:extLst>
      <p:ext uri="{BB962C8B-B14F-4D97-AF65-F5344CB8AC3E}">
        <p14:creationId xmlns:p14="http://schemas.microsoft.com/office/powerpoint/2010/main" val="330330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4" name="Slide Number Placeholder 3"/>
          <p:cNvSpPr>
            <a:spLocks noGrp="1"/>
          </p:cNvSpPr>
          <p:nvPr>
            <p:ph type="sldNum" sz="quarter" idx="10"/>
          </p:nvPr>
        </p:nvSpPr>
        <p:spPr/>
        <p:txBody>
          <a:bodyPr/>
          <a:lstStyle/>
          <a:p>
            <a:fld id="{3CF3E047-8B01-4D0A-8D9A-8D93D4534B9F}" type="slidenum">
              <a:rPr lang="en-US" smtClean="0"/>
              <a:t>13</a:t>
            </a:fld>
            <a:endParaRPr lang="en-US" dirty="0"/>
          </a:p>
        </p:txBody>
      </p:sp>
      <p:sp>
        <p:nvSpPr>
          <p:cNvPr id="3" name="Notes Placeholder 2"/>
          <p:cNvSpPr>
            <a:spLocks noGrp="1"/>
          </p:cNvSpPr>
          <p:nvPr>
            <p:ph type="body" idx="1"/>
          </p:nvPr>
        </p:nvSpPr>
        <p:spPr/>
        <p:txBody>
          <a:bodyPr/>
          <a:lstStyle/>
          <a:p>
            <a:pPr marL="171428" indent="-171428" defTabSz="914286">
              <a:buFont typeface="Wingdings" panose="05000000000000000000" pitchFamily="2" charset="2"/>
              <a:buChar char="q"/>
              <a:defRPr/>
            </a:pPr>
            <a:r>
              <a:rPr lang="en-US" dirty="0"/>
              <a:t>Review</a:t>
            </a:r>
            <a:r>
              <a:rPr lang="en-US" baseline="0" dirty="0"/>
              <a:t> unit objectives.</a:t>
            </a:r>
          </a:p>
        </p:txBody>
      </p:sp>
    </p:spTree>
    <p:extLst>
      <p:ext uri="{BB962C8B-B14F-4D97-AF65-F5344CB8AC3E}">
        <p14:creationId xmlns:p14="http://schemas.microsoft.com/office/powerpoint/2010/main" val="4120643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4" name="Slide Number Placeholder 3"/>
          <p:cNvSpPr>
            <a:spLocks noGrp="1"/>
          </p:cNvSpPr>
          <p:nvPr>
            <p:ph type="sldNum" sz="quarter" idx="10"/>
          </p:nvPr>
        </p:nvSpPr>
        <p:spPr/>
        <p:txBody>
          <a:bodyPr/>
          <a:lstStyle/>
          <a:p>
            <a:fld id="{3CF3E047-8B01-4D0A-8D9A-8D93D4534B9F}" type="slidenum">
              <a:rPr lang="en-US" smtClean="0"/>
              <a:t>2</a:t>
            </a:fld>
            <a:endParaRPr lang="en-US" dirty="0"/>
          </a:p>
        </p:txBody>
      </p:sp>
      <p:sp>
        <p:nvSpPr>
          <p:cNvPr id="3" name="Notes Placeholder 2"/>
          <p:cNvSpPr>
            <a:spLocks noGrp="1"/>
          </p:cNvSpPr>
          <p:nvPr>
            <p:ph type="body" idx="1"/>
          </p:nvPr>
        </p:nvSpPr>
        <p:spPr/>
        <p:txBody>
          <a:bodyPr/>
          <a:lstStyle/>
          <a:p>
            <a:pPr marL="171428" indent="-171428" defTabSz="914286">
              <a:buFont typeface="Wingdings" panose="05000000000000000000" pitchFamily="2" charset="2"/>
              <a:buChar char="q"/>
              <a:defRPr/>
            </a:pPr>
            <a:r>
              <a:rPr lang="en-US" dirty="0"/>
              <a:t>Review</a:t>
            </a:r>
            <a:r>
              <a:rPr lang="en-US" baseline="0" dirty="0"/>
              <a:t> unit objectives.</a:t>
            </a:r>
          </a:p>
          <a:p>
            <a:endParaRPr lang="en-US" dirty="0"/>
          </a:p>
        </p:txBody>
      </p:sp>
    </p:spTree>
    <p:extLst>
      <p:ext uri="{BB962C8B-B14F-4D97-AF65-F5344CB8AC3E}">
        <p14:creationId xmlns:p14="http://schemas.microsoft.com/office/powerpoint/2010/main" val="368437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295155" y="2743200"/>
            <a:ext cx="6029446" cy="5867400"/>
          </a:xfrm>
        </p:spPr>
        <p:txBody>
          <a:bodyPr/>
          <a:lstStyle/>
          <a:p>
            <a:pPr marL="171428" indent="-171428">
              <a:buFont typeface="Arial" panose="020B0604020202020204" pitchFamily="34" charset="0"/>
              <a:buChar char="•"/>
            </a:pPr>
            <a:r>
              <a:rPr lang="en-US" dirty="0"/>
              <a:t>A leader wants to create a positive team environment because team members have to feel comfortable enough to ask questions, to feel safe to express a different opinion, and to confront other team members. Otherwise, team members may not share as much information.</a:t>
            </a:r>
          </a:p>
        </p:txBody>
      </p:sp>
      <p:sp>
        <p:nvSpPr>
          <p:cNvPr id="4" name="Slide Number Placeholder 3"/>
          <p:cNvSpPr>
            <a:spLocks noGrp="1"/>
          </p:cNvSpPr>
          <p:nvPr>
            <p:ph type="sldNum" sz="quarter" idx="10"/>
          </p:nvPr>
        </p:nvSpPr>
        <p:spPr/>
        <p:txBody>
          <a:bodyPr/>
          <a:lstStyle/>
          <a:p>
            <a:fld id="{3CF3E047-8B01-4D0A-8D9A-8D93D4534B9F}" type="slidenum">
              <a:rPr lang="en-US" smtClean="0"/>
              <a:t>3</a:t>
            </a:fld>
            <a:endParaRPr lang="en-US" dirty="0"/>
          </a:p>
        </p:txBody>
      </p:sp>
    </p:spTree>
    <p:extLst>
      <p:ext uri="{BB962C8B-B14F-4D97-AF65-F5344CB8AC3E}">
        <p14:creationId xmlns:p14="http://schemas.microsoft.com/office/powerpoint/2010/main" val="295712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743200"/>
            <a:ext cx="6019800" cy="5867400"/>
          </a:xfrm>
        </p:spPr>
        <p:txBody>
          <a:bodyPr/>
          <a:lstStyle/>
          <a:p>
            <a:pPr marL="171428" indent="-171428">
              <a:buFont typeface="Arial" panose="020B0604020202020204" pitchFamily="34" charset="0"/>
              <a:buChar char="•"/>
            </a:pPr>
            <a:r>
              <a:rPr lang="en-US" dirty="0"/>
              <a:t>Effective communication is the foundation for the team having a common operating picture.</a:t>
            </a:r>
          </a:p>
          <a:p>
            <a:pPr marL="171428"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When everyone on the team is on the same page or functioning from the same vision, the team has a common operating picture.</a:t>
            </a:r>
          </a:p>
          <a:p>
            <a:pPr marL="171428"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When a team does not have a common operating picture, communication breakdowns are often the cause.</a:t>
            </a:r>
          </a:p>
          <a:p>
            <a:endParaRPr lang="en-US" dirty="0"/>
          </a:p>
          <a:p>
            <a:r>
              <a:rPr lang="en-US" b="1" dirty="0"/>
              <a:t>Discussion</a:t>
            </a:r>
          </a:p>
          <a:p>
            <a:endParaRPr lang="en-US" b="1" dirty="0"/>
          </a:p>
          <a:p>
            <a:pPr marL="171428" indent="-171428">
              <a:buFont typeface="Wingdings" panose="05000000000000000000" pitchFamily="2" charset="2"/>
              <a:buChar char="q"/>
            </a:pPr>
            <a:r>
              <a:rPr lang="en-US" dirty="0"/>
              <a:t>Refer to the Command vs. Team Structure poster and ask students:</a:t>
            </a:r>
          </a:p>
          <a:p>
            <a:pPr marL="630858" lvl="3" indent="-173714">
              <a:buFont typeface="Courier New" panose="02070309020205020404" pitchFamily="49" charset="0"/>
              <a:buChar char="o"/>
            </a:pPr>
            <a:endParaRPr lang="en-US" dirty="0"/>
          </a:p>
          <a:p>
            <a:pPr marL="171394" lvl="2" indent="-171450">
              <a:buFont typeface="Arial" panose="020B0604020202020204" pitchFamily="34" charset="0"/>
              <a:buChar char="•"/>
            </a:pPr>
            <a:r>
              <a:rPr lang="en-US" dirty="0"/>
              <a:t>How does communication differ between command structure and team structure? Discuss how communication flows in a command structure compared to a team structure. </a:t>
            </a:r>
          </a:p>
          <a:p>
            <a:pPr marL="171394" lvl="2" indent="-171450">
              <a:buFont typeface="Arial" panose="020B0604020202020204" pitchFamily="34" charset="0"/>
              <a:buChar char="•"/>
            </a:pPr>
            <a:endParaRPr lang="en-US" dirty="0"/>
          </a:p>
          <a:p>
            <a:pPr marL="171394" lvl="2" indent="-171450">
              <a:buFont typeface="Arial" panose="020B0604020202020204" pitchFamily="34" charset="0"/>
              <a:buChar char="•"/>
            </a:pPr>
            <a:r>
              <a:rPr lang="en-US" dirty="0"/>
              <a:t>If you remove any of those lines, who is missing what information? How does that affect the common operating picture?</a:t>
            </a:r>
          </a:p>
          <a:p>
            <a:endParaRPr lang="en-US" dirty="0"/>
          </a:p>
          <a:p>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4</a:t>
            </a:fld>
            <a:endParaRPr lang="en-US" dirty="0"/>
          </a:p>
        </p:txBody>
      </p:sp>
    </p:spTree>
    <p:extLst>
      <p:ext uri="{BB962C8B-B14F-4D97-AF65-F5344CB8AC3E}">
        <p14:creationId xmlns:p14="http://schemas.microsoft.com/office/powerpoint/2010/main" val="357638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0"/>
            <a:ext cx="6019800" cy="6019800"/>
          </a:xfrm>
        </p:spPr>
        <p:txBody>
          <a:bodyPr/>
          <a:lstStyle/>
          <a:p>
            <a:r>
              <a:rPr lang="en-US" b="1" dirty="0">
                <a:latin typeface="Times New Roman" panose="02020603050405020304" pitchFamily="18" charset="0"/>
                <a:cs typeface="Times New Roman" panose="02020603050405020304" pitchFamily="18" charset="0"/>
              </a:rPr>
              <a:t>Exercise: Communication Diagram</a:t>
            </a:r>
          </a:p>
          <a:p>
            <a:r>
              <a:rPr lang="en-US" i="1" dirty="0">
                <a:latin typeface="Times New Roman" panose="02020603050405020304" pitchFamily="18" charset="0"/>
                <a:cs typeface="Times New Roman" panose="02020603050405020304" pitchFamily="18" charset="0"/>
              </a:rPr>
              <a:t>Purpose: </a:t>
            </a:r>
            <a:r>
              <a:rPr lang="en-US" dirty="0">
                <a:latin typeface="Times New Roman" panose="02020603050405020304" pitchFamily="18" charset="0"/>
                <a:cs typeface="Times New Roman" panose="02020603050405020304" pitchFamily="18" charset="0"/>
              </a:rPr>
              <a:t>To demonstrate the inter-connectedness of the various functional areas of an IMT and the importance of effective communication.</a:t>
            </a:r>
          </a:p>
          <a:p>
            <a:endParaRPr lang="en-US" dirty="0">
              <a:latin typeface="Times New Roman" panose="02020603050405020304" pitchFamily="18" charset="0"/>
              <a:cs typeface="Times New Roman" panose="02020603050405020304" pitchFamily="18" charset="0"/>
            </a:endParaRPr>
          </a:p>
          <a:p>
            <a:pPr marL="228572" indent="-228572">
              <a:buFont typeface="+mj-lt"/>
              <a:buAutoNum type="arabicPeriod"/>
            </a:pPr>
            <a:r>
              <a:rPr lang="en-US" dirty="0">
                <a:latin typeface="Times New Roman" panose="02020603050405020304" pitchFamily="18" charset="0"/>
                <a:cs typeface="Times New Roman" panose="02020603050405020304" pitchFamily="18" charset="0"/>
              </a:rPr>
              <a:t>Have each team create an IMT communication diagram.</a:t>
            </a:r>
          </a:p>
          <a:p>
            <a:pPr marL="228572" indent="-228572">
              <a:buFont typeface="+mj-lt"/>
              <a:buAutoNum type="arabicPeriod"/>
            </a:pPr>
            <a:endParaRPr lang="en-US" dirty="0">
              <a:latin typeface="Times New Roman" panose="02020603050405020304" pitchFamily="18" charset="0"/>
              <a:cs typeface="Times New Roman" panose="02020603050405020304" pitchFamily="18" charset="0"/>
            </a:endParaRPr>
          </a:p>
          <a:p>
            <a:pPr marL="228572" indent="-228572">
              <a:buFont typeface="+mj-lt"/>
              <a:buAutoNum type="arabicPeriod"/>
            </a:pPr>
            <a:r>
              <a:rPr lang="en-US" dirty="0">
                <a:latin typeface="Times New Roman" panose="02020603050405020304" pitchFamily="18" charset="0"/>
                <a:cs typeface="Times New Roman" panose="02020603050405020304" pitchFamily="18" charset="0"/>
              </a:rPr>
              <a:t>Facilitates a class discussion about what the students learned, for example:</a:t>
            </a:r>
          </a:p>
          <a:p>
            <a:pPr marL="628572" lvl="1" indent="-17142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685744" lvl="1" indent="-228600">
              <a:buFont typeface="+mj-lt"/>
              <a:buAutoNum type="alphaLcPeriod"/>
            </a:pPr>
            <a:r>
              <a:rPr lang="en-US" dirty="0">
                <a:latin typeface="Times New Roman" panose="02020603050405020304" pitchFamily="18" charset="0"/>
                <a:cs typeface="Times New Roman" panose="02020603050405020304" pitchFamily="18" charset="0"/>
              </a:rPr>
              <a:t>There is a tremendous amount of intra-team communication.</a:t>
            </a:r>
          </a:p>
          <a:p>
            <a:pPr marL="685744" lvl="1" indent="-228600">
              <a:buFont typeface="+mj-lt"/>
              <a:buAutoNum type="alphaLcPeriod"/>
            </a:pPr>
            <a:endParaRPr lang="en-US" dirty="0">
              <a:latin typeface="Times New Roman" panose="02020603050405020304" pitchFamily="18" charset="0"/>
              <a:cs typeface="Times New Roman" panose="02020603050405020304" pitchFamily="18" charset="0"/>
            </a:endParaRPr>
          </a:p>
          <a:p>
            <a:pPr marL="685744" lvl="1" indent="-228600">
              <a:buFont typeface="+mj-lt"/>
              <a:buAutoNum type="alphaLcPeriod"/>
            </a:pPr>
            <a:r>
              <a:rPr lang="en-US" dirty="0">
                <a:latin typeface="Times New Roman" panose="02020603050405020304" pitchFamily="18" charset="0"/>
                <a:cs typeface="Times New Roman" panose="02020603050405020304" pitchFamily="18" charset="0"/>
              </a:rPr>
              <a:t>There is ongoing, continuous communication within the team.</a:t>
            </a:r>
          </a:p>
          <a:p>
            <a:pPr marL="685744" lvl="1" indent="-228600">
              <a:buFont typeface="+mj-lt"/>
              <a:buAutoNum type="alphaLcPeriod"/>
            </a:pPr>
            <a:endParaRPr lang="en-US" dirty="0">
              <a:latin typeface="Times New Roman" panose="02020603050405020304" pitchFamily="18" charset="0"/>
              <a:cs typeface="Times New Roman" panose="02020603050405020304" pitchFamily="18" charset="0"/>
            </a:endParaRPr>
          </a:p>
          <a:p>
            <a:pPr marL="685744" lvl="1" indent="-228600">
              <a:buFont typeface="+mj-lt"/>
              <a:buAutoNum type="alphaLcPeriod"/>
            </a:pPr>
            <a:r>
              <a:rPr lang="en-US" dirty="0">
                <a:latin typeface="Times New Roman" panose="02020603050405020304" pitchFamily="18" charset="0"/>
                <a:cs typeface="Times New Roman" panose="02020603050405020304" pitchFamily="18" charset="0"/>
              </a:rPr>
              <a:t>The actions of one functional area impacts all the functional areas.</a:t>
            </a:r>
          </a:p>
          <a:p>
            <a:pPr marL="685744" lvl="1" indent="-228600">
              <a:buFont typeface="+mj-lt"/>
              <a:buAutoNum type="alphaLcPeriod"/>
            </a:pPr>
            <a:endParaRPr lang="en-US" dirty="0">
              <a:latin typeface="Times New Roman" panose="02020603050405020304" pitchFamily="18" charset="0"/>
              <a:cs typeface="Times New Roman" panose="02020603050405020304" pitchFamily="18" charset="0"/>
            </a:endParaRPr>
          </a:p>
          <a:p>
            <a:pPr marL="685744" lvl="1" indent="-228600">
              <a:buFont typeface="+mj-lt"/>
              <a:buAutoNum type="alphaLcPeriod"/>
            </a:pPr>
            <a:r>
              <a:rPr lang="en-US" dirty="0">
                <a:latin typeface="Times New Roman" panose="02020603050405020304" pitchFamily="18" charset="0"/>
                <a:cs typeface="Times New Roman" panose="02020603050405020304" pitchFamily="18" charset="0"/>
              </a:rPr>
              <a:t>A breakdown in one communication can impact multiple areas.</a:t>
            </a:r>
          </a:p>
          <a:p>
            <a:pPr marL="685744" lvl="1" indent="-228600">
              <a:buFont typeface="+mj-lt"/>
              <a:buAutoNum type="alphaLcPeriod"/>
            </a:pPr>
            <a:endParaRPr lang="en-US" dirty="0">
              <a:latin typeface="Times New Roman" panose="02020603050405020304" pitchFamily="18" charset="0"/>
              <a:cs typeface="Times New Roman" panose="02020603050405020304" pitchFamily="18" charset="0"/>
            </a:endParaRPr>
          </a:p>
          <a:p>
            <a:pPr marL="685744" lvl="1" indent="-228600">
              <a:buFont typeface="+mj-lt"/>
              <a:buAutoNum type="alphaLcPeriod"/>
            </a:pPr>
            <a:r>
              <a:rPr lang="en-US" dirty="0">
                <a:latin typeface="Times New Roman" panose="02020603050405020304" pitchFamily="18" charset="0"/>
                <a:cs typeface="Times New Roman" panose="02020603050405020304" pitchFamily="18" charset="0"/>
              </a:rPr>
              <a:t>Define and discuss “closing loops.” Follow up and closing loops is important. </a:t>
            </a:r>
            <a:endParaRPr lang="en-US" sz="1200" kern="1200" dirty="0">
              <a:solidFill>
                <a:schemeClr val="tx1"/>
              </a:solidFill>
              <a:latin typeface="Times New Roman" panose="02020603050405020304" pitchFamily="18" charset="0"/>
              <a:ea typeface="+mn-ea"/>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5</a:t>
            </a:fld>
            <a:endParaRPr lang="en-US" dirty="0"/>
          </a:p>
        </p:txBody>
      </p:sp>
    </p:spTree>
    <p:extLst>
      <p:ext uri="{BB962C8B-B14F-4D97-AF65-F5344CB8AC3E}">
        <p14:creationId xmlns:p14="http://schemas.microsoft.com/office/powerpoint/2010/main" val="4100790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0"/>
            <a:ext cx="6019800" cy="5867400"/>
          </a:xfrm>
        </p:spPr>
        <p:txBody>
          <a:bodyPr/>
          <a:lstStyle/>
          <a:p>
            <a:pPr marL="0" lvl="1" indent="-171428">
              <a:buFont typeface="Arial" panose="020B0604020202020204" pitchFamily="34" charset="0"/>
              <a:buChar char="•"/>
            </a:pPr>
            <a:r>
              <a:rPr lang="en-US" dirty="0"/>
              <a:t>The wildland fire community already has a powerful tool to enhance team communication, the three elements of leader’s intent (task, purpose, and end-state).</a:t>
            </a:r>
          </a:p>
          <a:p>
            <a:pPr marL="0" lvl="1" indent="-171428">
              <a:buFont typeface="Arial" panose="020B0604020202020204" pitchFamily="34" charset="0"/>
              <a:buChar char="•"/>
            </a:pPr>
            <a:endParaRPr lang="en-US" dirty="0"/>
          </a:p>
          <a:p>
            <a:pPr marL="0" lvl="1" indent="-173736">
              <a:buFont typeface="Arial" panose="020B0604020202020204" pitchFamily="34" charset="0"/>
              <a:buChar char="•"/>
            </a:pPr>
            <a:r>
              <a:rPr lang="en-US" dirty="0"/>
              <a:t>“Purpose” is a vital part of leader’s intent. It is the “why” – if people know the why it allows them to alter the tools and techniques as long as they get to the end state. It is also the emotional connection and it gets peoples’ attention.</a:t>
            </a:r>
          </a:p>
          <a:p>
            <a:pPr marL="0" lvl="1" indent="-171428">
              <a:buFont typeface="Arial" panose="020B0604020202020204" pitchFamily="34" charset="0"/>
              <a:buChar char="•"/>
            </a:pPr>
            <a:endParaRPr lang="en-US" dirty="0"/>
          </a:p>
          <a:p>
            <a:pPr marL="0" lvl="1" indent="-171428">
              <a:buFont typeface="Arial" panose="020B0604020202020204" pitchFamily="34" charset="0"/>
              <a:buChar char="•"/>
            </a:pPr>
            <a:r>
              <a:rPr lang="en-US" dirty="0"/>
              <a:t>A leader’s ability to accurately convey their intent will determine the success of the team.</a:t>
            </a:r>
          </a:p>
          <a:p>
            <a:pPr marL="628572" lvl="1"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The Five Communication Responsibilities is another existing tool that enhances team communication. </a:t>
            </a:r>
          </a:p>
          <a:p>
            <a:pPr marL="685715" lvl="1" indent="-228572">
              <a:buFont typeface="+mj-lt"/>
              <a:buAutoNum type="arabicPeriod"/>
            </a:pPr>
            <a:endParaRPr lang="en-US" dirty="0"/>
          </a:p>
          <a:p>
            <a:pPr marL="685715" lvl="1" indent="-228572">
              <a:buFont typeface="+mj-lt"/>
              <a:buAutoNum type="arabicPeriod"/>
            </a:pPr>
            <a:r>
              <a:rPr lang="en-US" dirty="0"/>
              <a:t>Brief others as needed.</a:t>
            </a:r>
          </a:p>
          <a:p>
            <a:pPr marL="685715" lvl="1" indent="-228572">
              <a:buFont typeface="+mj-lt"/>
              <a:buAutoNum type="arabicPeriod"/>
            </a:pPr>
            <a:endParaRPr lang="en-US" dirty="0"/>
          </a:p>
          <a:p>
            <a:pPr marL="685715" lvl="1" indent="-228572">
              <a:buFont typeface="+mj-lt"/>
              <a:buAutoNum type="arabicPeriod"/>
            </a:pPr>
            <a:r>
              <a:rPr lang="en-US" dirty="0"/>
              <a:t>Debrief your actions.</a:t>
            </a:r>
          </a:p>
          <a:p>
            <a:pPr marL="685715" lvl="1" indent="-228572">
              <a:buFont typeface="+mj-lt"/>
              <a:buAutoNum type="arabicPeriod"/>
            </a:pPr>
            <a:endParaRPr lang="en-US" dirty="0"/>
          </a:p>
          <a:p>
            <a:pPr marL="685715" lvl="1" indent="-228572">
              <a:buFont typeface="+mj-lt"/>
              <a:buAutoNum type="arabicPeriod"/>
            </a:pPr>
            <a:r>
              <a:rPr lang="en-US" dirty="0"/>
              <a:t>Communicate hazards to others.</a:t>
            </a:r>
          </a:p>
          <a:p>
            <a:pPr marL="685715" lvl="1" indent="-228572">
              <a:buFont typeface="+mj-lt"/>
              <a:buAutoNum type="arabicPeriod"/>
            </a:pPr>
            <a:endParaRPr lang="en-US" dirty="0"/>
          </a:p>
          <a:p>
            <a:pPr marL="685715" lvl="1" indent="-228572">
              <a:buFont typeface="+mj-lt"/>
              <a:buAutoNum type="arabicPeriod"/>
            </a:pPr>
            <a:r>
              <a:rPr lang="en-US" dirty="0"/>
              <a:t>Acknowledge messages.</a:t>
            </a:r>
          </a:p>
          <a:p>
            <a:pPr marL="685715" lvl="1" indent="-228572">
              <a:buFont typeface="+mj-lt"/>
              <a:buAutoNum type="arabicPeriod"/>
            </a:pPr>
            <a:endParaRPr lang="en-US" dirty="0"/>
          </a:p>
          <a:p>
            <a:pPr marL="685715" lvl="1" indent="-228572">
              <a:buFont typeface="+mj-lt"/>
              <a:buAutoNum type="arabicPeriod"/>
            </a:pPr>
            <a:r>
              <a:rPr lang="en-US" dirty="0"/>
              <a:t>Ask if you do not know.</a:t>
            </a:r>
          </a:p>
          <a:p>
            <a:pPr marL="171428"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Define team culture (team norms, ground rules, standard-operating procedures and so on) to help team members know the common framework and requirements.</a:t>
            </a:r>
          </a:p>
          <a:p>
            <a:pPr marL="171428"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Conduct effective meetings (purpose, agenda, audience, timely, and so on); briefings and debriefings. [These topics are discussed in more detail later in the course.]  </a:t>
            </a:r>
          </a:p>
          <a:p>
            <a:pPr marL="171428" indent="-171428">
              <a:buFont typeface="Arial" panose="020B0604020202020204" pitchFamily="34" charset="0"/>
              <a:buChar char="•"/>
            </a:pPr>
            <a:endParaRPr lang="en-US" dirty="0"/>
          </a:p>
          <a:p>
            <a:pPr marL="171428" indent="-171428">
              <a:buFont typeface="Arial" panose="020B0604020202020204" pitchFamily="34" charset="0"/>
              <a:buChar char="•"/>
            </a:pPr>
            <a:r>
              <a:rPr lang="en-US" dirty="0"/>
              <a:t>Define and discuss tactical pauses.</a:t>
            </a:r>
          </a:p>
          <a:p>
            <a:endParaRPr lang="en-US" dirty="0"/>
          </a:p>
          <a:p>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6</a:t>
            </a:fld>
            <a:endParaRPr lang="en-US" dirty="0"/>
          </a:p>
        </p:txBody>
      </p:sp>
    </p:spTree>
    <p:extLst>
      <p:ext uri="{BB962C8B-B14F-4D97-AF65-F5344CB8AC3E}">
        <p14:creationId xmlns:p14="http://schemas.microsoft.com/office/powerpoint/2010/main" val="100376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590800"/>
            <a:ext cx="6019800" cy="5867400"/>
          </a:xfrm>
        </p:spPr>
        <p:txBody>
          <a:bodyPr/>
          <a:lstStyle/>
          <a:p>
            <a:pPr marL="171428" indent="-171428">
              <a:buFont typeface="Arial" panose="020B0604020202020204" pitchFamily="34" charset="0"/>
              <a:buChar char="•"/>
            </a:pPr>
            <a:r>
              <a:rPr lang="en-US" b="0" dirty="0">
                <a:latin typeface="Times New Roman" panose="02020603050405020304" pitchFamily="18" charset="0"/>
                <a:cs typeface="Times New Roman" panose="02020603050405020304" pitchFamily="18" charset="0"/>
              </a:rPr>
              <a:t>Strategies to enhance personal communication.</a:t>
            </a:r>
          </a:p>
          <a:p>
            <a:pPr marL="171428" indent="-17142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171428" indent="-17142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Both the sender and the receiver have responsibilities and should develop the skills necessary to minimize communication breakdowns. </a:t>
            </a:r>
          </a:p>
          <a:p>
            <a:pPr>
              <a:spcAft>
                <a:spcPts val="1200"/>
              </a:spcAft>
            </a:pPr>
            <a:endParaRPr lang="en-US" dirty="0">
              <a:latin typeface="+mn-lt"/>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7</a:t>
            </a:fld>
            <a:endParaRPr lang="en-US" dirty="0"/>
          </a:p>
        </p:txBody>
      </p:sp>
    </p:spTree>
    <p:extLst>
      <p:ext uri="{BB962C8B-B14F-4D97-AF65-F5344CB8AC3E}">
        <p14:creationId xmlns:p14="http://schemas.microsoft.com/office/powerpoint/2010/main" val="4188065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0"/>
            <a:ext cx="6019800" cy="5867400"/>
          </a:xfrm>
        </p:spPr>
        <p:txBody>
          <a:bodyPr/>
          <a:lstStyle/>
          <a:p>
            <a:pPr marL="171428" indent="-171428">
              <a:buFont typeface="Arial" panose="020B0604020202020204" pitchFamily="34" charset="0"/>
              <a:buChar char="•"/>
            </a:pPr>
            <a:r>
              <a:rPr lang="en-US" dirty="0">
                <a:solidFill>
                  <a:srgbClr val="222222"/>
                </a:solidFill>
                <a:ea typeface="Calibri" panose="020F0502020204030204" pitchFamily="34" charset="0"/>
              </a:rPr>
              <a:t>For the sender and the receiver, assumptions are a great barrier to communication.</a:t>
            </a:r>
          </a:p>
          <a:p>
            <a:endParaRPr lang="en-US" dirty="0">
              <a:solidFill>
                <a:srgbClr val="222222"/>
              </a:solidFill>
              <a:ea typeface="Calibri" panose="020F0502020204030204" pitchFamily="34" charset="0"/>
            </a:endParaRPr>
          </a:p>
          <a:p>
            <a:r>
              <a:rPr lang="en-US" b="1" dirty="0"/>
              <a:t>Question:  </a:t>
            </a:r>
            <a:r>
              <a:rPr lang="en-US" b="1" dirty="0">
                <a:solidFill>
                  <a:srgbClr val="222222"/>
                </a:solidFill>
                <a:ea typeface="Calibri" panose="020F0502020204030204" pitchFamily="34" charset="0"/>
              </a:rPr>
              <a:t>What are common assumptions we make when communicating?</a:t>
            </a:r>
          </a:p>
          <a:p>
            <a:endParaRPr lang="en-US" b="1" dirty="0"/>
          </a:p>
          <a:p>
            <a:pPr lvl="1"/>
            <a:r>
              <a:rPr lang="en-US" i="1" dirty="0"/>
              <a:t> Answer:  </a:t>
            </a:r>
            <a:r>
              <a:rPr lang="en-US" i="1" dirty="0">
                <a:solidFill>
                  <a:srgbClr val="222222"/>
                </a:solidFill>
                <a:ea typeface="Calibri" panose="020F0502020204030204" pitchFamily="34" charset="0"/>
              </a:rPr>
              <a:t>The message was clear, message was received, and the receiver was ready for the message.</a:t>
            </a:r>
          </a:p>
          <a:p>
            <a:endParaRPr lang="en-US" dirty="0">
              <a:solidFill>
                <a:srgbClr val="222222"/>
              </a:solidFill>
              <a:ea typeface="Calibri" panose="020F0502020204030204" pitchFamily="34" charset="0"/>
            </a:endParaRPr>
          </a:p>
          <a:p>
            <a:endParaRPr lang="en-US" dirty="0">
              <a:solidFill>
                <a:srgbClr val="222222"/>
              </a:solidFill>
              <a:ea typeface="Calibri" panose="020F0502020204030204" pitchFamily="34" charset="0"/>
            </a:endParaRPr>
          </a:p>
          <a:p>
            <a:r>
              <a:rPr lang="en-US" b="1" dirty="0"/>
              <a:t>Question:  </a:t>
            </a:r>
            <a:r>
              <a:rPr lang="en-US" b="1" dirty="0">
                <a:solidFill>
                  <a:srgbClr val="222222"/>
                </a:solidFill>
                <a:ea typeface="Calibri" panose="020F0502020204030204" pitchFamily="34" charset="0"/>
              </a:rPr>
              <a:t>What are examples of ways to deal with assumptions? </a:t>
            </a:r>
          </a:p>
          <a:p>
            <a:endParaRPr lang="en-US" b="1" dirty="0"/>
          </a:p>
          <a:p>
            <a:pPr lvl="1"/>
            <a:r>
              <a:rPr lang="en-US" i="1" dirty="0"/>
              <a:t> Answer:  </a:t>
            </a:r>
            <a:r>
              <a:rPr lang="en-US" i="1" dirty="0">
                <a:solidFill>
                  <a:srgbClr val="222222"/>
                </a:solidFill>
                <a:ea typeface="Calibri" panose="020F0502020204030204" pitchFamily="34" charset="0"/>
              </a:rPr>
              <a:t>Verify that the message was heard and understood accurately.</a:t>
            </a:r>
          </a:p>
          <a:p>
            <a:endParaRPr lang="en-US" dirty="0">
              <a:solidFill>
                <a:srgbClr val="222222"/>
              </a:solidFill>
              <a:ea typeface="Calibri" panose="020F0502020204030204" pitchFamily="34" charset="0"/>
            </a:endParaRPr>
          </a:p>
          <a:p>
            <a:endParaRPr lang="en-US" dirty="0">
              <a:solidFill>
                <a:srgbClr val="222222"/>
              </a:solidFill>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3CF3E047-8B01-4D0A-8D9A-8D93D4534B9F}" type="slidenum">
              <a:rPr lang="en-US" smtClean="0"/>
              <a:t>8</a:t>
            </a:fld>
            <a:endParaRPr lang="en-US" dirty="0"/>
          </a:p>
        </p:txBody>
      </p:sp>
    </p:spTree>
    <p:extLst>
      <p:ext uri="{BB962C8B-B14F-4D97-AF65-F5344CB8AC3E}">
        <p14:creationId xmlns:p14="http://schemas.microsoft.com/office/powerpoint/2010/main" val="1930332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388" y="669925"/>
            <a:ext cx="2474912" cy="1857375"/>
          </a:xfrm>
        </p:spPr>
      </p:sp>
      <p:sp>
        <p:nvSpPr>
          <p:cNvPr id="3" name="Notes Placeholder 2"/>
          <p:cNvSpPr>
            <a:spLocks noGrp="1"/>
          </p:cNvSpPr>
          <p:nvPr>
            <p:ph type="body" idx="1"/>
          </p:nvPr>
        </p:nvSpPr>
        <p:spPr>
          <a:xfrm>
            <a:off x="304800" y="2667000"/>
            <a:ext cx="6019800" cy="5867400"/>
          </a:xfrm>
        </p:spPr>
        <p:txBody>
          <a:bodyPr/>
          <a:lstStyle/>
          <a:p>
            <a:pPr marL="171428" indent="-171428">
              <a:buFont typeface="Arial" panose="020B0604020202020204" pitchFamily="34" charset="0"/>
              <a:buChar char="•"/>
            </a:pPr>
            <a:r>
              <a:rPr lang="en-US" dirty="0"/>
              <a:t>Acknowledge communication was received.</a:t>
            </a:r>
          </a:p>
          <a:p>
            <a:pPr marL="171428" indent="-171428">
              <a:buFont typeface="Arial" panose="020B0604020202020204" pitchFamily="34" charset="0"/>
              <a:buChar char="•"/>
            </a:pPr>
            <a:endParaRPr lang="en-US" dirty="0"/>
          </a:p>
          <a:p>
            <a:pPr marL="365760" lvl="2" indent="-171428">
              <a:buFont typeface="Courier New" panose="02070309020205020404" pitchFamily="49" charset="0"/>
              <a:buChar char="o"/>
            </a:pPr>
            <a:r>
              <a:rPr lang="en-US" dirty="0"/>
              <a:t>For example, saying ‘copy’ or ‘roger’ may indicate message was received but does not indicate that message was understood. Receivers should repeat or paraphrase the message to demonstrate that it was received and to show how the receiver understood it.</a:t>
            </a:r>
          </a:p>
          <a:p>
            <a:endParaRPr lang="en-US" b="1" dirty="0"/>
          </a:p>
          <a:p>
            <a:pPr marL="171428" indent="-171428">
              <a:buFont typeface="Arial" panose="020B0604020202020204" pitchFamily="34" charset="0"/>
              <a:buChar char="•"/>
            </a:pPr>
            <a:r>
              <a:rPr lang="en-US" dirty="0"/>
              <a:t>Listen actively.</a:t>
            </a:r>
          </a:p>
          <a:p>
            <a:pPr marL="171428" indent="-171428">
              <a:buFont typeface="Arial" panose="020B0604020202020204" pitchFamily="34" charset="0"/>
              <a:buChar char="•"/>
            </a:pPr>
            <a:endParaRPr lang="en-US" dirty="0"/>
          </a:p>
          <a:p>
            <a:pPr marL="365760" lvl="1" indent="-171428">
              <a:buFont typeface="Courier New" panose="02070309020205020404" pitchFamily="49" charset="0"/>
              <a:buChar char="o"/>
            </a:pPr>
            <a:r>
              <a:rPr lang="en-US" dirty="0"/>
              <a:t>Are you listening or just waiting to talk? Make sure you are emotionally ready to listen and listen with a purpose. Stop the monologue in your head. Let people finish before you formulate a response.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F3E047-8B01-4D0A-8D9A-8D93D4534B9F}" type="slidenum">
              <a:rPr lang="en-US" smtClean="0"/>
              <a:t>9</a:t>
            </a:fld>
            <a:endParaRPr lang="en-US" dirty="0"/>
          </a:p>
        </p:txBody>
      </p:sp>
    </p:spTree>
    <p:extLst>
      <p:ext uri="{BB962C8B-B14F-4D97-AF65-F5344CB8AC3E}">
        <p14:creationId xmlns:p14="http://schemas.microsoft.com/office/powerpoint/2010/main" val="3310448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3333"/>
          <a:stretch/>
        </p:blipFill>
        <p:spPr>
          <a:xfrm>
            <a:off x="0" y="0"/>
            <a:ext cx="9144000" cy="6629400"/>
          </a:xfrm>
          <a:prstGeom prst="rect">
            <a:avLst/>
          </a:prstGeom>
        </p:spPr>
      </p:pic>
      <p:sp>
        <p:nvSpPr>
          <p:cNvPr id="5" name="Rectangle 4"/>
          <p:cNvSpPr/>
          <p:nvPr userDrawn="1"/>
        </p:nvSpPr>
        <p:spPr>
          <a:xfrm>
            <a:off x="0" y="4495800"/>
            <a:ext cx="9144000"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defRPr sz="4000" baseline="0">
                <a:solidFill>
                  <a:schemeClr val="bg1"/>
                </a:solidFill>
              </a:defRPr>
            </a:lvl1pPr>
          </a:lstStyle>
          <a:p>
            <a:pPr fontAlgn="auto">
              <a:spcAft>
                <a:spcPts val="0"/>
              </a:spcAft>
            </a:pPr>
            <a:r>
              <a:rPr lang="en-US" dirty="0"/>
              <a:t>Course # Unit # – unit name</a:t>
            </a:r>
            <a:endParaRPr lang="en-US" altLang="en-US" sz="4000" dirty="0">
              <a:solidFill>
                <a:schemeClr val="bg1"/>
              </a:solidFill>
            </a:endParaRPr>
          </a:p>
        </p:txBody>
      </p:sp>
      <p:pic>
        <p:nvPicPr>
          <p:cNvPr id="6" name="Picture 5"/>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4724400"/>
            <a:ext cx="1459725" cy="1161872"/>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0" y="1529074"/>
            <a:ext cx="9144000" cy="5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
        <p:nvSpPr>
          <p:cNvPr id="5" name="Text Placeholder 4"/>
          <p:cNvSpPr>
            <a:spLocks noGrp="1"/>
          </p:cNvSpPr>
          <p:nvPr>
            <p:ph type="body" sz="quarter" idx="11"/>
          </p:nvPr>
        </p:nvSpPr>
        <p:spPr>
          <a:xfrm>
            <a:off x="0" y="984502"/>
            <a:ext cx="9144000" cy="538163"/>
          </a:xfrm>
        </p:spPr>
        <p:txBody>
          <a:bodyPr/>
          <a:lstStyle>
            <a:lvl2pPr marL="457200" indent="0">
              <a:buNone/>
              <a:defRPr/>
            </a:lvl2pPr>
          </a:lstStyle>
          <a:p>
            <a:pPr lvl="1"/>
            <a:endParaRPr lang="en-US" dirty="0"/>
          </a:p>
        </p:txBody>
      </p:sp>
    </p:spTree>
    <p:extLst>
      <p:ext uri="{BB962C8B-B14F-4D97-AF65-F5344CB8AC3E}">
        <p14:creationId xmlns:p14="http://schemas.microsoft.com/office/powerpoint/2010/main" val="40095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0" y="762000"/>
            <a:ext cx="9144000" cy="762000"/>
          </a:xfrm>
          <a:solidFill>
            <a:schemeClr val="bg1"/>
          </a:solidFill>
        </p:spPr>
        <p:txBody>
          <a:bodyPr/>
          <a:lstStyle>
            <a:lvl1pPr marL="0" indent="0">
              <a:buNone/>
              <a:defRPr/>
            </a:lvl1pPr>
          </a:lstStyle>
          <a:p>
            <a:pPr lvl="0"/>
            <a:r>
              <a:rPr lang="en-US" dirty="0"/>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dirty="0"/>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dirty="0"/>
              <a:t>Answer:</a:t>
            </a:r>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Knowledge Check</a:t>
            </a:r>
          </a:p>
        </p:txBody>
      </p:sp>
    </p:spTree>
    <p:extLst>
      <p:ext uri="{BB962C8B-B14F-4D97-AF65-F5344CB8AC3E}">
        <p14:creationId xmlns:p14="http://schemas.microsoft.com/office/powerpoint/2010/main" val="5365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p:cNvSpPr/>
          <p:nvPr userDrawn="1"/>
        </p:nvSpPr>
        <p:spPr>
          <a:xfrm>
            <a:off x="0" y="0"/>
            <a:ext cx="3429000" cy="66294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44012" y="0"/>
            <a:ext cx="9188012" cy="80330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icture Placeholder 14"/>
          <p:cNvSpPr>
            <a:spLocks noGrp="1"/>
          </p:cNvSpPr>
          <p:nvPr>
            <p:ph type="pic" sz="quarter" idx="12"/>
          </p:nvPr>
        </p:nvSpPr>
        <p:spPr>
          <a:xfrm>
            <a:off x="3505200" y="803305"/>
            <a:ext cx="1828800" cy="5749895"/>
          </a:xfrm>
        </p:spPr>
        <p:txBody>
          <a:bodyPr/>
          <a:lstStyle/>
          <a:p>
            <a:r>
              <a:rPr lang="en-US"/>
              <a:t>Click icon to add picture</a:t>
            </a:r>
            <a:endParaRPr lang="en-US" dirty="0"/>
          </a:p>
        </p:txBody>
      </p:sp>
      <p:sp>
        <p:nvSpPr>
          <p:cNvPr id="16" name="Picture Placeholder 14"/>
          <p:cNvSpPr>
            <a:spLocks noGrp="1"/>
          </p:cNvSpPr>
          <p:nvPr>
            <p:ph type="pic" sz="quarter" idx="13"/>
          </p:nvPr>
        </p:nvSpPr>
        <p:spPr>
          <a:xfrm>
            <a:off x="5410200" y="803305"/>
            <a:ext cx="1828800" cy="5749895"/>
          </a:xfrm>
        </p:spPr>
        <p:txBody>
          <a:bodyPr/>
          <a:lstStyle/>
          <a:p>
            <a:r>
              <a:rPr lang="en-US"/>
              <a:t>Click icon to add picture</a:t>
            </a:r>
            <a:endParaRPr lang="en-US" dirty="0"/>
          </a:p>
        </p:txBody>
      </p:sp>
      <p:sp>
        <p:nvSpPr>
          <p:cNvPr id="17" name="Picture Placeholder 14"/>
          <p:cNvSpPr>
            <a:spLocks noGrp="1"/>
          </p:cNvSpPr>
          <p:nvPr>
            <p:ph type="pic" sz="quarter" idx="14"/>
          </p:nvPr>
        </p:nvSpPr>
        <p:spPr>
          <a:xfrm>
            <a:off x="7315200" y="803305"/>
            <a:ext cx="1828800" cy="5749895"/>
          </a:xfrm>
        </p:spPr>
        <p:txBody>
          <a:bodyPr/>
          <a:lstStyle/>
          <a:p>
            <a:r>
              <a:rPr lang="en-US"/>
              <a:t>Click icon to add picture</a:t>
            </a:r>
            <a:endParaRPr lang="en-US" dirty="0"/>
          </a:p>
        </p:txBody>
      </p:sp>
      <p:sp>
        <p:nvSpPr>
          <p:cNvPr id="18" name="Content Placeholder 8"/>
          <p:cNvSpPr>
            <a:spLocks noGrp="1"/>
          </p:cNvSpPr>
          <p:nvPr>
            <p:ph sz="quarter" idx="15"/>
          </p:nvPr>
        </p:nvSpPr>
        <p:spPr>
          <a:xfrm>
            <a:off x="228600" y="794759"/>
            <a:ext cx="3200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4780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918" y="228600"/>
            <a:ext cx="7091082" cy="563562"/>
          </a:xfrm>
        </p:spPr>
        <p:txBody>
          <a:bodyPr>
            <a:noAutofit/>
          </a:bodyPr>
          <a:lstStyle>
            <a:lvl1pPr>
              <a:defRPr sz="4400">
                <a:solidFill>
                  <a:schemeClr val="bg1"/>
                </a:solidFill>
              </a:defRPr>
            </a:lvl1pPr>
          </a:lstStyle>
          <a:p>
            <a:r>
              <a:rPr lang="en-US" dirty="0"/>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9144000" cy="9906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33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457200" y="76200"/>
            <a:ext cx="8229600" cy="563562"/>
          </a:xfrm>
          <a:noFill/>
        </p:spPr>
        <p:txBody>
          <a:bodyPr>
            <a:noAutofit/>
          </a:bodyPr>
          <a:lstStyle>
            <a:lvl1pPr algn="ctr">
              <a:defRPr sz="4400">
                <a:solidFill>
                  <a:schemeClr val="bg1"/>
                </a:solidFill>
              </a:defRPr>
            </a:lvl1pPr>
          </a:lstStyle>
          <a:p>
            <a:r>
              <a:rPr lang="en-US" dirty="0"/>
              <a:t>Objectives/Summary</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Content Placeholder 8"/>
          <p:cNvSpPr>
            <a:spLocks noGrp="1"/>
          </p:cNvSpPr>
          <p:nvPr>
            <p:ph sz="quarter" idx="12"/>
          </p:nvPr>
        </p:nvSpPr>
        <p:spPr>
          <a:xfrm>
            <a:off x="228600" y="870959"/>
            <a:ext cx="8686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0" y="2590800"/>
            <a:ext cx="9144000" cy="4038600"/>
          </a:xfrm>
        </p:spPr>
        <p:txBody>
          <a:bodyPr/>
          <a:lstStyle>
            <a:lvl1pPr>
              <a:defRPr baseline="0"/>
            </a:lvl1pPr>
          </a:lstStyle>
          <a:p>
            <a:pPr lvl="0"/>
            <a:r>
              <a:rPr lang="en-US" dirty="0"/>
              <a:t>Image/Chart/Video</a:t>
            </a:r>
          </a:p>
        </p:txBody>
      </p:sp>
      <p:sp>
        <p:nvSpPr>
          <p:cNvPr id="5" name="Content Placeholder 8"/>
          <p:cNvSpPr>
            <a:spLocks noGrp="1"/>
          </p:cNvSpPr>
          <p:nvPr>
            <p:ph sz="quarter" idx="12"/>
          </p:nvPr>
        </p:nvSpPr>
        <p:spPr>
          <a:xfrm>
            <a:off x="228600" y="870959"/>
            <a:ext cx="8686800" cy="1643641"/>
          </a:xfrm>
        </p:spPr>
        <p:txBody>
          <a:bodyPr/>
          <a:lstStyle>
            <a:lvl3pPr>
              <a:tabLst>
                <a:tab pos="0" algn="l"/>
              </a:tabLst>
              <a:defRPr/>
            </a:lvl3pPr>
          </a:lstStyle>
          <a:p>
            <a:pPr lvl="0"/>
            <a:r>
              <a:rPr lang="en-US"/>
              <a:t>Edit Master text styles</a:t>
            </a:r>
          </a:p>
        </p:txBody>
      </p:sp>
      <p:sp>
        <p:nvSpPr>
          <p:cNvPr id="7"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5486400" cy="1828800"/>
          </a:xfrm>
        </p:spPr>
        <p:txBody>
          <a:bodyPr/>
          <a:lstStyle/>
          <a:p>
            <a:pPr lvl="0"/>
            <a:r>
              <a:rPr lang="en-US"/>
              <a:t>Edit Master text styles</a:t>
            </a:r>
          </a:p>
        </p:txBody>
      </p:sp>
      <p:sp>
        <p:nvSpPr>
          <p:cNvPr id="7" name="Content Placeholder 5"/>
          <p:cNvSpPr>
            <a:spLocks noGrp="1"/>
          </p:cNvSpPr>
          <p:nvPr>
            <p:ph sz="quarter" idx="13"/>
          </p:nvPr>
        </p:nvSpPr>
        <p:spPr>
          <a:xfrm>
            <a:off x="76200" y="2677131"/>
            <a:ext cx="5486400" cy="1828800"/>
          </a:xfrm>
        </p:spPr>
        <p:txBody>
          <a:bodyPr/>
          <a:lstStyle/>
          <a:p>
            <a:pPr lvl="0"/>
            <a:r>
              <a:rPr lang="en-US"/>
              <a:t>Edit Master text styles</a:t>
            </a:r>
          </a:p>
        </p:txBody>
      </p:sp>
      <p:sp>
        <p:nvSpPr>
          <p:cNvPr id="8" name="Content Placeholder 5"/>
          <p:cNvSpPr>
            <a:spLocks noGrp="1"/>
          </p:cNvSpPr>
          <p:nvPr>
            <p:ph sz="quarter" idx="14"/>
          </p:nvPr>
        </p:nvSpPr>
        <p:spPr>
          <a:xfrm>
            <a:off x="76200" y="4668462"/>
            <a:ext cx="5486400" cy="1828800"/>
          </a:xfrm>
        </p:spPr>
        <p:txBody>
          <a:bodyPr/>
          <a:lstStyle/>
          <a:p>
            <a:pPr lvl="0"/>
            <a:r>
              <a:rPr lang="en-US"/>
              <a:t>Edit Master text styles</a:t>
            </a:r>
          </a:p>
        </p:txBody>
      </p:sp>
      <p:sp>
        <p:nvSpPr>
          <p:cNvPr id="11" name="Picture Placeholder 10"/>
          <p:cNvSpPr>
            <a:spLocks noGrp="1"/>
          </p:cNvSpPr>
          <p:nvPr>
            <p:ph type="pic" sz="quarter" idx="15"/>
          </p:nvPr>
        </p:nvSpPr>
        <p:spPr>
          <a:xfrm>
            <a:off x="5791200" y="686149"/>
            <a:ext cx="3200400" cy="1828800"/>
          </a:xfrm>
        </p:spPr>
        <p:txBody>
          <a:bodyPr/>
          <a:lstStyle/>
          <a:p>
            <a:r>
              <a:rPr lang="en-US"/>
              <a:t>Click icon to add picture</a:t>
            </a:r>
            <a:endParaRPr lang="en-US" dirty="0"/>
          </a:p>
        </p:txBody>
      </p:sp>
      <p:sp>
        <p:nvSpPr>
          <p:cNvPr id="12" name="Picture Placeholder 10"/>
          <p:cNvSpPr>
            <a:spLocks noGrp="1"/>
          </p:cNvSpPr>
          <p:nvPr>
            <p:ph type="pic" sz="quarter" idx="16"/>
          </p:nvPr>
        </p:nvSpPr>
        <p:spPr>
          <a:xfrm>
            <a:off x="5791200" y="2677131"/>
            <a:ext cx="3200400" cy="1828800"/>
          </a:xfrm>
        </p:spPr>
        <p:txBody>
          <a:bodyPr/>
          <a:lstStyle/>
          <a:p>
            <a:r>
              <a:rPr lang="en-US"/>
              <a:t>Click icon to add picture</a:t>
            </a:r>
            <a:endParaRPr lang="en-US" dirty="0"/>
          </a:p>
        </p:txBody>
      </p:sp>
      <p:sp>
        <p:nvSpPr>
          <p:cNvPr id="13" name="Picture Placeholder 10"/>
          <p:cNvSpPr>
            <a:spLocks noGrp="1"/>
          </p:cNvSpPr>
          <p:nvPr>
            <p:ph type="pic" sz="quarter" idx="17"/>
          </p:nvPr>
        </p:nvSpPr>
        <p:spPr>
          <a:xfrm>
            <a:off x="5791200" y="4668462"/>
            <a:ext cx="3200400" cy="1828800"/>
          </a:xfrm>
        </p:spPr>
        <p:txBody>
          <a:bodyPr/>
          <a:lstStyle/>
          <a:p>
            <a:r>
              <a:rPr lang="en-US"/>
              <a:t>Click icon to add picture</a:t>
            </a:r>
            <a:endParaRPr lang="en-US" dirty="0"/>
          </a:p>
        </p:txBody>
      </p:sp>
      <p:sp>
        <p:nvSpPr>
          <p:cNvPr id="10"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227622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762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quarter" idx="13"/>
          </p:nvPr>
        </p:nvSpPr>
        <p:spPr>
          <a:xfrm>
            <a:off x="30861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4"/>
          </p:nvPr>
        </p:nvSpPr>
        <p:spPr>
          <a:xfrm>
            <a:off x="6096000" y="685800"/>
            <a:ext cx="2926080" cy="58521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11"/>
          <p:cNvSpPr>
            <a:spLocks noGrp="1"/>
          </p:cNvSpPr>
          <p:nvPr>
            <p:ph type="body" sz="quarter" idx="13"/>
          </p:nvPr>
        </p:nvSpPr>
        <p:spPr>
          <a:xfrm>
            <a:off x="5486400" y="794759"/>
            <a:ext cx="3505200" cy="5758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p:cNvSpPr>
            <a:spLocks noGrp="1"/>
          </p:cNvSpPr>
          <p:nvPr>
            <p:ph sz="quarter" idx="12"/>
          </p:nvPr>
        </p:nvSpPr>
        <p:spPr>
          <a:xfrm>
            <a:off x="228600" y="794759"/>
            <a:ext cx="52578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Content Placeholder 8"/>
          <p:cNvSpPr>
            <a:spLocks noGrp="1"/>
          </p:cNvSpPr>
          <p:nvPr>
            <p:ph sz="quarter" idx="12"/>
          </p:nvPr>
        </p:nvSpPr>
        <p:spPr>
          <a:xfrm>
            <a:off x="228600" y="794759"/>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8"/>
          <p:cNvSpPr>
            <a:spLocks noGrp="1"/>
          </p:cNvSpPr>
          <p:nvPr>
            <p:ph sz="quarter" idx="13"/>
          </p:nvPr>
        </p:nvSpPr>
        <p:spPr>
          <a:xfrm>
            <a:off x="4648200" y="794758"/>
            <a:ext cx="4343400"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486400" y="794759"/>
            <a:ext cx="3516312" cy="28172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1"/>
          <p:cNvSpPr>
            <a:spLocks noGrp="1"/>
          </p:cNvSpPr>
          <p:nvPr>
            <p:ph type="body" sz="quarter" idx="14"/>
          </p:nvPr>
        </p:nvSpPr>
        <p:spPr>
          <a:xfrm>
            <a:off x="5486400" y="3733798"/>
            <a:ext cx="3516312" cy="2819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2"/>
          </p:nvPr>
        </p:nvSpPr>
        <p:spPr>
          <a:xfrm>
            <a:off x="228600" y="794759"/>
            <a:ext cx="5246688" cy="5758441"/>
          </a:xfrm>
        </p:spPr>
        <p:txBody>
          <a:bodyPr/>
          <a:lstStyle>
            <a:lvl3pPr>
              <a:tabLst>
                <a:tab pos="0" algn="l"/>
              </a:tabLst>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57200" y="76200"/>
            <a:ext cx="8229600" cy="563562"/>
          </a:xfrm>
          <a:noFill/>
        </p:spPr>
        <p:txBody>
          <a:bodyPr>
            <a:noAutofit/>
          </a:bodyPr>
          <a:lstStyle>
            <a:lvl1pPr algn="ctr">
              <a:defRPr sz="4400">
                <a:solidFill>
                  <a:schemeClr val="tx1"/>
                </a:solidFill>
              </a:defRPr>
            </a:lvl1pPr>
          </a:lstStyle>
          <a:p>
            <a:r>
              <a:rPr lang="en-US" dirty="0"/>
              <a:t>Slide Title</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dirty="0">
                <a:solidFill>
                  <a:schemeClr val="tx1"/>
                </a:solidFill>
                <a:latin typeface="Calibri"/>
                <a:ea typeface="Calibri"/>
                <a:cs typeface="Calibri"/>
                <a:sym typeface="Calibri"/>
              </a:rPr>
              <a:t>S-420 Unit 4: Communication</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66" r:id="rId5"/>
    <p:sldLayoutId id="2147483667" r:id="rId6"/>
    <p:sldLayoutId id="2147483669" r:id="rId7"/>
    <p:sldLayoutId id="2147483670" r:id="rId8"/>
    <p:sldLayoutId id="2147483671" r:id="rId9"/>
    <p:sldLayoutId id="2147483675" r:id="rId10"/>
    <p:sldLayoutId id="2147483673" r:id="rId11"/>
    <p:sldLayoutId id="2147483674" r:id="rId12"/>
    <p:sldLayoutId id="2147483676" r:id="rId13"/>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S-420 Unit 4: Communication</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Communication Skills</a:t>
            </a:r>
          </a:p>
        </p:txBody>
      </p:sp>
      <p:sp>
        <p:nvSpPr>
          <p:cNvPr id="3" name="Content Placeholder 2"/>
          <p:cNvSpPr>
            <a:spLocks noGrp="1"/>
          </p:cNvSpPr>
          <p:nvPr>
            <p:ph sz="quarter" idx="12"/>
          </p:nvPr>
        </p:nvSpPr>
        <p:spPr/>
        <p:txBody>
          <a:bodyPr/>
          <a:lstStyle/>
          <a:p>
            <a:pPr marL="403225" lvl="1">
              <a:buFont typeface="Arial" panose="020B0604020202020204" pitchFamily="34" charset="0"/>
              <a:buChar char="•"/>
            </a:pPr>
            <a:r>
              <a:rPr lang="en-US" sz="3200" b="0" dirty="0"/>
              <a:t>Body language.</a:t>
            </a:r>
          </a:p>
          <a:p>
            <a:pPr marL="403225" lvl="1">
              <a:buFont typeface="Arial" panose="020B0604020202020204" pitchFamily="34" charset="0"/>
              <a:buChar char="•"/>
            </a:pPr>
            <a:r>
              <a:rPr lang="en-US" sz="3200" b="0" dirty="0"/>
              <a:t>Pace, rate, tone, and inflection .</a:t>
            </a:r>
          </a:p>
          <a:p>
            <a:pPr marL="403225" lvl="1">
              <a:buFont typeface="Arial" panose="020B0604020202020204" pitchFamily="34" charset="0"/>
              <a:buChar char="•"/>
            </a:pPr>
            <a:r>
              <a:rPr lang="en-US" sz="3200" b="0" dirty="0"/>
              <a:t>Use feedback appropriately.</a:t>
            </a:r>
          </a:p>
          <a:p>
            <a:pPr marL="403225" lvl="1">
              <a:buFont typeface="Arial" panose="020B0604020202020204" pitchFamily="34" charset="0"/>
              <a:buChar char="•"/>
            </a:pPr>
            <a:r>
              <a:rPr lang="en-US" sz="3200" b="0" dirty="0"/>
              <a:t>Check in with people verbally; don’t always wait for them to check in with you. </a:t>
            </a:r>
          </a:p>
          <a:p>
            <a:pPr marL="403225" lvl="1">
              <a:buFont typeface="Arial" panose="020B0604020202020204" pitchFamily="34" charset="0"/>
              <a:buChar char="•"/>
            </a:pPr>
            <a:r>
              <a:rPr lang="en-US" sz="3200" b="0" dirty="0"/>
              <a:t>Taking a tactical pause, using checklists, and closing loops are helpful for both team and personal communication. </a:t>
            </a:r>
          </a:p>
          <a:p>
            <a:endParaRPr lang="en-US" dirty="0"/>
          </a:p>
        </p:txBody>
      </p:sp>
    </p:spTree>
    <p:extLst>
      <p:ext uri="{BB962C8B-B14F-4D97-AF65-F5344CB8AC3E}">
        <p14:creationId xmlns:p14="http://schemas.microsoft.com/office/powerpoint/2010/main" val="219014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Stress Environments</a:t>
            </a:r>
          </a:p>
        </p:txBody>
      </p:sp>
      <p:sp>
        <p:nvSpPr>
          <p:cNvPr id="3" name="Content Placeholder 2"/>
          <p:cNvSpPr>
            <a:spLocks noGrp="1"/>
          </p:cNvSpPr>
          <p:nvPr>
            <p:ph sz="quarter" idx="12"/>
          </p:nvPr>
        </p:nvSpPr>
        <p:spPr/>
        <p:txBody>
          <a:bodyPr/>
          <a:lstStyle/>
          <a:p>
            <a:r>
              <a:rPr lang="en-US" altLang="en-US" b="0" dirty="0"/>
              <a:t>Communication becomes more complicated and more important.</a:t>
            </a:r>
          </a:p>
          <a:p>
            <a:r>
              <a:rPr lang="en-US" altLang="en-US" b="0" dirty="0"/>
              <a:t>Focus on making the message clear and concise. Repeat as necessary. </a:t>
            </a:r>
          </a:p>
        </p:txBody>
      </p:sp>
    </p:spTree>
    <p:extLst>
      <p:ext uri="{BB962C8B-B14F-4D97-AF65-F5344CB8AC3E}">
        <p14:creationId xmlns:p14="http://schemas.microsoft.com/office/powerpoint/2010/main" val="3903367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Barriers Activity</a:t>
            </a:r>
          </a:p>
        </p:txBody>
      </p:sp>
      <p:sp>
        <p:nvSpPr>
          <p:cNvPr id="3" name="Content Placeholder 2"/>
          <p:cNvSpPr>
            <a:spLocks noGrp="1"/>
          </p:cNvSpPr>
          <p:nvPr>
            <p:ph sz="quarter" idx="12"/>
          </p:nvPr>
        </p:nvSpPr>
        <p:spPr>
          <a:xfrm>
            <a:off x="228600" y="1181100"/>
            <a:ext cx="8686800" cy="5448300"/>
          </a:xfrm>
        </p:spPr>
        <p:txBody>
          <a:bodyPr>
            <a:normAutofit fontScale="92500" lnSpcReduction="20000"/>
          </a:bodyPr>
          <a:lstStyle/>
          <a:p>
            <a:pPr marL="457200" marR="0" indent="-514350">
              <a:spcBef>
                <a:spcPts val="0"/>
              </a:spcBef>
              <a:spcAft>
                <a:spcPts val="1200"/>
              </a:spcAft>
              <a:buFont typeface="+mj-lt"/>
              <a:buAutoNum type="arabicPeriod"/>
            </a:pPr>
            <a:r>
              <a:rPr lang="en-US" sz="3500" b="0" dirty="0">
                <a:solidFill>
                  <a:srgbClr val="222222"/>
                </a:solidFill>
                <a:ea typeface="Calibri" panose="020F0502020204030204" pitchFamily="34" charset="0"/>
              </a:rPr>
              <a:t>Complete the activity in your team. </a:t>
            </a:r>
          </a:p>
          <a:p>
            <a:pPr marL="457200" marR="0" indent="-514350">
              <a:spcBef>
                <a:spcPts val="0"/>
              </a:spcBef>
              <a:spcAft>
                <a:spcPts val="1200"/>
              </a:spcAft>
              <a:buFont typeface="+mj-lt"/>
              <a:buAutoNum type="arabicPeriod"/>
            </a:pPr>
            <a:r>
              <a:rPr lang="en-US" sz="3500" b="0" dirty="0">
                <a:solidFill>
                  <a:srgbClr val="222222"/>
                </a:solidFill>
                <a:ea typeface="Calibri" panose="020F0502020204030204" pitchFamily="34" charset="0"/>
              </a:rPr>
              <a:t>One member of the team will be the sender and the rest of the team will be the receivers. The sender and the receivers should sit so they </a:t>
            </a:r>
            <a:r>
              <a:rPr lang="en-US" sz="3500" b="0" i="1" dirty="0">
                <a:solidFill>
                  <a:srgbClr val="222222"/>
                </a:solidFill>
                <a:ea typeface="Calibri" panose="020F0502020204030204" pitchFamily="34" charset="0"/>
              </a:rPr>
              <a:t>do not</a:t>
            </a:r>
            <a:r>
              <a:rPr lang="en-US" sz="3500" b="0" dirty="0">
                <a:solidFill>
                  <a:srgbClr val="222222"/>
                </a:solidFill>
                <a:ea typeface="Calibri" panose="020F0502020204030204" pitchFamily="34" charset="0"/>
              </a:rPr>
              <a:t> look at each other.</a:t>
            </a:r>
          </a:p>
          <a:p>
            <a:pPr marL="457200" marR="0" indent="-514350">
              <a:spcBef>
                <a:spcPts val="0"/>
              </a:spcBef>
              <a:spcAft>
                <a:spcPts val="1200"/>
              </a:spcAft>
              <a:buFont typeface="+mj-lt"/>
              <a:buAutoNum type="arabicPeriod"/>
            </a:pPr>
            <a:r>
              <a:rPr lang="en-US" sz="3500" b="0" dirty="0">
                <a:solidFill>
                  <a:srgbClr val="222222"/>
                </a:solidFill>
                <a:ea typeface="Calibri" panose="020F0502020204030204" pitchFamily="34" charset="0"/>
              </a:rPr>
              <a:t>Using the Descriptive Design handout, the </a:t>
            </a:r>
            <a:r>
              <a:rPr lang="en-US" sz="3500" b="0" i="1" dirty="0">
                <a:solidFill>
                  <a:srgbClr val="222222"/>
                </a:solidFill>
                <a:ea typeface="Calibri" panose="020F0502020204030204" pitchFamily="34" charset="0"/>
              </a:rPr>
              <a:t>sender </a:t>
            </a:r>
            <a:r>
              <a:rPr lang="en-US" sz="3500" b="0" dirty="0">
                <a:solidFill>
                  <a:srgbClr val="222222"/>
                </a:solidFill>
                <a:ea typeface="Calibri" panose="020F0502020204030204" pitchFamily="34" charset="0"/>
              </a:rPr>
              <a:t>needs to verbally describe the design and give instructions to the receivers on how to draw the design.</a:t>
            </a:r>
          </a:p>
          <a:p>
            <a:pPr marL="457200" marR="0" indent="-514350">
              <a:spcBef>
                <a:spcPts val="0"/>
              </a:spcBef>
              <a:spcAft>
                <a:spcPts val="1200"/>
              </a:spcAft>
              <a:buFont typeface="+mj-lt"/>
              <a:buAutoNum type="arabicPeriod"/>
            </a:pPr>
            <a:r>
              <a:rPr lang="en-US" sz="3500" b="0" dirty="0">
                <a:solidFill>
                  <a:srgbClr val="222222"/>
                </a:solidFill>
                <a:ea typeface="Calibri" panose="020F0502020204030204" pitchFamily="34" charset="0"/>
              </a:rPr>
              <a:t>Receivers cannot use any form of communication during this activity – no talking, signals, or sounds.</a:t>
            </a:r>
          </a:p>
          <a:p>
            <a:pPr marL="514350" indent="-514350">
              <a:buFont typeface="+mj-lt"/>
              <a:buAutoNum type="arabicPeriod"/>
            </a:pPr>
            <a:endParaRPr lang="en-US" b="0" dirty="0"/>
          </a:p>
        </p:txBody>
      </p:sp>
    </p:spTree>
    <p:extLst>
      <p:ext uri="{BB962C8B-B14F-4D97-AF65-F5344CB8AC3E}">
        <p14:creationId xmlns:p14="http://schemas.microsoft.com/office/powerpoint/2010/main" val="24191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Objectives</a:t>
            </a:r>
          </a:p>
        </p:txBody>
      </p:sp>
      <p:sp>
        <p:nvSpPr>
          <p:cNvPr id="3" name="Content Placeholder 2"/>
          <p:cNvSpPr>
            <a:spLocks noGrp="1"/>
          </p:cNvSpPr>
          <p:nvPr>
            <p:ph sz="quarter" idx="12"/>
          </p:nvPr>
        </p:nvSpPr>
        <p:spPr>
          <a:xfrm>
            <a:off x="228600" y="1181100"/>
            <a:ext cx="8686800" cy="5372100"/>
          </a:xfrm>
        </p:spPr>
        <p:txBody>
          <a:bodyPr/>
          <a:lstStyle/>
          <a:p>
            <a:pPr marL="0" indent="0">
              <a:spcBef>
                <a:spcPts val="600"/>
              </a:spcBef>
              <a:buNone/>
            </a:pPr>
            <a:r>
              <a:rPr lang="en-US" b="0" dirty="0"/>
              <a:t>Students will be able to:</a:t>
            </a:r>
          </a:p>
          <a:p>
            <a:pPr>
              <a:spcBef>
                <a:spcPts val="600"/>
              </a:spcBef>
            </a:pPr>
            <a:r>
              <a:rPr lang="en-US" b="0" dirty="0"/>
              <a:t>Describe how a positive team climate can establish the foundation for effective communication and ensure a common operating picture.</a:t>
            </a:r>
          </a:p>
          <a:p>
            <a:pPr>
              <a:spcBef>
                <a:spcPts val="600"/>
              </a:spcBef>
            </a:pPr>
            <a:r>
              <a:rPr lang="en-US" b="0" dirty="0"/>
              <a:t>Demonstrate communication strategies (team and personal) that promote a common operating picture.</a:t>
            </a:r>
          </a:p>
          <a:p>
            <a:endParaRPr lang="en-US" dirty="0"/>
          </a:p>
        </p:txBody>
      </p:sp>
    </p:spTree>
    <p:extLst>
      <p:ext uri="{BB962C8B-B14F-4D97-AF65-F5344CB8AC3E}">
        <p14:creationId xmlns:p14="http://schemas.microsoft.com/office/powerpoint/2010/main" val="136404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US" dirty="0"/>
          </a:p>
        </p:txBody>
      </p:sp>
      <p:sp>
        <p:nvSpPr>
          <p:cNvPr id="3" name="Content Placeholder 2"/>
          <p:cNvSpPr>
            <a:spLocks noGrp="1"/>
          </p:cNvSpPr>
          <p:nvPr>
            <p:ph sz="quarter" idx="12"/>
          </p:nvPr>
        </p:nvSpPr>
        <p:spPr>
          <a:xfrm>
            <a:off x="228600" y="1181100"/>
            <a:ext cx="8686800" cy="4838700"/>
          </a:xfrm>
        </p:spPr>
        <p:txBody>
          <a:bodyPr anchor="ctr">
            <a:normAutofit/>
          </a:bodyPr>
          <a:lstStyle/>
          <a:p>
            <a:pPr marL="0" indent="0">
              <a:lnSpc>
                <a:spcPct val="90000"/>
              </a:lnSpc>
              <a:spcBef>
                <a:spcPts val="1000"/>
              </a:spcBef>
              <a:buNone/>
            </a:pPr>
            <a:r>
              <a:rPr lang="en-US" b="0" dirty="0"/>
              <a:t>Students will be able to:</a:t>
            </a:r>
            <a:endParaRPr lang="en-US" b="0" dirty="0">
              <a:solidFill>
                <a:prstClr val="black"/>
              </a:solidFill>
            </a:endParaRPr>
          </a:p>
          <a:p>
            <a:pPr marL="512064" indent="-512064">
              <a:lnSpc>
                <a:spcPct val="90000"/>
              </a:lnSpc>
              <a:spcBef>
                <a:spcPts val="1000"/>
              </a:spcBef>
            </a:pPr>
            <a:r>
              <a:rPr lang="en-US" b="0" dirty="0">
                <a:solidFill>
                  <a:prstClr val="black"/>
                </a:solidFill>
              </a:rPr>
              <a:t>Describe how a positive team climate can establish the foundation for effective communication and ensure a common operating picture.</a:t>
            </a:r>
          </a:p>
          <a:p>
            <a:pPr marL="519113" indent="-469900">
              <a:lnSpc>
                <a:spcPct val="90000"/>
              </a:lnSpc>
              <a:spcBef>
                <a:spcPts val="1000"/>
              </a:spcBef>
            </a:pPr>
            <a:r>
              <a:rPr lang="en-US" b="0" dirty="0">
                <a:solidFill>
                  <a:prstClr val="black"/>
                </a:solidFill>
              </a:rPr>
              <a:t>Demonstrate communication strategies (team and personal) that promote a common operating picture.</a:t>
            </a:r>
          </a:p>
          <a:p>
            <a:endParaRPr lang="en-US" dirty="0"/>
          </a:p>
        </p:txBody>
      </p:sp>
    </p:spTree>
    <p:extLst>
      <p:ext uri="{BB962C8B-B14F-4D97-AF65-F5344CB8AC3E}">
        <p14:creationId xmlns:p14="http://schemas.microsoft.com/office/powerpoint/2010/main" val="283813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Team Climate Affects Communication </a:t>
            </a:r>
          </a:p>
        </p:txBody>
      </p:sp>
      <p:sp>
        <p:nvSpPr>
          <p:cNvPr id="3" name="Content Placeholder 2"/>
          <p:cNvSpPr>
            <a:spLocks noGrp="1"/>
          </p:cNvSpPr>
          <p:nvPr>
            <p:ph sz="quarter" idx="12"/>
          </p:nvPr>
        </p:nvSpPr>
        <p:spPr/>
        <p:txBody>
          <a:bodyPr/>
          <a:lstStyle/>
          <a:p>
            <a:pPr marL="0" indent="0">
              <a:buNone/>
            </a:pPr>
            <a:r>
              <a:rPr lang="en-US" b="0" dirty="0"/>
              <a:t>A positive team climate (behaviors, attitudes, and feelings that characterize the team) is the foundation for effective communication. </a:t>
            </a:r>
          </a:p>
        </p:txBody>
      </p:sp>
    </p:spTree>
    <p:extLst>
      <p:ext uri="{BB962C8B-B14F-4D97-AF65-F5344CB8AC3E}">
        <p14:creationId xmlns:p14="http://schemas.microsoft.com/office/powerpoint/2010/main" val="220500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Effective Communication</a:t>
            </a:r>
            <a:endParaRPr lang="en-US" sz="3600" dirty="0"/>
          </a:p>
        </p:txBody>
      </p:sp>
      <p:sp>
        <p:nvSpPr>
          <p:cNvPr id="3" name="Content Placeholder 2"/>
          <p:cNvSpPr>
            <a:spLocks noGrp="1"/>
          </p:cNvSpPr>
          <p:nvPr>
            <p:ph sz="quarter" idx="12"/>
          </p:nvPr>
        </p:nvSpPr>
        <p:spPr>
          <a:xfrm>
            <a:off x="0" y="1181100"/>
            <a:ext cx="9144000" cy="4495800"/>
          </a:xfrm>
        </p:spPr>
        <p:txBody>
          <a:bodyPr/>
          <a:lstStyle/>
          <a:p>
            <a:pPr marL="228600" indent="0">
              <a:buNone/>
            </a:pPr>
            <a:r>
              <a:rPr lang="en-US" dirty="0"/>
              <a:t>Communication Affects the Common Operating Picture</a:t>
            </a:r>
            <a:endParaRPr lang="en-US" b="0" dirty="0"/>
          </a:p>
          <a:p>
            <a:pPr marL="228600" indent="0">
              <a:buNone/>
            </a:pPr>
            <a:endParaRPr lang="en-US" b="0" dirty="0"/>
          </a:p>
          <a:p>
            <a:pPr marL="228600" indent="0">
              <a:buNone/>
            </a:pPr>
            <a:r>
              <a:rPr lang="en-US" dirty="0"/>
              <a:t>Common</a:t>
            </a:r>
            <a:r>
              <a:rPr lang="en-US" b="0" dirty="0"/>
              <a:t>: All involved</a:t>
            </a:r>
          </a:p>
          <a:p>
            <a:pPr marL="228600" indent="0">
              <a:buNone/>
            </a:pPr>
            <a:r>
              <a:rPr lang="en-US" dirty="0"/>
              <a:t>Operating</a:t>
            </a:r>
            <a:r>
              <a:rPr lang="en-US" b="0" dirty="0"/>
              <a:t>: Actual, real-time</a:t>
            </a:r>
          </a:p>
          <a:p>
            <a:pPr marL="228600" indent="0">
              <a:buNone/>
            </a:pPr>
            <a:r>
              <a:rPr lang="en-US" dirty="0"/>
              <a:t>Picture</a:t>
            </a:r>
            <a:r>
              <a:rPr lang="en-US" b="0" dirty="0"/>
              <a:t>: Single vision </a:t>
            </a:r>
          </a:p>
          <a:p>
            <a:endParaRPr lang="en-US" dirty="0"/>
          </a:p>
        </p:txBody>
      </p:sp>
    </p:spTree>
    <p:extLst>
      <p:ext uri="{BB962C8B-B14F-4D97-AF65-F5344CB8AC3E}">
        <p14:creationId xmlns:p14="http://schemas.microsoft.com/office/powerpoint/2010/main" val="1139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Communication Diagram Activity</a:t>
            </a:r>
          </a:p>
        </p:txBody>
      </p:sp>
      <p:sp>
        <p:nvSpPr>
          <p:cNvPr id="3" name="Content Placeholder 2"/>
          <p:cNvSpPr>
            <a:spLocks noGrp="1"/>
          </p:cNvSpPr>
          <p:nvPr>
            <p:ph sz="quarter" idx="12"/>
          </p:nvPr>
        </p:nvSpPr>
        <p:spPr>
          <a:xfrm>
            <a:off x="228600" y="1181100"/>
            <a:ext cx="8686800" cy="5372100"/>
          </a:xfrm>
        </p:spPr>
        <p:txBody>
          <a:bodyPr>
            <a:normAutofit fontScale="92500" lnSpcReduction="20000"/>
          </a:bodyPr>
          <a:lstStyle/>
          <a:p>
            <a:pPr marL="514350" lvl="0" indent="-514350">
              <a:spcBef>
                <a:spcPts val="0"/>
              </a:spcBef>
              <a:spcAft>
                <a:spcPts val="1200"/>
              </a:spcAft>
              <a:buFont typeface="+mj-lt"/>
              <a:buAutoNum type="arabicPeriod"/>
            </a:pPr>
            <a:r>
              <a:rPr lang="en-US" sz="3500" b="0" dirty="0">
                <a:solidFill>
                  <a:srgbClr val="222222"/>
                </a:solidFill>
                <a:ea typeface="Times New Roman" panose="02020603050405020304" pitchFamily="18" charset="0"/>
              </a:rPr>
              <a:t>On a flipchart, draw 8 circles arranged in a circular pattern. Inside each circle, write the following position acronyms: ICT2, SOF2, OSC2, PSC2, LSC2, FSC2, PIO2, and LOFR.</a:t>
            </a:r>
          </a:p>
          <a:p>
            <a:pPr marL="514350" lvl="0" indent="-514350">
              <a:spcBef>
                <a:spcPts val="0"/>
              </a:spcBef>
              <a:spcAft>
                <a:spcPts val="1200"/>
              </a:spcAft>
              <a:buFont typeface="+mj-lt"/>
              <a:buAutoNum type="arabicPeriod"/>
            </a:pPr>
            <a:r>
              <a:rPr lang="en-US" sz="3500" b="0" dirty="0">
                <a:solidFill>
                  <a:srgbClr val="222222"/>
                </a:solidFill>
                <a:ea typeface="Times New Roman" panose="02020603050405020304" pitchFamily="18" charset="0"/>
              </a:rPr>
              <a:t>Draw an arrow from one circle (position) to another circle (position) and write on that arrow one reason why the originating position would need to communicate with the other position. Continue to draw and label arrows from the first circle to all of the other circles.</a:t>
            </a:r>
          </a:p>
          <a:p>
            <a:pPr marL="514350" lvl="0" indent="-514350">
              <a:spcBef>
                <a:spcPts val="0"/>
              </a:spcBef>
              <a:spcAft>
                <a:spcPts val="1200"/>
              </a:spcAft>
              <a:buFont typeface="+mj-lt"/>
              <a:buAutoNum type="arabicPeriod"/>
            </a:pPr>
            <a:r>
              <a:rPr lang="en-US" sz="3500" b="0" dirty="0">
                <a:solidFill>
                  <a:srgbClr val="222222"/>
                </a:solidFill>
                <a:ea typeface="Times New Roman" panose="02020603050405020304" pitchFamily="18" charset="0"/>
              </a:rPr>
              <a:t>Complete the arrows and labeling for all 8 circles.</a:t>
            </a:r>
          </a:p>
          <a:p>
            <a:pPr marL="0" indent="0">
              <a:buNone/>
            </a:pPr>
            <a:endParaRPr lang="en-US" dirty="0"/>
          </a:p>
        </p:txBody>
      </p:sp>
    </p:spTree>
    <p:extLst>
      <p:ext uri="{BB962C8B-B14F-4D97-AF65-F5344CB8AC3E}">
        <p14:creationId xmlns:p14="http://schemas.microsoft.com/office/powerpoint/2010/main" val="3307381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Strategies to Enhance Team Communication</a:t>
            </a:r>
          </a:p>
        </p:txBody>
      </p:sp>
      <p:sp>
        <p:nvSpPr>
          <p:cNvPr id="3" name="Content Placeholder 2"/>
          <p:cNvSpPr>
            <a:spLocks noGrp="1"/>
          </p:cNvSpPr>
          <p:nvPr>
            <p:ph sz="quarter" idx="12"/>
          </p:nvPr>
        </p:nvSpPr>
        <p:spPr>
          <a:xfrm>
            <a:off x="228600" y="1143000"/>
            <a:ext cx="8686800" cy="5372100"/>
          </a:xfrm>
        </p:spPr>
        <p:txBody>
          <a:bodyPr>
            <a:normAutofit fontScale="92500" lnSpcReduction="10000"/>
          </a:bodyPr>
          <a:lstStyle/>
          <a:p>
            <a:r>
              <a:rPr lang="en-US" b="0" dirty="0"/>
              <a:t>Share Leader’s Intent, </a:t>
            </a:r>
            <a:r>
              <a:rPr lang="en-US" b="0" i="1" dirty="0"/>
              <a:t>Incident Response Pocket Guide</a:t>
            </a:r>
            <a:r>
              <a:rPr lang="en-US" b="0" dirty="0"/>
              <a:t>, (IRPG), PMS 431.</a:t>
            </a:r>
          </a:p>
          <a:p>
            <a:r>
              <a:rPr lang="en-US" b="0" dirty="0"/>
              <a:t>Apply the Five Communication Responsibilities found in the IRPG.</a:t>
            </a:r>
          </a:p>
          <a:p>
            <a:r>
              <a:rPr lang="en-US" b="0" dirty="0"/>
              <a:t>Define team culture.</a:t>
            </a:r>
          </a:p>
          <a:p>
            <a:r>
              <a:rPr lang="en-US" b="0" dirty="0"/>
              <a:t>Conduct effective meetings, briefings, and debriefings.</a:t>
            </a:r>
          </a:p>
          <a:p>
            <a:r>
              <a:rPr lang="en-US" b="0" dirty="0"/>
              <a:t>Post objectives to help keep people in the team focused.</a:t>
            </a:r>
          </a:p>
          <a:p>
            <a:r>
              <a:rPr lang="en-US" b="0" dirty="0"/>
              <a:t>Use checklists and close loops.</a:t>
            </a:r>
          </a:p>
          <a:p>
            <a:r>
              <a:rPr lang="en-US" b="0" dirty="0"/>
              <a:t>Take team tactical pauses.</a:t>
            </a:r>
          </a:p>
          <a:p>
            <a:endParaRPr lang="en-US" dirty="0"/>
          </a:p>
        </p:txBody>
      </p:sp>
    </p:spTree>
    <p:extLst>
      <p:ext uri="{BB962C8B-B14F-4D97-AF65-F5344CB8AC3E}">
        <p14:creationId xmlns:p14="http://schemas.microsoft.com/office/powerpoint/2010/main" val="375581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Communication</a:t>
            </a:r>
          </a:p>
        </p:txBody>
      </p:sp>
      <p:sp>
        <p:nvSpPr>
          <p:cNvPr id="3" name="Content Placeholder 2"/>
          <p:cNvSpPr>
            <a:spLocks noGrp="1"/>
          </p:cNvSpPr>
          <p:nvPr>
            <p:ph sz="quarter" idx="12"/>
          </p:nvPr>
        </p:nvSpPr>
        <p:spPr/>
        <p:txBody>
          <a:bodyPr/>
          <a:lstStyle/>
          <a:p>
            <a:pPr marL="0" indent="0">
              <a:buNone/>
            </a:pPr>
            <a:r>
              <a:rPr lang="en-US" altLang="en-US" b="0" dirty="0"/>
              <a:t>Communication has three parts:</a:t>
            </a:r>
          </a:p>
          <a:p>
            <a:pPr lvl="1">
              <a:buFont typeface="Arial" panose="020B0604020202020204" pitchFamily="34" charset="0"/>
              <a:buChar char="•"/>
            </a:pPr>
            <a:r>
              <a:rPr lang="en-US" altLang="en-US" sz="3200" b="0" dirty="0"/>
              <a:t>The message</a:t>
            </a:r>
          </a:p>
          <a:p>
            <a:pPr lvl="1">
              <a:buFont typeface="Arial" panose="020B0604020202020204" pitchFamily="34" charset="0"/>
              <a:buChar char="•"/>
            </a:pPr>
            <a:r>
              <a:rPr lang="en-US" altLang="en-US" sz="3200" b="0" dirty="0"/>
              <a:t>The sender</a:t>
            </a:r>
          </a:p>
          <a:p>
            <a:pPr lvl="1">
              <a:buFont typeface="Arial" panose="020B0604020202020204" pitchFamily="34" charset="0"/>
              <a:buChar char="•"/>
            </a:pPr>
            <a:r>
              <a:rPr lang="en-US" altLang="en-US" sz="3200" b="0" dirty="0"/>
              <a:t>The receiver</a:t>
            </a:r>
          </a:p>
          <a:p>
            <a:endParaRPr lang="en-US" dirty="0"/>
          </a:p>
        </p:txBody>
      </p:sp>
    </p:spTree>
    <p:extLst>
      <p:ext uri="{BB962C8B-B14F-4D97-AF65-F5344CB8AC3E}">
        <p14:creationId xmlns:p14="http://schemas.microsoft.com/office/powerpoint/2010/main" val="117345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chemeClr val="accent4">
                    <a:lumMod val="50000"/>
                  </a:schemeClr>
                </a:solidFill>
              </a:rPr>
            </a:br>
            <a:r>
              <a:rPr lang="en-US" dirty="0"/>
              <a:t>Sender’s Responsibilities</a:t>
            </a:r>
            <a:br>
              <a:rPr lang="en-US" dirty="0">
                <a:solidFill>
                  <a:schemeClr val="accent4">
                    <a:lumMod val="50000"/>
                  </a:schemeClr>
                </a:solidFill>
              </a:rPr>
            </a:br>
            <a:endParaRPr lang="en-US" dirty="0"/>
          </a:p>
        </p:txBody>
      </p:sp>
      <p:sp>
        <p:nvSpPr>
          <p:cNvPr id="3" name="Content Placeholder 2"/>
          <p:cNvSpPr>
            <a:spLocks noGrp="1"/>
          </p:cNvSpPr>
          <p:nvPr>
            <p:ph sz="quarter" idx="12"/>
          </p:nvPr>
        </p:nvSpPr>
        <p:spPr/>
        <p:txBody>
          <a:bodyPr>
            <a:normAutofit/>
          </a:bodyPr>
          <a:lstStyle/>
          <a:p>
            <a:r>
              <a:rPr lang="en-US" b="0" dirty="0"/>
              <a:t>Be aware of personal biases and assumptions.</a:t>
            </a:r>
          </a:p>
          <a:p>
            <a:r>
              <a:rPr lang="en-US" b="0" dirty="0"/>
              <a:t>Use common terminology.</a:t>
            </a:r>
          </a:p>
          <a:p>
            <a:r>
              <a:rPr lang="en-US" b="0" dirty="0"/>
              <a:t>Verify message was received.</a:t>
            </a:r>
          </a:p>
          <a:p>
            <a:r>
              <a:rPr lang="en-US" b="0" dirty="0"/>
              <a:t>Communicate in a timely manner.</a:t>
            </a:r>
          </a:p>
          <a:p>
            <a:r>
              <a:rPr lang="en-US" b="0" dirty="0"/>
              <a:t>Use appropriate mode of communication.</a:t>
            </a:r>
          </a:p>
          <a:p>
            <a:endParaRPr lang="en-US" dirty="0"/>
          </a:p>
        </p:txBody>
      </p:sp>
    </p:spTree>
    <p:extLst>
      <p:ext uri="{BB962C8B-B14F-4D97-AF65-F5344CB8AC3E}">
        <p14:creationId xmlns:p14="http://schemas.microsoft.com/office/powerpoint/2010/main" val="3512971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Receiver’s Responsibilities</a:t>
            </a:r>
            <a:br>
              <a:rPr lang="en-US" dirty="0">
                <a:latin typeface="Calibri" panose="020F0502020204030204" pitchFamily="34" charset="0"/>
                <a:cs typeface="Calibri" panose="020F0502020204030204" pitchFamily="34" charset="0"/>
              </a:rPr>
            </a:br>
            <a:endParaRPr lang="en-US" dirty="0"/>
          </a:p>
        </p:txBody>
      </p:sp>
      <p:sp>
        <p:nvSpPr>
          <p:cNvPr id="4" name="Content Placeholder 3"/>
          <p:cNvSpPr txBox="1">
            <a:spLocks noGrp="1"/>
          </p:cNvSpPr>
          <p:nvPr>
            <p:ph sz="quarter" idx="12"/>
          </p:nvPr>
        </p:nvSpPr>
        <p:spPr>
          <a:xfrm>
            <a:off x="228600" y="1181100"/>
            <a:ext cx="8686800" cy="2948499"/>
          </a:xfrm>
          <a:prstGeom prst="rect">
            <a:avLst/>
          </a:prstGeom>
          <a:noFill/>
        </p:spPr>
        <p:txBody>
          <a:bodyPr wrap="square" rtlCol="0">
            <a:spAutoFit/>
          </a:bodyPr>
          <a:lstStyle/>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Be aware of personal biases and assumptions.</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Acknowledge communication.</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Respond to communication.</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Ask clarifying questions.</a:t>
            </a:r>
          </a:p>
          <a:p>
            <a:pPr marL="342900" indent="-342900">
              <a:buFont typeface="Arial" panose="020B0604020202020204" pitchFamily="34" charset="0"/>
              <a:buChar char="•"/>
            </a:pPr>
            <a:r>
              <a:rPr lang="en-US" b="0" dirty="0">
                <a:latin typeface="Calibri" panose="020F0502020204030204" pitchFamily="34" charset="0"/>
                <a:cs typeface="Calibri" panose="020F0502020204030204" pitchFamily="34" charset="0"/>
              </a:rPr>
              <a:t>Listen actively.</a:t>
            </a:r>
            <a:endParaRPr lang="en-US" dirty="0"/>
          </a:p>
        </p:txBody>
      </p:sp>
    </p:spTree>
    <p:extLst>
      <p:ext uri="{BB962C8B-B14F-4D97-AF65-F5344CB8AC3E}">
        <p14:creationId xmlns:p14="http://schemas.microsoft.com/office/powerpoint/2010/main" val="19937480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S190">
      <a:dk1>
        <a:srgbClr val="262626"/>
      </a:dk1>
      <a:lt1>
        <a:srgbClr val="FFFFFF"/>
      </a:lt1>
      <a:dk2>
        <a:srgbClr val="42322A"/>
      </a:dk2>
      <a:lt2>
        <a:srgbClr val="EEECE1"/>
      </a:lt2>
      <a:accent1>
        <a:srgbClr val="ABC178"/>
      </a:accent1>
      <a:accent2>
        <a:srgbClr val="D6562B"/>
      </a:accent2>
      <a:accent3>
        <a:srgbClr val="507B97"/>
      </a:accent3>
      <a:accent4>
        <a:srgbClr val="F4BB3A"/>
      </a:accent4>
      <a:accent5>
        <a:srgbClr val="176533"/>
      </a:accent5>
      <a:accent6>
        <a:srgbClr val="A17D6B"/>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s190-Template" id="{8593C24D-E6E0-4AD6-A7C4-B640759F04B6}" vid="{9958F55C-F9E0-4870-BECA-CDDEE98386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NWCG_PPT_Template</Template>
  <TotalTime>714</TotalTime>
  <Words>1791</Words>
  <Application>Microsoft Office PowerPoint</Application>
  <PresentationFormat>On-screen Show (4:3)</PresentationFormat>
  <Paragraphs>225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Courier New</vt:lpstr>
      <vt:lpstr>Arial</vt:lpstr>
      <vt:lpstr>Times New Roman</vt:lpstr>
      <vt:lpstr>Calibri</vt:lpstr>
      <vt:lpstr>Wingdings</vt:lpstr>
      <vt:lpstr>Custom Design</vt:lpstr>
      <vt:lpstr>S-420 Unit 4: Communication</vt:lpstr>
      <vt:lpstr>Objectives</vt:lpstr>
      <vt:lpstr>Team Climate Affects Communication </vt:lpstr>
      <vt:lpstr>Effective Communication</vt:lpstr>
      <vt:lpstr>Communication Diagram Activity</vt:lpstr>
      <vt:lpstr>Strategies to Enhance Team Communication</vt:lpstr>
      <vt:lpstr>Personal Communication</vt:lpstr>
      <vt:lpstr> Sender’s Responsibilities </vt:lpstr>
      <vt:lpstr> Receiver’s Responsibilities </vt:lpstr>
      <vt:lpstr>Other Communication Skills</vt:lpstr>
      <vt:lpstr>High Stress Environments</vt:lpstr>
      <vt:lpstr>Communication Barriers Activity</vt:lpstr>
      <vt:lpstr>Objectives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NWCG S-420 Unit 4: Communications</dc:title>
  <dc:subject>NWCG S-420 Unit 4: Communications</dc:subject>
  <dc:creator>NWCG</dc:creator>
  <cp:keywords>"NWCG S-420 Unit 4: Communications"</cp:keywords>
  <cp:lastModifiedBy>Touchette, Rhiannon R</cp:lastModifiedBy>
  <cp:revision>60</cp:revision>
  <cp:lastPrinted>2019-11-19T23:33:17Z</cp:lastPrinted>
  <dcterms:created xsi:type="dcterms:W3CDTF">2019-10-15T16:01:49Z</dcterms:created>
  <dcterms:modified xsi:type="dcterms:W3CDTF">2020-04-20T20:33:02Z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ies>
</file>