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89019" autoAdjust="0"/>
  </p:normalViewPr>
  <p:slideViewPr>
    <p:cSldViewPr showGuides="1">
      <p:cViewPr>
        <p:scale>
          <a:sx n="70" d="100"/>
          <a:sy n="70" d="100"/>
        </p:scale>
        <p:origin x="-72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A9F7-7F27-4992-80CA-BFF2813F9B1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65F3-A600-419C-8809-7F763AB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D054-BBF2-4E8D-A854-D8477944941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Course: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Unit: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Lesson: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Text: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Media Asset Type: 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Still___    Video___    Mapping/Terrain___     3D/Google Earth___     Animations___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Illustrations___     Narrative ___     Audio Recording___     Screen Text___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Description of Media Asset: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</a:p>
          <a:p>
            <a:endParaRPr lang="en-US" sz="1100" b="1" dirty="0" smtClean="0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Does Media Asset Exist? Y/N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Where? (</a:t>
            </a:r>
            <a:r>
              <a:rPr lang="en-US" sz="1100" b="1" dirty="0" err="1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url</a:t>
            </a:r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/path of media asset file(s))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Production Notes: 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IM Staff Member Assigned:________________________________________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SME or Technical Expert Required? (Y/N), if yes, who? 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 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r>
              <a:rPr lang="en-US" sz="1100" b="1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Logistical Support Needed?  (Y/N) if yes, who?______________________________________________</a:t>
            </a:r>
            <a:endParaRPr lang="en-US" sz="1100" dirty="0" smtClean="0">
              <a:latin typeface="+mn-lt"/>
              <a:ea typeface="Calibri"/>
              <a:cs typeface="Times New Roman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1ABD-1206-4E20-9E3C-210EA98A3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0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2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1ABD-1206-4E20-9E3C-210EA98A35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889000"/>
            <a:ext cx="7772400" cy="8604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7724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385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0" y="4191000"/>
            <a:ext cx="2667000" cy="167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4: Coordination and Leading Assigned Personnel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 Unit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 Unit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4: Coordinating and Leading Assigned Personnel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4: Coordinating and Leading Assigned Personnel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4: Coordinating and Leading Assigned Personnel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 Coordinating and Leading Assigned Personnel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Coordinating and Leading Assigned Personnel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Coordinating and Leading Assigned Personnel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Coordinating and Leading Assigned Personnel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2: Coordinating and Leading Assigned Personnel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02-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Unit 4:  Coordination and Leading Assigned Personnel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2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S-470</a:t>
            </a:r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-5977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Air Operations Branch Director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5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Coordination </a:t>
            </a:r>
            <a:r>
              <a:rPr lang="en-US" sz="4000" dirty="0"/>
              <a:t>and Leading </a:t>
            </a:r>
            <a:endParaRPr lang="en-US" sz="4000" dirty="0" smtClean="0"/>
          </a:p>
          <a:p>
            <a:r>
              <a:rPr lang="en-US" sz="4000" dirty="0" smtClean="0"/>
              <a:t>Assigned </a:t>
            </a:r>
            <a:r>
              <a:rPr lang="en-US" sz="4000" dirty="0"/>
              <a:t>Personnel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2" y="4191000"/>
            <a:ext cx="2475197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Placeholder 20" descr="_DSC002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3059" b="30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Placeholder 21" descr="_DSC0011 (1)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lum bright="30000" contrast="30000"/>
          </a:blip>
          <a:srcRect t="3059" b="30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4: Coordination </a:t>
            </a:r>
            <a:r>
              <a:rPr lang="en-US" dirty="0"/>
              <a:t>and Leading Assigned Personnel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Coordination with Vendors and Contractors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an </a:t>
            </a:r>
            <a:r>
              <a:rPr lang="en-US" dirty="0" err="1" smtClean="0"/>
              <a:t>AOBD</a:t>
            </a:r>
            <a:r>
              <a:rPr lang="en-US" dirty="0" smtClean="0"/>
              <a:t>, you are indirectly responsible for ensuring contracts are administered properly.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Examples of contract equipment / personnel:</a:t>
            </a:r>
          </a:p>
          <a:p>
            <a:r>
              <a:rPr lang="en-US" sz="2800" dirty="0" err="1" smtClean="0"/>
              <a:t>Helibase</a:t>
            </a:r>
            <a:r>
              <a:rPr lang="en-US" sz="2800" dirty="0" smtClean="0"/>
              <a:t> trailers</a:t>
            </a:r>
          </a:p>
          <a:p>
            <a:r>
              <a:rPr lang="en-US" sz="2800" dirty="0" smtClean="0"/>
              <a:t>Water tenders</a:t>
            </a:r>
          </a:p>
          <a:p>
            <a:r>
              <a:rPr lang="en-US" sz="2800" dirty="0" smtClean="0"/>
              <a:t>Portable retardant</a:t>
            </a:r>
          </a:p>
          <a:p>
            <a:r>
              <a:rPr lang="en-US" sz="2800" dirty="0" smtClean="0"/>
              <a:t>Aircraft support personnel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Coordination: Other Incidents and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Depending on incident complexity, you may be working with (or affected by) other incidents or additional coordinating groups and incident management teams such as: GMAC, NMAC, Area Command, NIMO,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May include the following:</a:t>
            </a:r>
          </a:p>
          <a:p>
            <a:r>
              <a:rPr lang="en-US" dirty="0" smtClean="0"/>
              <a:t>Local airport authority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Land owner</a:t>
            </a:r>
          </a:p>
          <a:p>
            <a:r>
              <a:rPr lang="en-US" dirty="0" smtClean="0"/>
              <a:t>Adjacent incident personnel</a:t>
            </a:r>
          </a:p>
          <a:p>
            <a:r>
              <a:rPr lang="en-US" dirty="0" smtClean="0"/>
              <a:t>Aviation support groups</a:t>
            </a:r>
          </a:p>
          <a:p>
            <a:r>
              <a:rPr lang="en-US" dirty="0" smtClean="0"/>
              <a:t>Other fixed-wing 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br>
              <a:rPr lang="en-US" dirty="0" smtClean="0"/>
            </a:br>
            <a:r>
              <a:rPr lang="en-US" dirty="0" smtClean="0"/>
              <a:t>Coordination with 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being assigned your topic(s), answer the following questions:</a:t>
            </a:r>
          </a:p>
          <a:p>
            <a:pPr lvl="0"/>
            <a:r>
              <a:rPr lang="en-US" sz="2800" dirty="0"/>
              <a:t>Why might this interaction need to occur?</a:t>
            </a:r>
          </a:p>
          <a:p>
            <a:pPr lvl="0"/>
            <a:r>
              <a:rPr lang="en-US" sz="2800" dirty="0"/>
              <a:t>What is the nature of the relationship? </a:t>
            </a:r>
            <a:endParaRPr lang="en-US" sz="2800" dirty="0" smtClean="0"/>
          </a:p>
          <a:p>
            <a:pPr lvl="1"/>
            <a:r>
              <a:rPr lang="en-US" sz="2400" dirty="0" smtClean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does the resource need from the </a:t>
            </a:r>
            <a:r>
              <a:rPr lang="en-US" sz="2400" dirty="0" smtClean="0"/>
              <a:t>AOBD?</a:t>
            </a:r>
          </a:p>
          <a:p>
            <a:pPr lvl="1"/>
            <a:r>
              <a:rPr lang="en-US" sz="2400" dirty="0" smtClean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does the AOBD need form the </a:t>
            </a:r>
            <a:r>
              <a:rPr lang="en-US" sz="2400" dirty="0" smtClean="0"/>
              <a:t>resource?</a:t>
            </a:r>
            <a:endParaRPr lang="en-US" sz="2400" dirty="0"/>
          </a:p>
          <a:p>
            <a:r>
              <a:rPr lang="en-US" sz="2800" dirty="0"/>
              <a:t>What type of information needs to be coordinated?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4: Coordinating and Leading Assigned Personnel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 to the most recent version of the Military Use Handbook.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Ensure that appropriate measures are being taken while working with the </a:t>
            </a:r>
            <a:r>
              <a:rPr lang="en-US" b="1" dirty="0" smtClean="0"/>
              <a:t>National Guard </a:t>
            </a:r>
            <a:r>
              <a:rPr lang="en-US" dirty="0" smtClean="0"/>
              <a:t>and </a:t>
            </a:r>
            <a:r>
              <a:rPr lang="en-US" b="1" dirty="0" smtClean="0"/>
              <a:t>active military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Assigned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Establish work assignments (schedule)</a:t>
            </a:r>
          </a:p>
          <a:p>
            <a:r>
              <a:rPr lang="en-US" dirty="0" smtClean="0"/>
              <a:t>Performance expectations</a:t>
            </a:r>
          </a:p>
          <a:p>
            <a:r>
              <a:rPr lang="en-US" dirty="0" smtClean="0"/>
              <a:t>Monitor assigned personnel</a:t>
            </a:r>
          </a:p>
          <a:p>
            <a:r>
              <a:rPr lang="en-US" dirty="0" smtClean="0"/>
              <a:t>Feedback (</a:t>
            </a:r>
            <a:r>
              <a:rPr lang="en-US" smtClean="0"/>
              <a:t>two-way communication)</a:t>
            </a:r>
            <a:endParaRPr lang="en-US" dirty="0" smtClean="0"/>
          </a:p>
          <a:p>
            <a:r>
              <a:rPr lang="en-US" dirty="0" smtClean="0"/>
              <a:t>Personnel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br>
              <a:rPr lang="en-US" dirty="0" smtClean="0"/>
            </a:br>
            <a:r>
              <a:rPr lang="en-US" sz="4000" dirty="0" smtClean="0"/>
              <a:t>Interaction Scenarios / 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An important part of the AOBD position is interacting with other personnel within the incident. </a:t>
            </a:r>
            <a:r>
              <a:rPr lang="en-US" sz="2800" dirty="0" smtClean="0"/>
              <a:t>The ability </a:t>
            </a:r>
            <a:r>
              <a:rPr lang="en-US" sz="2800" dirty="0"/>
              <a:t>to interact effectively will determine your success in this position.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exercise and panel discussion will help </a:t>
            </a:r>
            <a:r>
              <a:rPr lang="en-US" sz="2800" dirty="0"/>
              <a:t>emphasize the importance of successful incident interactions.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Interaction Scenarios / Panel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915400" cy="39163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Panel members:</a:t>
            </a:r>
          </a:p>
          <a:p>
            <a:pPr lvl="0"/>
            <a:r>
              <a:rPr lang="en-US" sz="3000" dirty="0"/>
              <a:t>Incident Commander</a:t>
            </a:r>
          </a:p>
          <a:p>
            <a:pPr lvl="0"/>
            <a:r>
              <a:rPr lang="en-US" sz="3000" dirty="0"/>
              <a:t>Safety Officer</a:t>
            </a:r>
          </a:p>
          <a:p>
            <a:pPr lvl="0"/>
            <a:r>
              <a:rPr lang="en-US" sz="3000" dirty="0"/>
              <a:t>Logistics Section Chief</a:t>
            </a:r>
          </a:p>
          <a:p>
            <a:pPr lvl="0"/>
            <a:r>
              <a:rPr lang="en-US" sz="3000" dirty="0"/>
              <a:t>Finance Section Chief</a:t>
            </a:r>
          </a:p>
          <a:p>
            <a:pPr lvl="0"/>
            <a:r>
              <a:rPr lang="en-US" sz="3000" dirty="0"/>
              <a:t>Plans Section </a:t>
            </a:r>
            <a:r>
              <a:rPr lang="en-US" sz="3000" dirty="0" smtClean="0"/>
              <a:t>Chief</a:t>
            </a:r>
          </a:p>
          <a:p>
            <a:pPr lvl="0"/>
            <a:endParaRPr lang="en-US" sz="3000" dirty="0"/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Operations </a:t>
            </a:r>
            <a:r>
              <a:rPr lang="en-US" sz="3000" dirty="0"/>
              <a:t>Section Chief</a:t>
            </a:r>
          </a:p>
          <a:p>
            <a:pPr lvl="0"/>
            <a:r>
              <a:rPr lang="en-US" sz="3000" dirty="0" smtClean="0"/>
              <a:t>Aircraft/IA </a:t>
            </a:r>
            <a:r>
              <a:rPr lang="en-US" sz="3000" dirty="0" smtClean="0"/>
              <a:t>Dispatcher  </a:t>
            </a:r>
          </a:p>
          <a:p>
            <a:pPr lvl="0"/>
            <a:r>
              <a:rPr lang="en-US" sz="3000" dirty="0" smtClean="0"/>
              <a:t>Other (regional specific position, etc.)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Interaction Scenarios / Panel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panel will:</a:t>
            </a:r>
          </a:p>
          <a:p>
            <a:pPr lvl="0"/>
            <a:r>
              <a:rPr lang="en-US" dirty="0"/>
              <a:t>Discuss intersectional relationships.</a:t>
            </a:r>
          </a:p>
          <a:p>
            <a:pPr lvl="0"/>
            <a:r>
              <a:rPr lang="en-US" dirty="0"/>
              <a:t>Identify topics and coordination needed by the </a:t>
            </a:r>
            <a:r>
              <a:rPr lang="en-US" dirty="0" err="1"/>
              <a:t>AOBD</a:t>
            </a:r>
            <a:r>
              <a:rPr lang="en-US" dirty="0"/>
              <a:t> to accomplish the job.</a:t>
            </a:r>
          </a:p>
          <a:p>
            <a:pPr lvl="0"/>
            <a:r>
              <a:rPr lang="en-US" dirty="0"/>
              <a:t>Serve as expert advisors to the scenarios created during the exercise.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sources both internal and external to the incident that the </a:t>
            </a:r>
            <a:r>
              <a:rPr lang="en-US" dirty="0" err="1"/>
              <a:t>AOBD</a:t>
            </a:r>
            <a:r>
              <a:rPr lang="en-US" dirty="0"/>
              <a:t> must coordinate with.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interdependent activities that must be coordinated.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</a:t>
            </a:r>
            <a:r>
              <a:rPr lang="en-US" dirty="0"/>
              <a:t>work assignments and performance expectations for assigned personnel.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how to monitor assigned personnel performance and provide feedback.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</a:t>
            </a:r>
            <a:fld id="{3AAE07D6-C99C-4375-8BE0-2B4068C5DA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sources both internal and external to the incident that the </a:t>
            </a:r>
            <a:r>
              <a:rPr lang="en-US" dirty="0" err="1"/>
              <a:t>AOBD</a:t>
            </a:r>
            <a:r>
              <a:rPr lang="en-US" dirty="0"/>
              <a:t> must coordinate with.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interdependent activities that must be coordinated.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</a:t>
            </a:r>
            <a:r>
              <a:rPr lang="en-US" dirty="0"/>
              <a:t>work assignments and performance expectations for assigned personnel.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how to monitor assigned personnel performance and provide feedback.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with Local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36877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Airspace Coordination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Hazard maps</a:t>
            </a:r>
          </a:p>
          <a:p>
            <a:endParaRPr lang="en-US" dirty="0"/>
          </a:p>
          <a:p>
            <a:r>
              <a:rPr lang="en-US" dirty="0" smtClean="0"/>
              <a:t>Flight following</a:t>
            </a:r>
          </a:p>
          <a:p>
            <a:r>
              <a:rPr lang="en-US" dirty="0" smtClean="0"/>
              <a:t>Emergency response</a:t>
            </a:r>
          </a:p>
          <a:p>
            <a:r>
              <a:rPr lang="en-US" dirty="0" smtClean="0"/>
              <a:t>Aviation facilities</a:t>
            </a:r>
          </a:p>
          <a:p>
            <a:r>
              <a:rPr lang="en-US" dirty="0" smtClean="0"/>
              <a:t>Initial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with Local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Airspace Coordination</a:t>
            </a:r>
          </a:p>
          <a:p>
            <a:pPr marL="0" indent="0">
              <a:buNone/>
            </a:pPr>
            <a:r>
              <a:rPr lang="en-US" sz="2800" dirty="0" smtClean="0"/>
              <a:t>Is there a coordinator assigned / available / needed?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u="sng" dirty="0" smtClean="0"/>
              <a:t>Resources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Review what is currently assigned, ordered, </a:t>
            </a:r>
            <a:r>
              <a:rPr lang="en-US" sz="2800" dirty="0" smtClean="0"/>
              <a:t> or on a UTF list.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Local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Communications</a:t>
            </a:r>
          </a:p>
          <a:p>
            <a:pPr marL="0" indent="0">
              <a:buNone/>
            </a:pPr>
            <a:r>
              <a:rPr lang="en-US" dirty="0" smtClean="0"/>
              <a:t>Verify </a:t>
            </a:r>
            <a:r>
              <a:rPr lang="en-US" dirty="0" smtClean="0"/>
              <a:t>assigned frequencies </a:t>
            </a:r>
            <a:r>
              <a:rPr lang="en-US" dirty="0" smtClean="0"/>
              <a:t>and phone list </a:t>
            </a:r>
            <a:r>
              <a:rPr lang="en-US" dirty="0" smtClean="0"/>
              <a:t>numbers.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Ordering</a:t>
            </a:r>
          </a:p>
          <a:p>
            <a:pPr marL="0" indent="0">
              <a:buNone/>
            </a:pPr>
            <a:r>
              <a:rPr lang="en-US" dirty="0" smtClean="0"/>
              <a:t>Confirm ordering </a:t>
            </a:r>
            <a:r>
              <a:rPr lang="en-US" dirty="0" smtClean="0"/>
              <a:t>protocols.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Local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Hazard map</a:t>
            </a:r>
          </a:p>
          <a:p>
            <a:pPr marL="0" indent="0">
              <a:buNone/>
            </a:pPr>
            <a:r>
              <a:rPr lang="en-US" dirty="0" smtClean="0"/>
              <a:t>Obtain copies and ensure they are </a:t>
            </a:r>
            <a:r>
              <a:rPr lang="en-US" dirty="0" smtClean="0"/>
              <a:t>up-to-date.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Flight following procedures</a:t>
            </a:r>
          </a:p>
          <a:p>
            <a:pPr marL="0" indent="0">
              <a:buNone/>
            </a:pPr>
            <a:r>
              <a:rPr lang="en-US" dirty="0" smtClean="0"/>
              <a:t>Who is responsible (</a:t>
            </a:r>
            <a:r>
              <a:rPr lang="en-US" dirty="0" err="1" smtClean="0"/>
              <a:t>helibase</a:t>
            </a:r>
            <a:r>
              <a:rPr lang="en-US" dirty="0" smtClean="0"/>
              <a:t>/dispatch)?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Local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Emergency response </a:t>
            </a:r>
            <a:r>
              <a:rPr lang="en-US" u="sng" dirty="0" smtClean="0"/>
              <a:t>/ </a:t>
            </a:r>
            <a:r>
              <a:rPr lang="en-US" u="sng" dirty="0" smtClean="0"/>
              <a:t>medevac procedures</a:t>
            </a:r>
          </a:p>
          <a:p>
            <a:pPr marL="0" indent="0">
              <a:buNone/>
            </a:pPr>
            <a:r>
              <a:rPr lang="en-US" dirty="0" smtClean="0"/>
              <a:t>Is information complete and up-to-date?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Aviation facilities</a:t>
            </a:r>
          </a:p>
          <a:p>
            <a:pPr marL="0" indent="0">
              <a:buNone/>
            </a:pPr>
            <a:r>
              <a:rPr lang="en-US" dirty="0" smtClean="0"/>
              <a:t>Aviation sites in proximity to the </a:t>
            </a:r>
            <a:r>
              <a:rPr lang="en-US" dirty="0" smtClean="0"/>
              <a:t>incident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(airport, heliports, etc</a:t>
            </a:r>
            <a:r>
              <a:rPr lang="en-US" dirty="0" smtClean="0"/>
              <a:t>.).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Local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Initial Attack</a:t>
            </a:r>
          </a:p>
          <a:p>
            <a:pPr marL="0" indent="0">
              <a:buNone/>
            </a:pPr>
            <a:r>
              <a:rPr lang="en-US" dirty="0" smtClean="0"/>
              <a:t>What is the area? </a:t>
            </a:r>
          </a:p>
          <a:p>
            <a:pPr marL="0" indent="0">
              <a:buNone/>
            </a:pPr>
            <a:r>
              <a:rPr lang="en-US" dirty="0" smtClean="0"/>
              <a:t>Communication procedures established?</a:t>
            </a:r>
          </a:p>
          <a:p>
            <a:pPr marL="0" indent="0">
              <a:buNone/>
            </a:pPr>
            <a:r>
              <a:rPr lang="en-US" dirty="0" smtClean="0"/>
              <a:t>Are resources available to share?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br>
              <a:rPr lang="en-US" dirty="0" smtClean="0"/>
            </a:br>
            <a:r>
              <a:rPr lang="en-US" dirty="0" smtClean="0"/>
              <a:t>Meeting with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Purpose:</a:t>
            </a:r>
          </a:p>
          <a:p>
            <a:pPr marL="0" indent="0">
              <a:buNone/>
            </a:pPr>
            <a:r>
              <a:rPr lang="en-US" dirty="0" smtClean="0"/>
              <a:t>Be able to demonstrate the information that must be coordinated with host agency dispatch.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Scenario:</a:t>
            </a:r>
          </a:p>
          <a:p>
            <a:pPr marL="0" indent="0">
              <a:buNone/>
            </a:pPr>
            <a:r>
              <a:rPr lang="en-US" dirty="0"/>
              <a:t>Prepare a prioritized list of </a:t>
            </a:r>
            <a:r>
              <a:rPr lang="en-US" b="1" dirty="0"/>
              <a:t>information</a:t>
            </a:r>
            <a:r>
              <a:rPr lang="en-US" dirty="0"/>
              <a:t> </a:t>
            </a:r>
            <a:r>
              <a:rPr lang="en-US" b="1" dirty="0"/>
              <a:t>and documents </a:t>
            </a:r>
            <a:r>
              <a:rPr lang="en-US" dirty="0"/>
              <a:t>you would like to receive from the local dispatch office.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4: </a:t>
            </a:r>
            <a:r>
              <a:rPr lang="en-US" dirty="0"/>
              <a:t>Coordination and Leading Assigned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Slide 04-0</a:t>
            </a:r>
            <a:fld id="{3AAE07D6-C99C-4375-8BE0-2B4068C5DA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Unit02</Template>
  <TotalTime>546</TotalTime>
  <Words>811</Words>
  <Application>Microsoft Office PowerPoint</Application>
  <PresentationFormat>On-screen Show (4:3)</PresentationFormat>
  <Paragraphs>160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Unit02</vt:lpstr>
      <vt:lpstr>PowerPoint Presentation</vt:lpstr>
      <vt:lpstr>Unit 4 - Objectives</vt:lpstr>
      <vt:lpstr>Coordination with Local Dispatch</vt:lpstr>
      <vt:lpstr>Coordination with Local Dispatch</vt:lpstr>
      <vt:lpstr>Coordination with Local Dispatch</vt:lpstr>
      <vt:lpstr>Coordination with Local Dispatch</vt:lpstr>
      <vt:lpstr>Coordination with Local Dispatch</vt:lpstr>
      <vt:lpstr>Coordination with Local Dispatch</vt:lpstr>
      <vt:lpstr>EXERCISE Meeting with Dispatch</vt:lpstr>
      <vt:lpstr>Coordination with Vendors and Contractors</vt:lpstr>
      <vt:lpstr>Coordination: Other Incidents and Groups</vt:lpstr>
      <vt:lpstr>Coordination: External Resources</vt:lpstr>
      <vt:lpstr>EXERCISE Coordination with External Resources</vt:lpstr>
      <vt:lpstr>Military Resources</vt:lpstr>
      <vt:lpstr>Leading Assigned Personnel</vt:lpstr>
      <vt:lpstr>EXERCISE Interaction Scenarios / Panel Discussion</vt:lpstr>
      <vt:lpstr>Interaction Scenarios / Panel Discussion</vt:lpstr>
      <vt:lpstr>Interaction Scenarios / Panel Discussion</vt:lpstr>
      <vt:lpstr>Unit 4 -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jchaney</dc:creator>
  <cp:lastModifiedBy>Shaffer, Deana</cp:lastModifiedBy>
  <cp:revision>45</cp:revision>
  <dcterms:created xsi:type="dcterms:W3CDTF">2011-09-09T19:50:12Z</dcterms:created>
  <dcterms:modified xsi:type="dcterms:W3CDTF">2013-07-31T19:34:31Z</dcterms:modified>
</cp:coreProperties>
</file>