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C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4" autoAdjust="0"/>
    <p:restoredTop sz="94660"/>
  </p:normalViewPr>
  <p:slideViewPr>
    <p:cSldViewPr showGuides="1">
      <p:cViewPr varScale="1">
        <p:scale>
          <a:sx n="72" d="100"/>
          <a:sy n="72" d="100"/>
        </p:scale>
        <p:origin x="-67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9" d="100"/>
          <a:sy n="99" d="100"/>
        </p:scale>
        <p:origin x="-35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1D054-BBF2-4E8D-A854-D8477944941E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Course: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Unit: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Lesson: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Text: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 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Media Asset Type: 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Still___    Video___    Mapping/Terrain___     3D/Google Earth___     Animations___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 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Illustrations___     Narrative ___     Audio Recording___     Screen Text___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 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Description of Media Asset: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 </a:t>
            </a:r>
          </a:p>
          <a:p>
            <a:endParaRPr lang="en-US" sz="1100" b="1" dirty="0" smtClean="0">
              <a:solidFill>
                <a:srgbClr val="000000"/>
              </a:solidFill>
              <a:latin typeface="+mn-lt"/>
              <a:ea typeface="Calibri"/>
              <a:cs typeface="Calibri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Does Media Asset Exist? Y/N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Where? (</a:t>
            </a:r>
            <a:r>
              <a:rPr lang="en-US" sz="1100" b="1" dirty="0" err="1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url</a:t>
            </a:r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/path of media asset file(s))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Production Notes: 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 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IM Staff Member Assigned:________________________________________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 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 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SME or Technical Expert Required? (Y/N), if yes, who? _______________________________________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 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Logistical Support Needed?  (Y/N) if yes, who?______________________________________________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F1ABD-1206-4E20-9E3C-210EA98A3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7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889000"/>
            <a:ext cx="7772400" cy="8604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Unit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76400"/>
            <a:ext cx="77724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2971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81000" y="4191000"/>
            <a:ext cx="2667000" cy="1676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238500" y="4191000"/>
            <a:ext cx="2667000" cy="1676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096000" y="4191000"/>
            <a:ext cx="2667000" cy="1676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Unit 5:  Daily Operations and Legal Requirements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05-</a:t>
            </a:r>
            <a:fld id="{3AAE07D6-C99C-4375-8BE0-2B4068C5DAAC}" type="slidenum">
              <a:rPr lang="en-US" smtClean="0"/>
              <a:pPr/>
              <a:t>‹#›</a:t>
            </a:fld>
            <a:r>
              <a:rPr lang="en-US" dirty="0" smtClean="0"/>
              <a:t>-S470-PPT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Unit 5:  Daily Operations and Legal Requirements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05-</a:t>
            </a:r>
            <a:fld id="{3AAE07D6-C99C-4375-8BE0-2B4068C5DAAC}" type="slidenum">
              <a:rPr lang="en-US" smtClean="0"/>
              <a:pPr/>
              <a:t>‹#›</a:t>
            </a:fld>
            <a:r>
              <a:rPr lang="en-US" dirty="0" smtClean="0"/>
              <a:t>-S470-EP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Unit 5:  Daily Operations and Legal Requirements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05-</a:t>
            </a:r>
            <a:fld id="{3AAE07D6-C99C-4375-8BE0-2B4068C5DAAC}" type="slidenum">
              <a:rPr lang="en-US" smtClean="0"/>
              <a:pPr/>
              <a:t>‹#›</a:t>
            </a:fld>
            <a:r>
              <a:rPr lang="en-US" dirty="0" smtClean="0"/>
              <a:t>-S470-EP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Unit 5:  Daily Operations and Legal Requirements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05-</a:t>
            </a:r>
            <a:fld id="{3AAE07D6-C99C-4375-8BE0-2B4068C5DAAC}" type="slidenum">
              <a:rPr lang="en-US" smtClean="0"/>
              <a:pPr/>
              <a:t>‹#›</a:t>
            </a:fld>
            <a:r>
              <a:rPr lang="en-US" dirty="0" smtClean="0"/>
              <a:t>-S470-PPT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Unit 5:  Daily Operations and Legal Requirements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05-</a:t>
            </a:r>
            <a:fld id="{3AAE07D6-C99C-4375-8BE0-2B4068C5DAAC}" type="slidenum">
              <a:rPr lang="en-US" smtClean="0"/>
              <a:pPr/>
              <a:t>‹#›</a:t>
            </a:fld>
            <a:r>
              <a:rPr lang="en-US" dirty="0" smtClean="0"/>
              <a:t>-S470-PPT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Unit 5:  Daily Operations and Legal Requirements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05-</a:t>
            </a:r>
            <a:fld id="{3AAE07D6-C99C-4375-8BE0-2B4068C5DAAC}" type="slidenum">
              <a:rPr lang="en-US" smtClean="0"/>
              <a:pPr/>
              <a:t>‹#›</a:t>
            </a:fld>
            <a:r>
              <a:rPr lang="en-US" dirty="0" smtClean="0"/>
              <a:t>-S470-PPT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Unit 5:  Daily Operations and Legal Requirements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05-</a:t>
            </a:r>
            <a:fld id="{3AAE07D6-C99C-4375-8BE0-2B4068C5DAAC}" type="slidenum">
              <a:rPr lang="en-US" smtClean="0"/>
              <a:pPr/>
              <a:t>‹#›</a:t>
            </a:fld>
            <a:r>
              <a:rPr lang="en-US" dirty="0" smtClean="0"/>
              <a:t>-S470-PPT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Unit 5:  Daily Operations and Legal Requirements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05-</a:t>
            </a:r>
            <a:fld id="{3AAE07D6-C99C-4375-8BE0-2B4068C5DAAC}" type="slidenum">
              <a:rPr lang="en-US" smtClean="0"/>
              <a:pPr/>
              <a:t>‹#›</a:t>
            </a:fld>
            <a:r>
              <a:rPr lang="en-US" dirty="0" smtClean="0"/>
              <a:t>-S470-PPT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Unit 5:  Daily Operations and Legal Requirements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05-</a:t>
            </a:r>
            <a:fld id="{3AAE07D6-C99C-4375-8BE0-2B4068C5DAAC}" type="slidenum">
              <a:rPr lang="en-US" smtClean="0"/>
              <a:pPr/>
              <a:t>‹#›</a:t>
            </a:fld>
            <a:r>
              <a:rPr lang="en-US" dirty="0" smtClean="0"/>
              <a:t>-S470-PPT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Unit 5:  Daily Operations and Legal Requirements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05-</a:t>
            </a:r>
            <a:fld id="{3AAE07D6-C99C-4375-8BE0-2B4068C5DAAC}" type="slidenum">
              <a:rPr lang="en-US" smtClean="0"/>
              <a:pPr/>
              <a:t>‹#›</a:t>
            </a:fld>
            <a:r>
              <a:rPr lang="en-US" dirty="0" smtClean="0"/>
              <a:t>-S470-PPT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Unit 4:  Daily Operations and Legal Requirements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04-</a:t>
            </a:r>
            <a:fld id="{3AAE07D6-C99C-4375-8BE0-2B4068C5DAAC}" type="slidenum">
              <a:rPr lang="en-US" smtClean="0"/>
              <a:pPr/>
              <a:t>‹#›</a:t>
            </a:fld>
            <a:r>
              <a:rPr lang="en-US" dirty="0" smtClean="0"/>
              <a:t>-S470-PPT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Unit 5:  Daily Operations and Legal Requirements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05-</a:t>
            </a:r>
            <a:fld id="{3AAE07D6-C99C-4375-8BE0-2B4068C5DAAC}" type="slidenum">
              <a:rPr lang="en-US" smtClean="0"/>
              <a:pPr/>
              <a:t>‹#›</a:t>
            </a:fld>
            <a:r>
              <a:rPr lang="en-US" dirty="0" smtClean="0"/>
              <a:t>-S470-PPT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720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S-470</a:t>
            </a:r>
            <a:endParaRPr lang="en-US" sz="2000" b="1" dirty="0">
              <a:solidFill>
                <a:schemeClr val="bg2">
                  <a:lumMod val="1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1" y="-5977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Air Operations Branch Director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4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Daily Operations and Legal Requirements</a:t>
            </a:r>
          </a:p>
        </p:txBody>
      </p:sp>
      <p:pic>
        <p:nvPicPr>
          <p:cNvPr id="26" name="Picture Placeholder 25" descr="_DSC003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76" b="307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7" name="Picture Placeholder 26" descr="DPP_0223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131" b="29131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8" name="Picture Placeholder 27" descr="slingloadsP1000149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lum bright="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52" b="805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0" name="Footer Placeholder 2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5:  </a:t>
            </a:r>
            <a:r>
              <a:rPr lang="en-US" dirty="0"/>
              <a:t>Daily Operations and Legal Requirements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05-01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5 -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Analyze current situation to prepare for the next operational period.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and discuss safety and legal requirements.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5:  </a:t>
            </a:r>
            <a:r>
              <a:rPr lang="en-US" dirty="0"/>
              <a:t>Daily Operations and Legal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05-02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5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Monitoring and Evaluating Daily Aviation Operations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5:  </a:t>
            </a:r>
            <a:r>
              <a:rPr lang="en-US" dirty="0"/>
              <a:t>Daily Operations and Legal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05-03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and process information as required by the incident</a:t>
            </a:r>
          </a:p>
          <a:p>
            <a:pPr lvl="1"/>
            <a:r>
              <a:rPr lang="en-US" dirty="0" smtClean="0"/>
              <a:t>Flight hours</a:t>
            </a:r>
          </a:p>
          <a:p>
            <a:pPr lvl="1"/>
            <a:r>
              <a:rPr lang="en-US" dirty="0" smtClean="0"/>
              <a:t>Cost summaries</a:t>
            </a:r>
          </a:p>
          <a:p>
            <a:pPr lvl="1"/>
            <a:r>
              <a:rPr lang="en-US" dirty="0" smtClean="0"/>
              <a:t>Water, foam, retardant gallons</a:t>
            </a:r>
          </a:p>
          <a:p>
            <a:pPr lvl="1"/>
            <a:r>
              <a:rPr lang="en-US" dirty="0" smtClean="0"/>
              <a:t>Number of personnel transported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5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and Legal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agency has authority?</a:t>
            </a:r>
          </a:p>
          <a:p>
            <a:r>
              <a:rPr lang="en-US" dirty="0" smtClean="0"/>
              <a:t>Consult the appropriate aviation policy.</a:t>
            </a:r>
          </a:p>
          <a:p>
            <a:r>
              <a:rPr lang="en-US" dirty="0" smtClean="0"/>
              <a:t>Consider agency or geographical differences</a:t>
            </a:r>
          </a:p>
          <a:p>
            <a:pPr lvl="1"/>
            <a:r>
              <a:rPr lang="en-US" dirty="0" smtClean="0"/>
              <a:t>Load calculations</a:t>
            </a:r>
          </a:p>
          <a:p>
            <a:pPr lvl="1"/>
            <a:r>
              <a:rPr lang="en-US" dirty="0" err="1" smtClean="0"/>
              <a:t>PPE</a:t>
            </a:r>
            <a:endParaRPr lang="en-US" dirty="0" smtClean="0"/>
          </a:p>
          <a:p>
            <a:pPr lvl="1"/>
            <a:r>
              <a:rPr lang="en-US" dirty="0" smtClean="0"/>
              <a:t>Duty day limitations</a:t>
            </a:r>
          </a:p>
          <a:p>
            <a:pPr lvl="1"/>
            <a:r>
              <a:rPr lang="en-US" dirty="0" smtClean="0"/>
              <a:t>Interagency guides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5:  Daily Operations and Legal Requirements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05-04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9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Exercise: NTSB Aviation </a:t>
            </a:r>
            <a:br>
              <a:rPr lang="en-US" dirty="0" smtClean="0"/>
            </a:br>
            <a:r>
              <a:rPr lang="en-US" dirty="0" smtClean="0"/>
              <a:t>Accident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5:  Daily Operations and Legal Requirements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05-05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552" y="1783080"/>
            <a:ext cx="4940897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380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and Civil </a:t>
            </a:r>
            <a:r>
              <a:rPr lang="en-US" dirty="0" smtClean="0"/>
              <a:t>Resources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600" dirty="0" err="1" smtClean="0"/>
              <a:t>Pressler</a:t>
            </a:r>
            <a:r>
              <a:rPr lang="en-US" sz="3600" dirty="0" smtClean="0"/>
              <a:t> Bill)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981200"/>
          </a:xfrm>
        </p:spPr>
        <p:txBody>
          <a:bodyPr/>
          <a:lstStyle/>
          <a:p>
            <a:r>
              <a:rPr lang="en-US" dirty="0" smtClean="0"/>
              <a:t>Review the </a:t>
            </a:r>
            <a:r>
              <a:rPr lang="en-US" dirty="0" err="1" smtClean="0"/>
              <a:t>Pressler</a:t>
            </a:r>
            <a:r>
              <a:rPr lang="en-US" dirty="0" smtClean="0"/>
              <a:t> Bill Briefing Paper (Public Law 106-181)</a:t>
            </a:r>
          </a:p>
          <a:p>
            <a:r>
              <a:rPr lang="en-US" dirty="0" smtClean="0"/>
              <a:t>How would this impact you as an </a:t>
            </a:r>
            <a:r>
              <a:rPr lang="en-US" dirty="0" err="1" smtClean="0"/>
              <a:t>AOBD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5:  Daily Operations and Legal Requirements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05-06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9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590800"/>
          </a:xfrm>
        </p:spPr>
        <p:txBody>
          <a:bodyPr/>
          <a:lstStyle/>
          <a:p>
            <a:pPr lvl="0" fontAlgn="base"/>
            <a:r>
              <a:rPr lang="en-US" dirty="0"/>
              <a:t>Bound by the federal acquisition </a:t>
            </a:r>
            <a:r>
              <a:rPr lang="en-US" dirty="0" smtClean="0"/>
              <a:t>regulation.</a:t>
            </a:r>
            <a:endParaRPr lang="en-US" dirty="0"/>
          </a:p>
          <a:p>
            <a:pPr lvl="0" fontAlgn="base"/>
            <a:r>
              <a:rPr lang="en-US" dirty="0"/>
              <a:t>No contractual authority (cannot </a:t>
            </a:r>
            <a:r>
              <a:rPr lang="en-US" dirty="0" smtClean="0"/>
              <a:t>modify;  </a:t>
            </a:r>
            <a:r>
              <a:rPr lang="en-US" dirty="0"/>
              <a:t>no ratification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5:  Daily Operations and Legal Requirements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05-07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90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5 - Objectives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5:  </a:t>
            </a:r>
            <a:r>
              <a:rPr lang="en-US" dirty="0"/>
              <a:t>Daily Operations and Legal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05-08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Analyze current situation </a:t>
            </a:r>
            <a:r>
              <a:rPr lang="en-US" smtClean="0"/>
              <a:t>to prepare for </a:t>
            </a:r>
            <a:r>
              <a:rPr lang="en-US" dirty="0" smtClean="0"/>
              <a:t>the next operational period.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and discuss safety and legal requirements.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68617"/>
      </p:ext>
    </p:extLst>
  </p:cSld>
  <p:clrMapOvr>
    <a:masterClrMapping/>
  </p:clrMapOvr>
</p:sld>
</file>

<file path=ppt/theme/theme1.xml><?xml version="1.0" encoding="utf-8"?>
<a:theme xmlns:a="http://schemas.openxmlformats.org/drawingml/2006/main" name="Unit04">
  <a:themeElements>
    <a:clrScheme name="Twilight">
      <a:dk1>
        <a:sysClr val="windowText" lastClr="000000"/>
      </a:dk1>
      <a:lt1>
        <a:sysClr val="window" lastClr="FFFFFF"/>
      </a:lt1>
      <a:dk2>
        <a:srgbClr val="461455"/>
      </a:dk2>
      <a:lt2>
        <a:srgbClr val="FFFFD2"/>
      </a:lt2>
      <a:accent1>
        <a:srgbClr val="B94B2D"/>
      </a:accent1>
      <a:accent2>
        <a:srgbClr val="B95F91"/>
      </a:accent2>
      <a:accent3>
        <a:srgbClr val="C8AF3C"/>
      </a:accent3>
      <a:accent4>
        <a:srgbClr val="78AA64"/>
      </a:accent4>
      <a:accent5>
        <a:srgbClr val="8264AA"/>
      </a:accent5>
      <a:accent6>
        <a:srgbClr val="D29B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Unit04</Template>
  <TotalTime>469</TotalTime>
  <Words>236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Unit04</vt:lpstr>
      <vt:lpstr>Unit 5</vt:lpstr>
      <vt:lpstr>Unit 5 - Objectives</vt:lpstr>
      <vt:lpstr>Monitoring and Evaluating Daily Aviation Operations</vt:lpstr>
      <vt:lpstr>Safety and Legal Requirements</vt:lpstr>
      <vt:lpstr>Exercise: NTSB Aviation  Accident Review</vt:lpstr>
      <vt:lpstr>Public and Civil Resources (Pressler Bill)</vt:lpstr>
      <vt:lpstr>Contracts</vt:lpstr>
      <vt:lpstr>Unit 5 - Objectives</vt:lpstr>
    </vt:vector>
  </TitlesOfParts>
  <Company>Bureau of Land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</dc:title>
  <dc:creator>jchaney</dc:creator>
  <cp:lastModifiedBy>Shaffer, Deana</cp:lastModifiedBy>
  <cp:revision>22</cp:revision>
  <dcterms:created xsi:type="dcterms:W3CDTF">2011-09-09T19:51:51Z</dcterms:created>
  <dcterms:modified xsi:type="dcterms:W3CDTF">2013-07-31T19:55:40Z</dcterms:modified>
</cp:coreProperties>
</file>