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7" r:id="rId6"/>
    <p:sldId id="271" r:id="rId7"/>
    <p:sldId id="260" r:id="rId8"/>
    <p:sldId id="261" r:id="rId9"/>
    <p:sldId id="262" r:id="rId10"/>
    <p:sldId id="263" r:id="rId11"/>
    <p:sldId id="264" r:id="rId12"/>
    <p:sldId id="268" r:id="rId13"/>
    <p:sldId id="269" r:id="rId14"/>
    <p:sldId id="270" r:id="rId15"/>
    <p:sldId id="265"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401" autoAdjust="0"/>
  </p:normalViewPr>
  <p:slideViewPr>
    <p:cSldViewPr>
      <p:cViewPr varScale="1">
        <p:scale>
          <a:sx n="54" d="100"/>
          <a:sy n="54" d="100"/>
        </p:scale>
        <p:origin x="-96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A2A469-F933-436D-9652-0ADBEB25D8ED}" type="datetimeFigureOut">
              <a:rPr lang="en-US" smtClean="0"/>
              <a:pPr/>
              <a:t>1/28/2013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79E155-CD08-4125-B3C0-80A4CE756715}" type="slidenum">
              <a:rPr lang="en-US" smtClean="0"/>
              <a:pPr/>
              <a:t>‹#›</a:t>
            </a:fld>
            <a:endParaRPr lang="en-US"/>
          </a:p>
        </p:txBody>
      </p:sp>
    </p:spTree>
    <p:extLst>
      <p:ext uri="{BB962C8B-B14F-4D97-AF65-F5344CB8AC3E}">
        <p14:creationId xmlns:p14="http://schemas.microsoft.com/office/powerpoint/2010/main" val="1459180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electrical lines and equipment is very unforgiving.  That </a:t>
            </a:r>
            <a:r>
              <a:rPr lang="en-US" baseline="0" dirty="0" smtClean="0"/>
              <a:t>innocent looking</a:t>
            </a:r>
            <a:r>
              <a:rPr lang="en-US" dirty="0" smtClean="0"/>
              <a:t> line or hanging cable, tie wire,</a:t>
            </a:r>
            <a:r>
              <a:rPr lang="en-US" baseline="0" dirty="0" smtClean="0"/>
              <a:t> or guy wire may look de-energized, but “Are You Sure?”.  Don’t bet your life on it!  </a:t>
            </a:r>
            <a:r>
              <a:rPr lang="en-US" dirty="0" smtClean="0"/>
              <a:t>Before we cover anything further in this course we want you to know how to work safely in, on or around any electrical lines or electrical equipment.</a:t>
            </a:r>
            <a:endParaRPr lang="en-US" dirty="0"/>
          </a:p>
        </p:txBody>
      </p:sp>
      <p:sp>
        <p:nvSpPr>
          <p:cNvPr id="4" name="Slide Number Placeholder 3"/>
          <p:cNvSpPr>
            <a:spLocks noGrp="1"/>
          </p:cNvSpPr>
          <p:nvPr>
            <p:ph type="sldNum" sz="quarter" idx="10"/>
          </p:nvPr>
        </p:nvSpPr>
        <p:spPr/>
        <p:txBody>
          <a:bodyPr/>
          <a:lstStyle/>
          <a:p>
            <a:fld id="{3E79E155-CD08-4125-B3C0-80A4CE75671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79E155-CD08-4125-B3C0-80A4CE75671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a line may be classified as “Dead”, it does not mean that it will stay that way.  An Automatic</a:t>
            </a:r>
            <a:r>
              <a:rPr lang="en-US" baseline="0" dirty="0" smtClean="0"/>
              <a:t> </a:t>
            </a:r>
            <a:r>
              <a:rPr lang="en-US" baseline="0" dirty="0" err="1" smtClean="0"/>
              <a:t>Recloser</a:t>
            </a:r>
            <a:r>
              <a:rPr lang="en-US" baseline="0" dirty="0" smtClean="0"/>
              <a:t> may have recognized a fault and opened, rendering the line “Dead” for short period of time.  If you walk on or pick-up the line or touch the equipment while the </a:t>
            </a:r>
            <a:r>
              <a:rPr lang="en-US" baseline="0" dirty="0" err="1" smtClean="0"/>
              <a:t>Recloser</a:t>
            </a:r>
            <a:r>
              <a:rPr lang="en-US" baseline="0" dirty="0" smtClean="0"/>
              <a:t> is open – nothing will happen; but, if the </a:t>
            </a:r>
            <a:r>
              <a:rPr lang="en-US" baseline="0" dirty="0" err="1" smtClean="0"/>
              <a:t>Recloser</a:t>
            </a:r>
            <a:r>
              <a:rPr lang="en-US" baseline="0" dirty="0" smtClean="0"/>
              <a:t> cycles to “On” to test the system, that 720 volts or however many KV’s are going to go right through YOU. </a:t>
            </a:r>
          </a:p>
          <a:p>
            <a:endParaRPr lang="en-US" baseline="0" dirty="0" smtClean="0"/>
          </a:p>
          <a:p>
            <a:r>
              <a:rPr lang="en-US" baseline="0" dirty="0" smtClean="0"/>
              <a:t>Although the line or equipment may be grounded, that does not mean that it is safe to handle the line or equipment as it may still be energized.  Electricity will always take the path to least resistance; and, that path may be directly through YOU.</a:t>
            </a:r>
            <a:endParaRPr lang="en-US" dirty="0"/>
          </a:p>
        </p:txBody>
      </p:sp>
      <p:sp>
        <p:nvSpPr>
          <p:cNvPr id="4" name="Slide Number Placeholder 3"/>
          <p:cNvSpPr>
            <a:spLocks noGrp="1"/>
          </p:cNvSpPr>
          <p:nvPr>
            <p:ph type="sldNum" sz="quarter" idx="10"/>
          </p:nvPr>
        </p:nvSpPr>
        <p:spPr/>
        <p:txBody>
          <a:bodyPr/>
          <a:lstStyle/>
          <a:p>
            <a:fld id="{3E79E155-CD08-4125-B3C0-80A4CE75671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the electric utility staff can certify to you</a:t>
            </a:r>
            <a:r>
              <a:rPr lang="en-US" baseline="0" dirty="0" smtClean="0"/>
              <a:t> that these two conditions have been met, then you can confidently work around the electric lines and equipment.</a:t>
            </a:r>
            <a:endParaRPr lang="en-US" dirty="0"/>
          </a:p>
        </p:txBody>
      </p:sp>
      <p:sp>
        <p:nvSpPr>
          <p:cNvPr id="4" name="Slide Number Placeholder 3"/>
          <p:cNvSpPr>
            <a:spLocks noGrp="1"/>
          </p:cNvSpPr>
          <p:nvPr>
            <p:ph type="sldNum" sz="quarter" idx="10"/>
          </p:nvPr>
        </p:nvSpPr>
        <p:spPr/>
        <p:txBody>
          <a:bodyPr/>
          <a:lstStyle/>
          <a:p>
            <a:fld id="{3E79E155-CD08-4125-B3C0-80A4CE75671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By working with the electric utility provider, you will be able to conduct your investigation safety and may even be able to their equipment to help in the collection of the evidence that you require.</a:t>
            </a:r>
            <a:endParaRPr lang="en-US" dirty="0"/>
          </a:p>
        </p:txBody>
      </p:sp>
      <p:sp>
        <p:nvSpPr>
          <p:cNvPr id="4" name="Slide Number Placeholder 3"/>
          <p:cNvSpPr>
            <a:spLocks noGrp="1"/>
          </p:cNvSpPr>
          <p:nvPr>
            <p:ph type="sldNum" sz="quarter" idx="10"/>
          </p:nvPr>
        </p:nvSpPr>
        <p:spPr/>
        <p:txBody>
          <a:bodyPr/>
          <a:lstStyle/>
          <a:p>
            <a:fld id="{3E79E155-CD08-4125-B3C0-80A4CE75671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sure you know the standards and requirements for your</a:t>
            </a:r>
            <a:r>
              <a:rPr lang="en-US" baseline="0" dirty="0" smtClean="0"/>
              <a:t> area.  Don’t get caught and have an OSHA Citation issued for your Fire Investigation activities.</a:t>
            </a:r>
            <a:endParaRPr lang="en-US" dirty="0"/>
          </a:p>
        </p:txBody>
      </p:sp>
      <p:sp>
        <p:nvSpPr>
          <p:cNvPr id="4" name="Slide Number Placeholder 3"/>
          <p:cNvSpPr>
            <a:spLocks noGrp="1"/>
          </p:cNvSpPr>
          <p:nvPr>
            <p:ph type="sldNum" sz="quarter" idx="10"/>
          </p:nvPr>
        </p:nvSpPr>
        <p:spPr/>
        <p:txBody>
          <a:bodyPr/>
          <a:lstStyle/>
          <a:p>
            <a:fld id="{3E79E155-CD08-4125-B3C0-80A4CE75671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correct answer is B.  The electric utility’s construction and line personnel have the necessary PPE and equipment to</a:t>
            </a:r>
            <a:r>
              <a:rPr lang="en-US" baseline="0" dirty="0" smtClean="0"/>
              <a:t> render the circuit. Line, and equipment safe and have the correct tools to remove the lines and equipment for investigative purposes.</a:t>
            </a:r>
            <a:endParaRPr lang="en-US" dirty="0"/>
          </a:p>
        </p:txBody>
      </p:sp>
      <p:sp>
        <p:nvSpPr>
          <p:cNvPr id="4" name="Slide Number Placeholder 3"/>
          <p:cNvSpPr>
            <a:spLocks noGrp="1"/>
          </p:cNvSpPr>
          <p:nvPr>
            <p:ph type="sldNum" sz="quarter" idx="10"/>
          </p:nvPr>
        </p:nvSpPr>
        <p:spPr/>
        <p:txBody>
          <a:bodyPr/>
          <a:lstStyle/>
          <a:p>
            <a:fld id="{3E79E155-CD08-4125-B3C0-80A4CE75671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correct answer is D.  In any other situation,</a:t>
            </a:r>
            <a:r>
              <a:rPr lang="en-US" baseline="0" dirty="0" smtClean="0"/>
              <a:t> the line or equipment can become energized at any time and cause injury and/or death.</a:t>
            </a:r>
            <a:endParaRPr lang="en-US" dirty="0"/>
          </a:p>
        </p:txBody>
      </p:sp>
      <p:sp>
        <p:nvSpPr>
          <p:cNvPr id="4" name="Slide Number Placeholder 3"/>
          <p:cNvSpPr>
            <a:spLocks noGrp="1"/>
          </p:cNvSpPr>
          <p:nvPr>
            <p:ph type="sldNum" sz="quarter" idx="10"/>
          </p:nvPr>
        </p:nvSpPr>
        <p:spPr/>
        <p:txBody>
          <a:bodyPr/>
          <a:lstStyle/>
          <a:p>
            <a:fld id="{3E79E155-CD08-4125-B3C0-80A4CE756715}"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hazards include the electrical energy, handling</a:t>
            </a:r>
            <a:r>
              <a:rPr lang="en-US" baseline="0" dirty="0" smtClean="0"/>
              <a:t> heavy materiel and items, working high above the ground, using specialized equipment, handling equipment that might contain hazardous materials.</a:t>
            </a:r>
            <a:endParaRPr lang="en-US" dirty="0"/>
          </a:p>
        </p:txBody>
      </p:sp>
      <p:sp>
        <p:nvSpPr>
          <p:cNvPr id="4" name="Slide Number Placeholder 3"/>
          <p:cNvSpPr>
            <a:spLocks noGrp="1"/>
          </p:cNvSpPr>
          <p:nvPr>
            <p:ph type="sldNum" sz="quarter" idx="10"/>
          </p:nvPr>
        </p:nvSpPr>
        <p:spPr/>
        <p:txBody>
          <a:bodyPr/>
          <a:lstStyle/>
          <a:p>
            <a:fld id="{3E79E155-CD08-4125-B3C0-80A4CE756715}"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Each Electric Power Company may have different terms for these types of operations.  You must know and understand their safety terminology and required</a:t>
            </a:r>
            <a:r>
              <a:rPr lang="en-US" sz="1200" baseline="0" dirty="0" smtClean="0"/>
              <a:t> s</a:t>
            </a:r>
            <a:r>
              <a:rPr lang="en-US" sz="1200" dirty="0" smtClean="0"/>
              <a:t>afety practices.</a:t>
            </a:r>
            <a:endParaRPr lang="en-US" dirty="0"/>
          </a:p>
        </p:txBody>
      </p:sp>
      <p:sp>
        <p:nvSpPr>
          <p:cNvPr id="4" name="Slide Number Placeholder 3"/>
          <p:cNvSpPr>
            <a:spLocks noGrp="1"/>
          </p:cNvSpPr>
          <p:nvPr>
            <p:ph type="sldNum" sz="quarter" idx="10"/>
          </p:nvPr>
        </p:nvSpPr>
        <p:spPr/>
        <p:txBody>
          <a:bodyPr/>
          <a:lstStyle/>
          <a:p>
            <a:fld id="{3E79E155-CD08-4125-B3C0-80A4CE75671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can you know?</a:t>
            </a:r>
          </a:p>
          <a:p>
            <a:endParaRPr lang="en-US" dirty="0" smtClean="0"/>
          </a:p>
          <a:p>
            <a:r>
              <a:rPr lang="en-US" dirty="0" smtClean="0"/>
              <a:t>Don’t guess?  The only way to know is to have the respective electric utility company line</a:t>
            </a:r>
            <a:r>
              <a:rPr lang="en-US" baseline="0" dirty="0" smtClean="0"/>
              <a:t> staff render the line “Dead and Grounded” and having the circuit “Locked Out”.  That includes having them certify to you that they have completed these tasks.  You might even have THEM disconnect the lines or the equipment, under your direction and supervision.</a:t>
            </a:r>
          </a:p>
          <a:p>
            <a:endParaRPr lang="en-US" baseline="0" dirty="0" smtClean="0"/>
          </a:p>
          <a:p>
            <a:r>
              <a:rPr lang="en-US" baseline="0" dirty="0" smtClean="0"/>
              <a:t>Don’t take chances.</a:t>
            </a:r>
            <a:endParaRPr lang="en-US" dirty="0"/>
          </a:p>
        </p:txBody>
      </p:sp>
      <p:sp>
        <p:nvSpPr>
          <p:cNvPr id="4" name="Slide Number Placeholder 3"/>
          <p:cNvSpPr>
            <a:spLocks noGrp="1"/>
          </p:cNvSpPr>
          <p:nvPr>
            <p:ph type="sldNum" sz="quarter" idx="10"/>
          </p:nvPr>
        </p:nvSpPr>
        <p:spPr/>
        <p:txBody>
          <a:bodyPr/>
          <a:lstStyle/>
          <a:p>
            <a:fld id="{3E79E155-CD08-4125-B3C0-80A4CE75671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looks like it’s completely down,</a:t>
            </a:r>
            <a:r>
              <a:rPr lang="en-US" baseline="0" dirty="0" smtClean="0"/>
              <a:t> including the insulator.</a:t>
            </a:r>
            <a:endParaRPr lang="en-US" dirty="0"/>
          </a:p>
        </p:txBody>
      </p:sp>
      <p:sp>
        <p:nvSpPr>
          <p:cNvPr id="4" name="Slide Number Placeholder 3"/>
          <p:cNvSpPr>
            <a:spLocks noGrp="1"/>
          </p:cNvSpPr>
          <p:nvPr>
            <p:ph type="sldNum" sz="quarter" idx="10"/>
          </p:nvPr>
        </p:nvSpPr>
        <p:spPr/>
        <p:txBody>
          <a:bodyPr/>
          <a:lstStyle/>
          <a:p>
            <a:fld id="{3E79E155-CD08-4125-B3C0-80A4CE75671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79E155-CD08-4125-B3C0-80A4CE75671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dirty="0" smtClean="0">
                <a:latin typeface="Arial" charset="0"/>
              </a:rPr>
              <a:t>How could this have been prevented?</a:t>
            </a:r>
            <a:endParaRPr lang="en-US" sz="1200" dirty="0">
              <a:latin typeface="Arial" charset="0"/>
            </a:endParaRPr>
          </a:p>
        </p:txBody>
      </p:sp>
      <p:sp>
        <p:nvSpPr>
          <p:cNvPr id="4" name="Slide Number Placeholder 3"/>
          <p:cNvSpPr>
            <a:spLocks noGrp="1"/>
          </p:cNvSpPr>
          <p:nvPr>
            <p:ph type="sldNum" sz="quarter" idx="10"/>
          </p:nvPr>
        </p:nvSpPr>
        <p:spPr/>
        <p:txBody>
          <a:bodyPr/>
          <a:lstStyle/>
          <a:p>
            <a:fld id="{3E79E155-CD08-4125-B3C0-80A4CE75671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Even with your standard fire service and investigation Personal</a:t>
            </a:r>
            <a:r>
              <a:rPr lang="en-US" baseline="0" dirty="0" smtClean="0"/>
              <a:t> Protective Equipment (PPE), the potential for injury and death when dealing with electrical power lines and equipment is monumental.</a:t>
            </a:r>
          </a:p>
          <a:p>
            <a:endParaRPr lang="en-US" baseline="0" dirty="0" smtClean="0"/>
          </a:p>
          <a:p>
            <a:r>
              <a:rPr lang="en-US" baseline="0" dirty="0" smtClean="0"/>
              <a:t>Where can you get the right PPE for dealing with these dangers?</a:t>
            </a:r>
            <a:endParaRPr lang="en-US" dirty="0"/>
          </a:p>
        </p:txBody>
      </p:sp>
      <p:sp>
        <p:nvSpPr>
          <p:cNvPr id="4" name="Slide Number Placeholder 3"/>
          <p:cNvSpPr>
            <a:spLocks noGrp="1"/>
          </p:cNvSpPr>
          <p:nvPr>
            <p:ph type="sldNum" sz="quarter" idx="10"/>
          </p:nvPr>
        </p:nvSpPr>
        <p:spPr/>
        <p:txBody>
          <a:bodyPr/>
          <a:lstStyle/>
          <a:p>
            <a:fld id="{3E79E155-CD08-4125-B3C0-80A4CE75671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will not have all of the necessary equipment or proper PPE for addressing the numerous </a:t>
            </a:r>
            <a:r>
              <a:rPr lang="en-US" smtClean="0"/>
              <a:t>safety </a:t>
            </a:r>
            <a:r>
              <a:rPr lang="en-US" smtClean="0"/>
              <a:t>requirements</a:t>
            </a:r>
            <a:r>
              <a:rPr lang="en-US" baseline="0" smtClean="0"/>
              <a:t> </a:t>
            </a:r>
            <a:r>
              <a:rPr lang="en-US" baseline="0" dirty="0" smtClean="0"/>
              <a:t>for working in, on or around electrical facilities, lines, or equipment.  DO NOT be afraid to call in the necessary experts to assist you with your initial investigation.</a:t>
            </a:r>
            <a:endParaRPr lang="en-US" dirty="0"/>
          </a:p>
        </p:txBody>
      </p:sp>
      <p:sp>
        <p:nvSpPr>
          <p:cNvPr id="4" name="Slide Number Placeholder 3"/>
          <p:cNvSpPr>
            <a:spLocks noGrp="1"/>
          </p:cNvSpPr>
          <p:nvPr>
            <p:ph type="sldNum" sz="quarter" idx="10"/>
          </p:nvPr>
        </p:nvSpPr>
        <p:spPr/>
        <p:txBody>
          <a:bodyPr/>
          <a:lstStyle/>
          <a:p>
            <a:fld id="{3E79E155-CD08-4125-B3C0-80A4CE75671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678B0D-E757-4A19-8B55-E7C61FC9975C}"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3069A-7309-4C72-9249-A1141D0E19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78B0D-E757-4A19-8B55-E7C61FC9975C}"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3069A-7309-4C72-9249-A1141D0E19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78B0D-E757-4A19-8B55-E7C61FC9975C}"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3069A-7309-4C72-9249-A1141D0E19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678B0D-E757-4A19-8B55-E7C61FC9975C}"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3069A-7309-4C72-9249-A1141D0E19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678B0D-E757-4A19-8B55-E7C61FC9975C}" type="datetimeFigureOut">
              <a:rPr lang="en-US" smtClean="0"/>
              <a:pPr/>
              <a:t>1/28/2013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3069A-7309-4C72-9249-A1141D0E19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678B0D-E757-4A19-8B55-E7C61FC9975C}" type="datetimeFigureOut">
              <a:rPr lang="en-US" smtClean="0"/>
              <a:pPr/>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3069A-7309-4C72-9249-A1141D0E19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678B0D-E757-4A19-8B55-E7C61FC9975C}" type="datetimeFigureOut">
              <a:rPr lang="en-US" smtClean="0"/>
              <a:pPr/>
              <a:t>1/28/2013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33069A-7309-4C72-9249-A1141D0E19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678B0D-E757-4A19-8B55-E7C61FC9975C}" type="datetimeFigureOut">
              <a:rPr lang="en-US" smtClean="0"/>
              <a:pPr/>
              <a:t>1/28/2013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33069A-7309-4C72-9249-A1141D0E19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678B0D-E757-4A19-8B55-E7C61FC9975C}" type="datetimeFigureOut">
              <a:rPr lang="en-US" smtClean="0"/>
              <a:pPr/>
              <a:t>1/28/2013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33069A-7309-4C72-9249-A1141D0E19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678B0D-E757-4A19-8B55-E7C61FC9975C}" type="datetimeFigureOut">
              <a:rPr lang="en-US" smtClean="0"/>
              <a:pPr/>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3069A-7309-4C72-9249-A1141D0E19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678B0D-E757-4A19-8B55-E7C61FC9975C}" type="datetimeFigureOut">
              <a:rPr lang="en-US" smtClean="0"/>
              <a:pPr/>
              <a:t>1/28/2013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3069A-7309-4C72-9249-A1141D0E19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78B0D-E757-4A19-8B55-E7C61FC9975C}" type="datetimeFigureOut">
              <a:rPr lang="en-US" smtClean="0"/>
              <a:pPr/>
              <a:t>1/28/2013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3069A-7309-4C72-9249-A1141D0E19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0800" y="4953000"/>
            <a:ext cx="3581400" cy="1100138"/>
          </a:xfrm>
        </p:spPr>
        <p:txBody>
          <a:bodyPr>
            <a:noAutofit/>
          </a:bodyPr>
          <a:lstStyle/>
          <a:p>
            <a:pPr algn="ctr"/>
            <a:r>
              <a:rPr lang="en-US" sz="7200" dirty="0" smtClean="0">
                <a:latin typeface="Arial" pitchFamily="34" charset="0"/>
                <a:cs typeface="Arial" pitchFamily="34" charset="0"/>
              </a:rPr>
              <a:t>Safety</a:t>
            </a:r>
            <a:endParaRPr lang="en-US" sz="7200" dirty="0">
              <a:latin typeface="Arial" pitchFamily="34" charset="0"/>
              <a:cs typeface="Arial" pitchFamily="34" charset="0"/>
            </a:endParaRPr>
          </a:p>
        </p:txBody>
      </p:sp>
      <p:pic>
        <p:nvPicPr>
          <p:cNvPr id="1027" name="Picture 3" descr="C:\Users\HP_Administrator\Desktop\NWCG Power Line Investigation Training\Photos\Safety\Safety.jpg"/>
          <p:cNvPicPr>
            <a:picLocks noChangeAspect="1" noChangeArrowheads="1"/>
          </p:cNvPicPr>
          <p:nvPr/>
        </p:nvPicPr>
        <p:blipFill>
          <a:blip r:embed="rId3"/>
          <a:srcRect/>
          <a:stretch>
            <a:fillRect/>
          </a:stretch>
        </p:blipFill>
        <p:spPr bwMode="auto">
          <a:xfrm>
            <a:off x="762000" y="762000"/>
            <a:ext cx="2514600" cy="3896865"/>
          </a:xfrm>
          <a:prstGeom prst="rect">
            <a:avLst/>
          </a:prstGeom>
          <a:noFill/>
        </p:spPr>
      </p:pic>
      <p:pic>
        <p:nvPicPr>
          <p:cNvPr id="1028" name="Picture 4" descr="C:\Users\HP_Administrator\Desktop\NWCG Power Line Investigation Training\Photos\Safety\Line.JPG"/>
          <p:cNvPicPr>
            <a:picLocks noChangeAspect="1" noChangeArrowheads="1"/>
          </p:cNvPicPr>
          <p:nvPr/>
        </p:nvPicPr>
        <p:blipFill>
          <a:blip r:embed="rId4" cstate="print"/>
          <a:srcRect/>
          <a:stretch>
            <a:fillRect/>
          </a:stretch>
        </p:blipFill>
        <p:spPr bwMode="auto">
          <a:xfrm>
            <a:off x="3505200" y="990600"/>
            <a:ext cx="4989354" cy="317976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3200" y="381000"/>
            <a:ext cx="3268652" cy="830997"/>
          </a:xfrm>
          <a:prstGeom prst="rect">
            <a:avLst/>
          </a:prstGeom>
          <a:noFill/>
        </p:spPr>
        <p:txBody>
          <a:bodyPr wrap="none" rtlCol="0">
            <a:spAutoFit/>
          </a:bodyPr>
          <a:lstStyle/>
          <a:p>
            <a:r>
              <a:rPr lang="en-US" sz="4800" dirty="0" smtClean="0"/>
              <a:t>Terminology</a:t>
            </a:r>
            <a:endParaRPr lang="en-US" sz="4800" dirty="0"/>
          </a:p>
        </p:txBody>
      </p:sp>
      <p:sp>
        <p:nvSpPr>
          <p:cNvPr id="7" name="TextBox 6"/>
          <p:cNvSpPr txBox="1"/>
          <p:nvPr/>
        </p:nvSpPr>
        <p:spPr>
          <a:xfrm>
            <a:off x="609600" y="1676400"/>
            <a:ext cx="7924800" cy="4401205"/>
          </a:xfrm>
          <a:prstGeom prst="rect">
            <a:avLst/>
          </a:prstGeom>
          <a:noFill/>
        </p:spPr>
        <p:txBody>
          <a:bodyPr wrap="square" rtlCol="0">
            <a:spAutoFit/>
          </a:bodyPr>
          <a:lstStyle/>
          <a:p>
            <a:r>
              <a:rPr lang="en-US" sz="4000" dirty="0" smtClean="0"/>
              <a:t>Each Electric Power Company may have different terms for these types of operations.  Find out the terms used by the companies in your area and make sure that you are operating in an area that has been rendered safe.</a:t>
            </a:r>
            <a:endParaRPr lang="en-US"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133600"/>
            <a:ext cx="8077200" cy="3046988"/>
          </a:xfrm>
          <a:prstGeom prst="rect">
            <a:avLst/>
          </a:prstGeom>
          <a:noFill/>
        </p:spPr>
        <p:txBody>
          <a:bodyPr wrap="square" rtlCol="0">
            <a:spAutoFit/>
          </a:bodyPr>
          <a:lstStyle/>
          <a:p>
            <a:r>
              <a:rPr lang="en-US" sz="3200" i="1" dirty="0" smtClean="0"/>
              <a:t>Dead</a:t>
            </a:r>
            <a:r>
              <a:rPr lang="en-US" sz="3200" dirty="0" smtClean="0"/>
              <a:t>:  De-Energized (temporarily or permanently) disconnected from electrical energy or source of electrical energy.</a:t>
            </a:r>
          </a:p>
          <a:p>
            <a:endParaRPr lang="en-US" sz="3200" dirty="0" smtClean="0"/>
          </a:p>
          <a:p>
            <a:r>
              <a:rPr lang="en-US" sz="3200" i="1" dirty="0" smtClean="0"/>
              <a:t>Grounded</a:t>
            </a:r>
            <a:r>
              <a:rPr lang="en-US" sz="3200" dirty="0" smtClean="0"/>
              <a:t>: To connect a line or a piece of equipment to the earth.</a:t>
            </a:r>
          </a:p>
        </p:txBody>
      </p:sp>
      <p:sp>
        <p:nvSpPr>
          <p:cNvPr id="6" name="TextBox 5"/>
          <p:cNvSpPr txBox="1"/>
          <p:nvPr/>
        </p:nvSpPr>
        <p:spPr>
          <a:xfrm>
            <a:off x="1371600" y="838200"/>
            <a:ext cx="6172200" cy="830997"/>
          </a:xfrm>
          <a:prstGeom prst="rect">
            <a:avLst/>
          </a:prstGeom>
          <a:noFill/>
        </p:spPr>
        <p:txBody>
          <a:bodyPr wrap="square" rtlCol="0">
            <a:spAutoFit/>
          </a:bodyPr>
          <a:lstStyle/>
          <a:p>
            <a:r>
              <a:rPr lang="en-US" sz="4800" dirty="0" smtClean="0"/>
              <a:t>Important Safety Terms</a:t>
            </a:r>
            <a:endParaRPr lang="en-US" sz="4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600200"/>
            <a:ext cx="7772400" cy="5016758"/>
          </a:xfrm>
          <a:prstGeom prst="rect">
            <a:avLst/>
          </a:prstGeom>
        </p:spPr>
        <p:txBody>
          <a:bodyPr wrap="square">
            <a:spAutoFit/>
          </a:bodyPr>
          <a:lstStyle/>
          <a:p>
            <a:r>
              <a:rPr lang="en-US" sz="3200" i="1" dirty="0" smtClean="0"/>
              <a:t>Dead and Grounded</a:t>
            </a:r>
            <a:r>
              <a:rPr lang="en-US" sz="3200" dirty="0" smtClean="0"/>
              <a:t>: Disconnected from a source of electric energy and connected by a secondary or safety line to earth so that any electrical energy that passes through the line or equipment will shunt to ground.</a:t>
            </a:r>
          </a:p>
          <a:p>
            <a:endParaRPr lang="en-US" sz="3200" dirty="0" smtClean="0"/>
          </a:p>
          <a:p>
            <a:r>
              <a:rPr lang="en-US" sz="3200" i="1" dirty="0" smtClean="0"/>
              <a:t>Locked Out</a:t>
            </a:r>
            <a:r>
              <a:rPr lang="en-US" sz="3200" dirty="0" smtClean="0"/>
              <a:t>: The electric line or equipment has been physically removed from the system and cannot be energized until the circuit has been physically reconnected to the system.</a:t>
            </a:r>
            <a:endParaRPr lang="en-US" sz="3200" dirty="0"/>
          </a:p>
        </p:txBody>
      </p:sp>
      <p:sp>
        <p:nvSpPr>
          <p:cNvPr id="3" name="TextBox 2"/>
          <p:cNvSpPr txBox="1"/>
          <p:nvPr/>
        </p:nvSpPr>
        <p:spPr>
          <a:xfrm>
            <a:off x="533400" y="609600"/>
            <a:ext cx="8305800" cy="830997"/>
          </a:xfrm>
          <a:prstGeom prst="rect">
            <a:avLst/>
          </a:prstGeom>
          <a:noFill/>
        </p:spPr>
        <p:txBody>
          <a:bodyPr wrap="square" rtlCol="0">
            <a:spAutoFit/>
          </a:bodyPr>
          <a:lstStyle/>
          <a:p>
            <a:r>
              <a:rPr lang="en-US" sz="4800" dirty="0" smtClean="0"/>
              <a:t>Important Safety Terms (cont’d)</a:t>
            </a:r>
            <a:endParaRPr lang="en-US" sz="4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HP_Administrator\Desktop\NWCG Power Line Investigation Training\Photos\Safety\CDF_0035.JPG"/>
          <p:cNvPicPr>
            <a:picLocks noChangeAspect="1" noChangeArrowheads="1"/>
          </p:cNvPicPr>
          <p:nvPr/>
        </p:nvPicPr>
        <p:blipFill>
          <a:blip r:embed="rId3"/>
          <a:srcRect/>
          <a:stretch>
            <a:fillRect/>
          </a:stretch>
        </p:blipFill>
        <p:spPr bwMode="auto">
          <a:xfrm>
            <a:off x="533400" y="1524000"/>
            <a:ext cx="8100838" cy="5083401"/>
          </a:xfrm>
          <a:prstGeom prst="rect">
            <a:avLst/>
          </a:prstGeom>
          <a:noFill/>
        </p:spPr>
      </p:pic>
      <p:sp>
        <p:nvSpPr>
          <p:cNvPr id="3" name="TextBox 2"/>
          <p:cNvSpPr txBox="1"/>
          <p:nvPr/>
        </p:nvSpPr>
        <p:spPr>
          <a:xfrm>
            <a:off x="990600" y="304800"/>
            <a:ext cx="7391400" cy="1200329"/>
          </a:xfrm>
          <a:prstGeom prst="rect">
            <a:avLst/>
          </a:prstGeom>
          <a:noFill/>
        </p:spPr>
        <p:txBody>
          <a:bodyPr wrap="square" rtlCol="0">
            <a:spAutoFit/>
          </a:bodyPr>
          <a:lstStyle/>
          <a:p>
            <a:pPr algn="ctr"/>
            <a:r>
              <a:rPr lang="en-US" sz="3600" dirty="0" smtClean="0"/>
              <a:t>On with Your Investigation and Collection of Evidence</a:t>
            </a:r>
            <a:endParaRPr lang="en-US"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533400"/>
            <a:ext cx="5638800" cy="830997"/>
          </a:xfrm>
          <a:prstGeom prst="rect">
            <a:avLst/>
          </a:prstGeom>
          <a:noFill/>
        </p:spPr>
        <p:txBody>
          <a:bodyPr wrap="square" rtlCol="0">
            <a:spAutoFit/>
          </a:bodyPr>
          <a:lstStyle/>
          <a:p>
            <a:r>
              <a:rPr lang="en-US" sz="4800" dirty="0" smtClean="0"/>
              <a:t>Additional Safety Tips</a:t>
            </a:r>
            <a:endParaRPr lang="en-US" sz="4800" dirty="0"/>
          </a:p>
        </p:txBody>
      </p:sp>
      <p:sp>
        <p:nvSpPr>
          <p:cNvPr id="3" name="TextBox 2"/>
          <p:cNvSpPr txBox="1"/>
          <p:nvPr/>
        </p:nvSpPr>
        <p:spPr>
          <a:xfrm>
            <a:off x="762000" y="1676400"/>
            <a:ext cx="7848600" cy="4585871"/>
          </a:xfrm>
          <a:prstGeom prst="rect">
            <a:avLst/>
          </a:prstGeom>
          <a:noFill/>
        </p:spPr>
        <p:txBody>
          <a:bodyPr wrap="square" rtlCol="0">
            <a:spAutoFit/>
          </a:bodyPr>
          <a:lstStyle/>
          <a:p>
            <a:r>
              <a:rPr lang="en-US" sz="2800" dirty="0" smtClean="0"/>
              <a:t>Check Industry Standard, Occupational Health and Safety, and Environmental Protection Agency Regulations in your area:</a:t>
            </a:r>
          </a:p>
          <a:p>
            <a:endParaRPr lang="en-US" sz="1200" dirty="0" smtClean="0"/>
          </a:p>
          <a:p>
            <a:pPr>
              <a:buFont typeface="Wingdings" pitchFamily="2" charset="2"/>
              <a:buChar char="Ø"/>
            </a:pPr>
            <a:r>
              <a:rPr lang="en-US" sz="2800" dirty="0" smtClean="0"/>
              <a:t>Some provisions prohibit non-certified individuals 	from operating or having lift equipment 	within 10 feet of energized conductors</a:t>
            </a:r>
          </a:p>
          <a:p>
            <a:pPr>
              <a:buFont typeface="Wingdings" pitchFamily="2" charset="2"/>
              <a:buChar char="Ø"/>
            </a:pPr>
            <a:r>
              <a:rPr lang="en-US" sz="2800" dirty="0" smtClean="0"/>
              <a:t>Some provisions prohibit non-certified individuals 	from being in possession of or storing 	hazardous materials that can be found in 	electrical equipment</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28600"/>
            <a:ext cx="4674678" cy="830997"/>
          </a:xfrm>
          <a:prstGeom prst="rect">
            <a:avLst/>
          </a:prstGeom>
        </p:spPr>
        <p:txBody>
          <a:bodyPr wrap="none">
            <a:spAutoFit/>
          </a:bodyPr>
          <a:lstStyle/>
          <a:p>
            <a:r>
              <a:rPr lang="en-US" sz="4800" b="1" dirty="0" smtClean="0"/>
              <a:t>Knowledge Check</a:t>
            </a:r>
            <a:endParaRPr lang="en-US" sz="4800" dirty="0"/>
          </a:p>
        </p:txBody>
      </p:sp>
      <p:sp>
        <p:nvSpPr>
          <p:cNvPr id="3" name="Content Placeholder 2"/>
          <p:cNvSpPr txBox="1">
            <a:spLocks/>
          </p:cNvSpPr>
          <p:nvPr/>
        </p:nvSpPr>
        <p:spPr>
          <a:xfrm>
            <a:off x="457200" y="1447800"/>
            <a:ext cx="8382000" cy="4525963"/>
          </a:xfrm>
          <a:prstGeom prst="rect">
            <a:avLst/>
          </a:prstGeom>
        </p:spPr>
        <p:txBody>
          <a:bodyPr rtlCol="0">
            <a:normAutofit fontScale="92500"/>
          </a:bodyPr>
          <a:lstStyle/>
          <a:p>
            <a:pPr marL="533400" marR="0" lvl="0" indent="-533400" algn="l" defTabSz="914400" rtl="0" eaLnBrk="1" fontAlgn="auto" latinLnBrk="0" hangingPunct="1">
              <a:lnSpc>
                <a:spcPct val="90000"/>
              </a:lnSpc>
              <a:spcBef>
                <a:spcPct val="50000"/>
              </a:spcBef>
              <a:spcAft>
                <a:spcPts val="0"/>
              </a:spcAft>
              <a:buClr>
                <a:schemeClr val="tx1"/>
              </a:buClr>
              <a:buSzTx/>
              <a:buFont typeface="Arial"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When initiating your fire investigation of a</a:t>
            </a:r>
            <a:r>
              <a:rPr kumimoji="0" lang="en-US" sz="3200" b="1" i="0" u="none" strike="noStrike" kern="1200" cap="none" spc="0" normalizeH="0" noProof="0" dirty="0" smtClean="0">
                <a:ln>
                  <a:noFill/>
                </a:ln>
                <a:solidFill>
                  <a:schemeClr val="tx1"/>
                </a:solidFill>
                <a:effectLst/>
                <a:uLnTx/>
                <a:uFillTx/>
                <a:latin typeface="+mn-lt"/>
                <a:ea typeface="+mn-ea"/>
                <a:cs typeface="+mn-cs"/>
              </a:rPr>
              <a:t> wildfire potentially caused by electric power lines or equipment, the necessary PPE includes:</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933450" lvl="1" indent="-533400">
              <a:lnSpc>
                <a:spcPct val="90000"/>
              </a:lnSpc>
              <a:spcBef>
                <a:spcPct val="50000"/>
              </a:spcBef>
              <a:buClr>
                <a:schemeClr val="tx1"/>
              </a:buClr>
              <a:buFont typeface="+mj-lt"/>
              <a:buAutoNum type="alphaUcPeriod"/>
              <a:defRPr/>
            </a:pPr>
            <a:r>
              <a:rPr lang="en-US" sz="2800" b="1" dirty="0" smtClean="0">
                <a:latin typeface="Arial" pitchFamily="34" charset="0"/>
                <a:cs typeface="Arial" pitchFamily="34" charset="0"/>
              </a:rPr>
              <a:t>Your standard wild land fire service PPE</a:t>
            </a:r>
            <a:endParaRPr kumimoji="0" lang="en-US"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933450" marR="0" lvl="1" indent="-533400" algn="l" defTabSz="914400" rtl="0" eaLnBrk="1" fontAlgn="auto" latinLnBrk="0" hangingPunct="1">
              <a:lnSpc>
                <a:spcPct val="90000"/>
              </a:lnSpc>
              <a:spcBef>
                <a:spcPct val="50000"/>
              </a:spcBef>
              <a:spcAft>
                <a:spcPts val="0"/>
              </a:spcAft>
              <a:buClr>
                <a:schemeClr val="tx1"/>
              </a:buClr>
              <a:buSzTx/>
              <a:buFont typeface="+mj-lt"/>
              <a:buAutoNum type="alphaUcPeriod"/>
              <a:tabLst/>
              <a:defRPr/>
            </a:pPr>
            <a:r>
              <a:rPr lang="en-US" sz="2800" b="1" dirty="0" smtClean="0">
                <a:latin typeface="Arial" pitchFamily="34" charset="0"/>
                <a:cs typeface="Arial" pitchFamily="34" charset="0"/>
              </a:rPr>
              <a:t>Specialty items from the electrical utility provider</a:t>
            </a:r>
          </a:p>
          <a:p>
            <a:pPr marL="933450" lvl="1" indent="-533400">
              <a:lnSpc>
                <a:spcPct val="90000"/>
              </a:lnSpc>
              <a:spcBef>
                <a:spcPct val="50000"/>
              </a:spcBef>
              <a:buClr>
                <a:schemeClr val="tx1"/>
              </a:buClr>
              <a:buFont typeface="+mj-lt"/>
              <a:buAutoNum type="alphaUcPeriod"/>
              <a:defRPr/>
            </a:pPr>
            <a:r>
              <a:rPr lang="en-US" sz="2800" b="1" dirty="0" smtClean="0">
                <a:latin typeface="Arial" pitchFamily="34" charset="0"/>
                <a:cs typeface="Arial" pitchFamily="34" charset="0"/>
              </a:rPr>
              <a:t>Your standard investigative safety equipment</a:t>
            </a:r>
            <a:endParaRPr kumimoji="0" lang="en-US"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933450" marR="0" lvl="1" indent="-533400" algn="l" defTabSz="914400" rtl="0" eaLnBrk="1" fontAlgn="auto" latinLnBrk="0" hangingPunct="1">
              <a:lnSpc>
                <a:spcPct val="90000"/>
              </a:lnSpc>
              <a:spcBef>
                <a:spcPct val="50000"/>
              </a:spcBef>
              <a:spcAft>
                <a:spcPts val="0"/>
              </a:spcAft>
              <a:buClr>
                <a:schemeClr val="tx1"/>
              </a:buClr>
              <a:buSzTx/>
              <a:buFont typeface="+mj-lt"/>
              <a:buAutoNum type="alphaUcPeriod"/>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Specialty items from your</a:t>
            </a:r>
            <a:r>
              <a:rPr kumimoji="0" lang="en-US" sz="28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 agency’s supply unit.</a:t>
            </a:r>
            <a:endParaRPr kumimoji="0" lang="en-US"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228600"/>
            <a:ext cx="4674678" cy="830997"/>
          </a:xfrm>
          <a:prstGeom prst="rect">
            <a:avLst/>
          </a:prstGeom>
        </p:spPr>
        <p:txBody>
          <a:bodyPr wrap="none">
            <a:spAutoFit/>
          </a:bodyPr>
          <a:lstStyle/>
          <a:p>
            <a:r>
              <a:rPr lang="en-US" sz="4800" b="1" dirty="0" smtClean="0"/>
              <a:t>Knowledge Check</a:t>
            </a:r>
            <a:endParaRPr lang="en-US" sz="4800" dirty="0"/>
          </a:p>
        </p:txBody>
      </p:sp>
      <p:sp>
        <p:nvSpPr>
          <p:cNvPr id="3" name="Content Placeholder 2"/>
          <p:cNvSpPr txBox="1">
            <a:spLocks/>
          </p:cNvSpPr>
          <p:nvPr/>
        </p:nvSpPr>
        <p:spPr>
          <a:xfrm>
            <a:off x="457200" y="1447800"/>
            <a:ext cx="8229600" cy="4525963"/>
          </a:xfrm>
          <a:prstGeom prst="rect">
            <a:avLst/>
          </a:prstGeom>
        </p:spPr>
        <p:txBody>
          <a:bodyPr rtlCol="0">
            <a:normAutofit fontScale="92500" lnSpcReduction="10000"/>
          </a:bodyPr>
          <a:lstStyle/>
          <a:p>
            <a:pPr marL="533400" marR="0" lvl="0" indent="-533400" algn="l" defTabSz="914400" rtl="0" eaLnBrk="1" fontAlgn="auto" latinLnBrk="0" hangingPunct="1">
              <a:lnSpc>
                <a:spcPct val="90000"/>
              </a:lnSpc>
              <a:spcBef>
                <a:spcPct val="50000"/>
              </a:spcBef>
              <a:spcAft>
                <a:spcPts val="0"/>
              </a:spcAft>
              <a:buClr>
                <a:schemeClr val="tx1"/>
              </a:buClr>
              <a:buSzTx/>
              <a:buFont typeface="Arial"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You can conduct fire investigations around electric facilities and equipment when they</a:t>
            </a:r>
            <a:r>
              <a:rPr kumimoji="0" lang="en-US" sz="3200" b="1" i="0" u="none" strike="noStrike" kern="1200" cap="none" spc="0" normalizeH="0" noProof="0" dirty="0" smtClean="0">
                <a:ln>
                  <a:noFill/>
                </a:ln>
                <a:solidFill>
                  <a:schemeClr val="tx1"/>
                </a:solidFill>
                <a:effectLst/>
                <a:uLnTx/>
                <a:uFillTx/>
                <a:latin typeface="+mn-lt"/>
                <a:ea typeface="+mn-ea"/>
                <a:cs typeface="+mn-cs"/>
              </a:rPr>
              <a:t> are found to be</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a:t>
            </a:r>
          </a:p>
          <a:p>
            <a:pPr marL="933450" marR="0" lvl="1" indent="-533400" algn="l" defTabSz="914400" rtl="0" eaLnBrk="1" fontAlgn="auto" latinLnBrk="0" hangingPunct="1">
              <a:lnSpc>
                <a:spcPct val="90000"/>
              </a:lnSpc>
              <a:spcBef>
                <a:spcPct val="50000"/>
              </a:spcBef>
              <a:spcAft>
                <a:spcPts val="0"/>
              </a:spcAft>
              <a:buClr>
                <a:schemeClr val="tx1"/>
              </a:buClr>
              <a:buSzTx/>
              <a:buFont typeface="+mj-lt"/>
              <a:buAutoNum type="alphaUcPeriod"/>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Show no signs of arching and are safe to the touch</a:t>
            </a:r>
          </a:p>
          <a:p>
            <a:pPr marL="933450" marR="0" lvl="1" indent="-533400" algn="l" defTabSz="914400" rtl="0" eaLnBrk="1" fontAlgn="auto" latinLnBrk="0" hangingPunct="1">
              <a:lnSpc>
                <a:spcPct val="90000"/>
              </a:lnSpc>
              <a:spcBef>
                <a:spcPct val="50000"/>
              </a:spcBef>
              <a:spcAft>
                <a:spcPts val="0"/>
              </a:spcAft>
              <a:buClr>
                <a:schemeClr val="tx1"/>
              </a:buClr>
              <a:buSzTx/>
              <a:buFont typeface="+mj-lt"/>
              <a:buAutoNum type="alphaUcPeriod"/>
              <a:tabLst/>
              <a:defRPr/>
            </a:pPr>
            <a:r>
              <a:rPr lang="en-US" sz="2800" b="1" dirty="0" smtClean="0">
                <a:latin typeface="Arial" pitchFamily="34" charset="0"/>
                <a:cs typeface="Arial" pitchFamily="34" charset="0"/>
              </a:rPr>
              <a:t>Are touching the ground</a:t>
            </a:r>
            <a:endParaRPr kumimoji="0" lang="en-US"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933450" marR="0" lvl="1" indent="-533400" algn="l" defTabSz="914400" rtl="0" eaLnBrk="1" fontAlgn="auto" latinLnBrk="0" hangingPunct="1">
              <a:lnSpc>
                <a:spcPct val="90000"/>
              </a:lnSpc>
              <a:spcBef>
                <a:spcPct val="50000"/>
              </a:spcBef>
              <a:spcAft>
                <a:spcPts val="0"/>
              </a:spcAft>
              <a:buClr>
                <a:schemeClr val="tx1"/>
              </a:buClr>
              <a:buSzTx/>
              <a:buFont typeface="+mj-lt"/>
              <a:buAutoNum type="alphaUcPeriod"/>
              <a:tabLst/>
              <a:defRPr/>
            </a:pPr>
            <a:r>
              <a:rPr lang="en-US" sz="2800" b="1" dirty="0" smtClean="0">
                <a:latin typeface="Arial" pitchFamily="34" charset="0"/>
                <a:cs typeface="Arial" pitchFamily="34" charset="0"/>
              </a:rPr>
              <a:t>Show no signs of arching, are safe to the touch, and are touching the ground</a:t>
            </a:r>
            <a:endParaRPr kumimoji="0" lang="en-US"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933450" marR="0" lvl="1" indent="-533400" algn="l" defTabSz="914400" rtl="0" eaLnBrk="1" fontAlgn="auto" latinLnBrk="0" hangingPunct="1">
              <a:lnSpc>
                <a:spcPct val="90000"/>
              </a:lnSpc>
              <a:spcBef>
                <a:spcPct val="50000"/>
              </a:spcBef>
              <a:spcAft>
                <a:spcPts val="0"/>
              </a:spcAft>
              <a:buClr>
                <a:schemeClr val="tx1"/>
              </a:buClr>
              <a:buSzTx/>
              <a:buFont typeface="+mj-lt"/>
              <a:buAutoNum type="alphaUcPeriod"/>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Certified “Dead and</a:t>
            </a:r>
            <a:r>
              <a:rPr kumimoji="0" lang="en-US" sz="2800" b="1" i="0" u="none" strike="noStrike" kern="1200" cap="none" spc="0" normalizeH="0" noProof="0" dirty="0" smtClean="0">
                <a:ln>
                  <a:noFill/>
                </a:ln>
                <a:solidFill>
                  <a:schemeClr val="tx1"/>
                </a:solidFill>
                <a:effectLst/>
                <a:uLnTx/>
                <a:uFillTx/>
                <a:latin typeface="Arial" pitchFamily="34" charset="0"/>
                <a:ea typeface="+mn-ea"/>
                <a:cs typeface="Arial" pitchFamily="34" charset="0"/>
              </a:rPr>
              <a:t> Grounded” or “Locked Out” by the electric utility provider</a:t>
            </a:r>
            <a:endParaRPr kumimoji="0" lang="en-US"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685800" y="609600"/>
            <a:ext cx="7772400" cy="1143000"/>
          </a:xfrm>
          <a:prstGeom prst="rect">
            <a:avLst/>
          </a:prstGeom>
        </p:spPr>
        <p:txBody>
          <a:bodyPr/>
          <a:lstStyle/>
          <a:p>
            <a:pPr indent="-4763">
              <a:buFontTx/>
              <a:buNone/>
            </a:pPr>
            <a:endParaRPr lang="en-US" sz="6000" dirty="0"/>
          </a:p>
        </p:txBody>
      </p:sp>
      <p:sp>
        <p:nvSpPr>
          <p:cNvPr id="3" name="Rectangle 4"/>
          <p:cNvSpPr txBox="1">
            <a:spLocks noChangeArrowheads="1"/>
          </p:cNvSpPr>
          <p:nvPr/>
        </p:nvSpPr>
        <p:spPr>
          <a:xfrm>
            <a:off x="838200" y="6096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tx1"/>
                </a:solidFill>
                <a:effectLst/>
                <a:uLnTx/>
                <a:uFillTx/>
                <a:latin typeface="+mj-lt"/>
                <a:ea typeface="+mj-ea"/>
                <a:cs typeface="+mj-cs"/>
              </a:rPr>
              <a:t>Objective </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4" name="Rectangle 5"/>
          <p:cNvSpPr txBox="1">
            <a:spLocks noChangeArrowheads="1"/>
          </p:cNvSpPr>
          <p:nvPr/>
        </p:nvSpPr>
        <p:spPr>
          <a:xfrm>
            <a:off x="381000" y="2362200"/>
            <a:ext cx="8229600" cy="3200400"/>
          </a:xfrm>
          <a:prstGeom prst="rect">
            <a:avLst/>
          </a:prstGeom>
        </p:spPr>
        <p:txBody>
          <a:bodyPr/>
          <a:lstStyle/>
          <a:p>
            <a:pPr marL="342900" marR="0" lvl="0" indent="-4763" algn="ctr" defTabSz="914400" rtl="0" eaLnBrk="1" fontAlgn="auto" latinLnBrk="0" hangingPunct="1">
              <a:lnSpc>
                <a:spcPct val="100000"/>
              </a:lnSpc>
              <a:spcBef>
                <a:spcPct val="20000"/>
              </a:spcBef>
              <a:spcAft>
                <a:spcPts val="0"/>
              </a:spcAft>
              <a:buClrTx/>
              <a:buSzTx/>
              <a:buFontTx/>
              <a:buNone/>
              <a:tabLst/>
              <a:defRPr/>
            </a:pPr>
            <a:r>
              <a:rPr kumimoji="0" lang="en-US" sz="4800" b="0" i="0" u="none" strike="noStrike" kern="1200" cap="none" spc="0" normalizeH="0" baseline="0" noProof="0" dirty="0" smtClean="0">
                <a:ln>
                  <a:noFill/>
                </a:ln>
                <a:solidFill>
                  <a:schemeClr val="tx1"/>
                </a:solidFill>
                <a:effectLst/>
                <a:uLnTx/>
                <a:uFillTx/>
                <a:latin typeface="+mn-lt"/>
                <a:ea typeface="+mn-ea"/>
                <a:cs typeface="+mn-cs"/>
              </a:rPr>
              <a:t>Describe the hazards of working around electrical Power</a:t>
            </a:r>
            <a:r>
              <a:rPr kumimoji="0" lang="en-US" sz="4800" b="0" i="0" u="none" strike="noStrike" kern="1200" cap="none" spc="0" normalizeH="0" noProof="0" dirty="0" smtClean="0">
                <a:ln>
                  <a:noFill/>
                </a:ln>
                <a:solidFill>
                  <a:schemeClr val="tx1"/>
                </a:solidFill>
                <a:effectLst/>
                <a:uLnTx/>
                <a:uFillTx/>
                <a:latin typeface="+mn-lt"/>
                <a:ea typeface="+mn-ea"/>
                <a:cs typeface="+mn-cs"/>
              </a:rPr>
              <a:t> Lines and their related equipment.</a:t>
            </a: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4763" algn="ctr"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0960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tx1"/>
                </a:solidFill>
                <a:effectLst/>
                <a:uLnTx/>
                <a:uFillTx/>
                <a:latin typeface="+mj-lt"/>
                <a:ea typeface="+mj-ea"/>
                <a:cs typeface="+mj-cs"/>
              </a:rPr>
              <a:t>Objective</a:t>
            </a:r>
            <a:endParaRPr kumimoji="0" lang="en-US" sz="60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3"/>
          <p:cNvSpPr txBox="1">
            <a:spLocks noChangeArrowheads="1"/>
          </p:cNvSpPr>
          <p:nvPr/>
        </p:nvSpPr>
        <p:spPr>
          <a:xfrm>
            <a:off x="381000" y="1905000"/>
            <a:ext cx="8229600" cy="3886200"/>
          </a:xfrm>
          <a:prstGeom prst="rect">
            <a:avLst/>
          </a:prstGeom>
        </p:spPr>
        <p:txBody>
          <a:bodyPr/>
          <a:lstStyle/>
          <a:p>
            <a:pPr marL="342900" marR="0" lvl="0" indent="-4763" algn="ctr" defTabSz="914400" rtl="0" eaLnBrk="1" fontAlgn="auto" latinLnBrk="0" hangingPunct="1">
              <a:lnSpc>
                <a:spcPct val="100000"/>
              </a:lnSpc>
              <a:spcBef>
                <a:spcPct val="20000"/>
              </a:spcBef>
              <a:spcAft>
                <a:spcPts val="0"/>
              </a:spcAft>
              <a:buClrTx/>
              <a:buSzTx/>
              <a:buFontTx/>
              <a:buNone/>
              <a:tabLst/>
              <a:defRPr/>
            </a:pPr>
            <a:r>
              <a:rPr kumimoji="0" lang="en-US" sz="4800" b="0" i="0" u="none" strike="noStrike" kern="1200" cap="none" spc="0" normalizeH="0" baseline="0" noProof="0" dirty="0" smtClean="0">
                <a:ln>
                  <a:noFill/>
                </a:ln>
                <a:solidFill>
                  <a:schemeClr val="tx1"/>
                </a:solidFill>
                <a:effectLst/>
                <a:uLnTx/>
                <a:uFillTx/>
                <a:latin typeface="+mn-lt"/>
                <a:ea typeface="+mn-ea"/>
                <a:cs typeface="+mn-cs"/>
              </a:rPr>
              <a:t>Describe the </a:t>
            </a:r>
            <a:r>
              <a:rPr lang="en-US" sz="4800" dirty="0" smtClean="0"/>
              <a:t>methods and terminology regarding Safety Practices when investigating power line related wildfires.</a:t>
            </a:r>
            <a:endParaRPr kumimoji="0" lang="en-US" sz="4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_Administrator\Desktop\NWCG Power Line Investigation Training\Photos\Safety\PG&amp;E POE Fire Photos 008.jpg"/>
          <p:cNvPicPr>
            <a:picLocks noChangeAspect="1" noChangeArrowheads="1"/>
          </p:cNvPicPr>
          <p:nvPr/>
        </p:nvPicPr>
        <p:blipFill>
          <a:blip r:embed="rId3"/>
          <a:srcRect/>
          <a:stretch>
            <a:fillRect/>
          </a:stretch>
        </p:blipFill>
        <p:spPr bwMode="auto">
          <a:xfrm>
            <a:off x="838200" y="1905000"/>
            <a:ext cx="7177603" cy="4373880"/>
          </a:xfrm>
          <a:prstGeom prst="rect">
            <a:avLst/>
          </a:prstGeom>
          <a:noFill/>
        </p:spPr>
      </p:pic>
      <p:sp>
        <p:nvSpPr>
          <p:cNvPr id="5" name="TextBox 4"/>
          <p:cNvSpPr txBox="1"/>
          <p:nvPr/>
        </p:nvSpPr>
        <p:spPr>
          <a:xfrm>
            <a:off x="2133600" y="685800"/>
            <a:ext cx="4495800" cy="830997"/>
          </a:xfrm>
          <a:prstGeom prst="rect">
            <a:avLst/>
          </a:prstGeom>
          <a:noFill/>
        </p:spPr>
        <p:txBody>
          <a:bodyPr wrap="square" rtlCol="0">
            <a:spAutoFit/>
          </a:bodyPr>
          <a:lstStyle/>
          <a:p>
            <a:r>
              <a:rPr lang="en-US" sz="4800" b="1" i="1" dirty="0" smtClean="0"/>
              <a:t>Is This Line Safe?</a:t>
            </a:r>
            <a:endParaRPr lang="en-US" sz="4800" b="1"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791200"/>
            <a:ext cx="5486400" cy="566738"/>
          </a:xfrm>
        </p:spPr>
        <p:txBody>
          <a:bodyPr>
            <a:noAutofit/>
          </a:bodyPr>
          <a:lstStyle/>
          <a:p>
            <a:r>
              <a:rPr lang="en-US" sz="4800" dirty="0" smtClean="0"/>
              <a:t>How about this one?</a:t>
            </a:r>
            <a:endParaRPr lang="en-US" sz="4800" dirty="0"/>
          </a:p>
        </p:txBody>
      </p:sp>
      <p:pic>
        <p:nvPicPr>
          <p:cNvPr id="36866" name="Picture 2" descr="C:\Users\HP_Administrator\Desktop\NWCG Power Line Investigation Training\Photos\Safety\PG&amp;E POE Fire Photos 009.jpg"/>
          <p:cNvPicPr>
            <a:picLocks noGrp="1" noChangeAspect="1" noChangeArrowheads="1"/>
          </p:cNvPicPr>
          <p:nvPr>
            <p:ph type="pic" idx="1"/>
          </p:nvPr>
        </p:nvPicPr>
        <p:blipFill>
          <a:blip r:embed="rId3"/>
          <a:srcRect l="2381" r="2381"/>
          <a:stretch>
            <a:fillRect/>
          </a:stretch>
        </p:blipFill>
        <p:spPr bwMode="auto">
          <a:xfrm>
            <a:off x="304800" y="304800"/>
            <a:ext cx="8534400" cy="535820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90800" y="762000"/>
            <a:ext cx="3657600" cy="830997"/>
          </a:xfrm>
          <a:prstGeom prst="rect">
            <a:avLst/>
          </a:prstGeom>
          <a:noFill/>
        </p:spPr>
        <p:txBody>
          <a:bodyPr wrap="square" rtlCol="0">
            <a:spAutoFit/>
          </a:bodyPr>
          <a:lstStyle/>
          <a:p>
            <a:r>
              <a:rPr lang="en-US" sz="4800" dirty="0" smtClean="0"/>
              <a:t>Video Review</a:t>
            </a:r>
            <a:endParaRPr lang="en-US" sz="4800" dirty="0"/>
          </a:p>
        </p:txBody>
      </p:sp>
      <p:sp>
        <p:nvSpPr>
          <p:cNvPr id="6" name="TextBox 5"/>
          <p:cNvSpPr txBox="1"/>
          <p:nvPr/>
        </p:nvSpPr>
        <p:spPr>
          <a:xfrm>
            <a:off x="762000" y="1676400"/>
            <a:ext cx="7391400" cy="4093428"/>
          </a:xfrm>
          <a:prstGeom prst="rect">
            <a:avLst/>
          </a:prstGeom>
          <a:noFill/>
        </p:spPr>
        <p:txBody>
          <a:bodyPr wrap="square" rtlCol="0">
            <a:spAutoFit/>
          </a:bodyPr>
          <a:lstStyle/>
          <a:p>
            <a:r>
              <a:rPr lang="en-US" sz="3600" dirty="0" smtClean="0"/>
              <a:t>Please review the following videos:</a:t>
            </a:r>
          </a:p>
          <a:p>
            <a:r>
              <a:rPr lang="en-US" dirty="0" smtClean="0"/>
              <a:t>(Note: Both videos can be found in the Appendices Section – Electrical Video file on the training disk)</a:t>
            </a:r>
          </a:p>
          <a:p>
            <a:endParaRPr lang="en-US" sz="2800" dirty="0" smtClean="0"/>
          </a:p>
          <a:p>
            <a:pPr marL="514350" indent="-514350">
              <a:buAutoNum type="alphaUcParenR"/>
            </a:pPr>
            <a:r>
              <a:rPr lang="en-US" sz="3200" dirty="0" smtClean="0"/>
              <a:t>Overland  -  Boom Cable contacting Power Lines</a:t>
            </a:r>
          </a:p>
          <a:p>
            <a:pPr marL="514350" indent="-514350">
              <a:buAutoNum type="alphaUcParenR"/>
            </a:pPr>
            <a:endParaRPr lang="en-US" sz="3200" dirty="0" smtClean="0"/>
          </a:p>
          <a:p>
            <a:pPr marL="514350" indent="-514350">
              <a:buAutoNum type="alphaUcParenR"/>
            </a:pPr>
            <a:r>
              <a:rPr lang="en-US" sz="3200" dirty="0" smtClean="0"/>
              <a:t>Transformer Failure – Shorting out of transformer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457200"/>
            <a:ext cx="6858000" cy="830997"/>
          </a:xfrm>
          <a:prstGeom prst="rect">
            <a:avLst/>
          </a:prstGeom>
          <a:noFill/>
        </p:spPr>
        <p:txBody>
          <a:bodyPr wrap="square" rtlCol="0">
            <a:spAutoFit/>
          </a:bodyPr>
          <a:lstStyle/>
          <a:p>
            <a:r>
              <a:rPr lang="en-US" sz="4800" dirty="0" smtClean="0"/>
              <a:t>This Could Happen To You!</a:t>
            </a:r>
            <a:endParaRPr lang="en-US" sz="4800" dirty="0"/>
          </a:p>
        </p:txBody>
      </p:sp>
      <p:sp>
        <p:nvSpPr>
          <p:cNvPr id="16385" name="Rectangle 1"/>
          <p:cNvSpPr>
            <a:spLocks noChangeArrowheads="1"/>
          </p:cNvSpPr>
          <p:nvPr/>
        </p:nvSpPr>
        <p:spPr bwMode="auto">
          <a:xfrm>
            <a:off x="533400" y="1676400"/>
            <a:ext cx="7924801"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ts val="2400"/>
              </a:lnSpc>
            </a:pPr>
            <a:r>
              <a:rPr lang="en-US" sz="2400" b="1" dirty="0" smtClean="0"/>
              <a:t>Downed Power Line Claims the Life of One Fire Fighter and Critically Injures Two Fellow Fire Fighters </a:t>
            </a:r>
          </a:p>
          <a:p>
            <a:pPr algn="ctr">
              <a:lnSpc>
                <a:spcPts val="2400"/>
              </a:lnSpc>
            </a:pPr>
            <a:endParaRPr lang="en-US" sz="2400" dirty="0" smtClean="0"/>
          </a:p>
          <a:p>
            <a:pPr>
              <a:lnSpc>
                <a:spcPts val="2400"/>
              </a:lnSpc>
            </a:pPr>
            <a:r>
              <a:rPr lang="en-US" sz="2400" dirty="0" smtClean="0"/>
              <a:t>	A fire fighter was electrocuted and two other fire fighters were injured when they contacted an electric fence while fighting a grass fire. A fire was started when a downed power line ignited the surrounding grass. The Chief was the first to arrive on scene, and he confirmed that a power line was down. He also indicated to the responding fire fighters that the electric fence bordering the area was energized by the downed power line. Two fire fighters arrived and crawled underneath the bottom wire of the electric fence. After approximately 15 minutes on the fire ground, the three fire fighters were found lying in the area of a secondary fire. </a:t>
            </a:r>
            <a:endParaRPr kumimoji="0" lang="en-US" sz="24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304800" y="1295400"/>
            <a:ext cx="85344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Fire Fighter Dies After Coming into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Contact With a Downed Power Line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ts val="24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fire fighter was electrocuted after responding to a call involving a brush fire located in a utility easement. The victim, the Chief, the Captain, the Lieutenant, and a fire fighter proceeded to the utility easement. They noted a tree had fallen and was leaning against the overhead power lines but did not see any downed lines. They found a small patch of smoldering debris between the base of an oak tree and woody brush. The victim, standing approximately 2 feet from the oak tree, was directed by the Chief to stomp out the embers in the smoldering brush. The victim contacted a downed, single-phase, 7.2 KV power line when he stepped on the smoldering pile.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2133600" y="228600"/>
            <a:ext cx="4572000" cy="830997"/>
          </a:xfrm>
          <a:prstGeom prst="rect">
            <a:avLst/>
          </a:prstGeom>
          <a:noFill/>
        </p:spPr>
        <p:txBody>
          <a:bodyPr wrap="square" rtlCol="0">
            <a:spAutoFit/>
          </a:bodyPr>
          <a:lstStyle/>
          <a:p>
            <a:r>
              <a:rPr lang="en-US" sz="4800" dirty="0" smtClean="0"/>
              <a:t>Another Example</a:t>
            </a:r>
            <a:endParaRPr lang="en-US" sz="4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HP_Administrator\Desktop\Photos\NWCG Photos\SCEPHOTO\CDF_0050.JPG"/>
          <p:cNvPicPr>
            <a:picLocks noChangeAspect="1" noChangeArrowheads="1"/>
          </p:cNvPicPr>
          <p:nvPr/>
        </p:nvPicPr>
        <p:blipFill>
          <a:blip r:embed="rId3"/>
          <a:srcRect/>
          <a:stretch>
            <a:fillRect/>
          </a:stretch>
        </p:blipFill>
        <p:spPr bwMode="auto">
          <a:xfrm>
            <a:off x="914400" y="533400"/>
            <a:ext cx="7315200" cy="4267200"/>
          </a:xfrm>
          <a:prstGeom prst="rect">
            <a:avLst/>
          </a:prstGeom>
          <a:noFill/>
        </p:spPr>
      </p:pic>
      <p:sp>
        <p:nvSpPr>
          <p:cNvPr id="6" name="TextBox 5"/>
          <p:cNvSpPr txBox="1"/>
          <p:nvPr/>
        </p:nvSpPr>
        <p:spPr>
          <a:xfrm>
            <a:off x="914400" y="4953000"/>
            <a:ext cx="7315200" cy="1569660"/>
          </a:xfrm>
          <a:prstGeom prst="rect">
            <a:avLst/>
          </a:prstGeom>
          <a:noFill/>
        </p:spPr>
        <p:txBody>
          <a:bodyPr wrap="square" rtlCol="0">
            <a:spAutoFit/>
          </a:bodyPr>
          <a:lstStyle/>
          <a:p>
            <a:pPr algn="ctr"/>
            <a:r>
              <a:rPr lang="en-US" sz="4800" dirty="0" smtClean="0"/>
              <a:t>Call In the Experts -</a:t>
            </a:r>
          </a:p>
          <a:p>
            <a:pPr algn="ctr"/>
            <a:r>
              <a:rPr lang="en-US" sz="4800" dirty="0" smtClean="0"/>
              <a:t>They have the proper PPE.</a:t>
            </a:r>
            <a:endParaRPr lang="en-US" sz="4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TotalTime>
  <Words>966</Words>
  <Application>Microsoft Office PowerPoint</Application>
  <PresentationFormat>On-screen Show (4:3)</PresentationFormat>
  <Paragraphs>91</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Safety</vt:lpstr>
      <vt:lpstr>PowerPoint Presentation</vt:lpstr>
      <vt:lpstr>PowerPoint Presentation</vt:lpstr>
      <vt:lpstr>PowerPoint Presentation</vt:lpstr>
      <vt:lpstr>How about this 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DANNY NICHOLS</dc:creator>
  <cp:lastModifiedBy>bschultz01</cp:lastModifiedBy>
  <cp:revision>73</cp:revision>
  <dcterms:created xsi:type="dcterms:W3CDTF">2008-01-21T01:15:59Z</dcterms:created>
  <dcterms:modified xsi:type="dcterms:W3CDTF">2013-01-28T16:08:50Z</dcterms:modified>
</cp:coreProperties>
</file>