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58" r:id="rId4"/>
    <p:sldId id="259" r:id="rId5"/>
    <p:sldId id="267" r:id="rId6"/>
    <p:sldId id="272" r:id="rId7"/>
    <p:sldId id="273" r:id="rId8"/>
    <p:sldId id="274" r:id="rId9"/>
    <p:sldId id="275" r:id="rId10"/>
    <p:sldId id="276" r:id="rId11"/>
    <p:sldId id="278" r:id="rId12"/>
    <p:sldId id="279" r:id="rId13"/>
    <p:sldId id="271" r:id="rId14"/>
    <p:sldId id="260" r:id="rId15"/>
    <p:sldId id="280" r:id="rId16"/>
    <p:sldId id="281" r:id="rId17"/>
    <p:sldId id="282" r:id="rId18"/>
    <p:sldId id="283" r:id="rId19"/>
    <p:sldId id="284" r:id="rId20"/>
    <p:sldId id="285" r:id="rId21"/>
    <p:sldId id="286" r:id="rId22"/>
    <p:sldId id="287" r:id="rId23"/>
    <p:sldId id="261" r:id="rId24"/>
    <p:sldId id="262" r:id="rId25"/>
    <p:sldId id="263" r:id="rId26"/>
    <p:sldId id="264" r:id="rId27"/>
    <p:sldId id="268" r:id="rId28"/>
    <p:sldId id="269" r:id="rId29"/>
    <p:sldId id="270"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4" r:id="rId46"/>
    <p:sldId id="305" r:id="rId47"/>
    <p:sldId id="307" r:id="rId48"/>
    <p:sldId id="308" r:id="rId49"/>
    <p:sldId id="309" r:id="rId50"/>
    <p:sldId id="310" r:id="rId51"/>
    <p:sldId id="311" r:id="rId52"/>
    <p:sldId id="312" r:id="rId53"/>
    <p:sldId id="313" r:id="rId54"/>
    <p:sldId id="314" r:id="rId55"/>
    <p:sldId id="265" r:id="rId56"/>
    <p:sldId id="266" r:id="rId57"/>
    <p:sldId id="315"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224" autoAdjust="0"/>
  </p:normalViewPr>
  <p:slideViewPr>
    <p:cSldViewPr>
      <p:cViewPr varScale="1">
        <p:scale>
          <a:sx n="51" d="100"/>
          <a:sy n="51" d="100"/>
        </p:scale>
        <p:origin x="-105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A2A469-F933-436D-9652-0ADBEB25D8ED}" type="datetimeFigureOut">
              <a:rPr lang="en-US" smtClean="0"/>
              <a:pPr/>
              <a:t>1/28/2013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79E155-CD08-4125-B3C0-80A4CE756715}" type="slidenum">
              <a:rPr lang="en-US" smtClean="0"/>
              <a:pPr/>
              <a:t>‹#›</a:t>
            </a:fld>
            <a:endParaRPr lang="en-US"/>
          </a:p>
        </p:txBody>
      </p:sp>
    </p:spTree>
    <p:extLst>
      <p:ext uri="{BB962C8B-B14F-4D97-AF65-F5344CB8AC3E}">
        <p14:creationId xmlns:p14="http://schemas.microsoft.com/office/powerpoint/2010/main" val="415922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Electric Utility System is much more than just Generation facilities, Towers, Poles, Lines,</a:t>
            </a:r>
            <a:r>
              <a:rPr lang="en-US" baseline="0" dirty="0" smtClean="0"/>
              <a:t> </a:t>
            </a:r>
            <a:r>
              <a:rPr lang="en-US" dirty="0" smtClean="0"/>
              <a:t>and Substations.  At each of these locations there must be ancillary equipment that helps attach</a:t>
            </a:r>
            <a:r>
              <a:rPr lang="en-US" baseline="0" dirty="0" smtClean="0"/>
              <a:t> the lines to the towers, poles, and substations;  equipment to protect the systems from shorting, overloading, and adjusting the levels of electric current throughout the system.</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Solid</a:t>
            </a:r>
            <a:r>
              <a:rPr lang="en-US" baseline="0" dirty="0" smtClean="0"/>
              <a:t> Blade Disconnects are considered “Exempt” when used in conjunction with </a:t>
            </a:r>
            <a:r>
              <a:rPr lang="en-US" baseline="0" dirty="0" err="1" smtClean="0"/>
              <a:t>Reclosers</a:t>
            </a:r>
            <a:r>
              <a:rPr lang="en-US" baseline="0" dirty="0" smtClean="0"/>
              <a:t>, </a:t>
            </a:r>
            <a:r>
              <a:rPr lang="en-US" baseline="0" dirty="0" err="1" smtClean="0"/>
              <a:t>Sectionalizers</a:t>
            </a:r>
            <a:r>
              <a:rPr lang="en-US" baseline="0" dirty="0" smtClean="0"/>
              <a:t>, and Voltage Regulators.  However, they may still expel materiel.</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moving from the closed to open position there is</a:t>
            </a:r>
            <a:r>
              <a:rPr lang="en-US" baseline="0" dirty="0" smtClean="0"/>
              <a:t> the potential for an electrical arch that may produce hot molten materiel that may be an ignition source.  The Fire Investigator may find molten pieces of metal and would need to exam the blades to determine if they had been damaged and were a sources of the materiel.</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functioning properly,</a:t>
            </a:r>
            <a:r>
              <a:rPr lang="en-US" baseline="0" dirty="0" smtClean="0"/>
              <a:t> the lightning arrestor may drop out hot molten materiel springs or parts from the bottom of the arrestor and may be an ignition source.  The Fire Investigator may find melted pieces of the arrestor or parts of the expelled materiel. If contact is made by a foreign object between the upper and lower portions of the arrestor a failure can occur.</a:t>
            </a:r>
            <a:endParaRPr lang="en-US" dirty="0" smtClean="0"/>
          </a:p>
          <a:p>
            <a:endParaRPr lang="en-US" sz="1200" dirty="0">
              <a:latin typeface="Arial" charset="0"/>
            </a:endParaRPr>
          </a:p>
        </p:txBody>
      </p:sp>
      <p:sp>
        <p:nvSpPr>
          <p:cNvPr id="4" name="Slide Number Placeholder 3"/>
          <p:cNvSpPr>
            <a:spLocks noGrp="1"/>
          </p:cNvSpPr>
          <p:nvPr>
            <p:ph type="sldNum" sz="quarter" idx="10"/>
          </p:nvPr>
        </p:nvSpPr>
        <p:spPr/>
        <p:txBody>
          <a:bodyPr/>
          <a:lstStyle/>
          <a:p>
            <a:fld id="{3E79E155-CD08-4125-B3C0-80A4CE75671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These</a:t>
            </a:r>
            <a:r>
              <a:rPr lang="en-US" baseline="0" dirty="0" smtClean="0"/>
              <a:t> types of Hot Tap Clamps are “Non-Exempt”.  Other types of Hot Tap Clamps shown later are “Exempt”.  Those have mechanisms that maintain pressure on the clamping device to avoid slippage and arching. The Fire Investigator may find molten pieces of metal and would need to exam the clamps and the line to determine if they had been damaged and were a sources of the molten materiel.</a:t>
            </a:r>
            <a:endParaRPr lang="en-US" dirty="0" smtClean="0"/>
          </a:p>
          <a:p>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section will provide you with the basic understanding of the types of equipment used throughout the system and how the function.  In addition,</a:t>
            </a:r>
            <a:r>
              <a:rPr lang="en-US" baseline="0" dirty="0" smtClean="0"/>
              <a:t> the standard operation of many of these devises may generate potential ignition sources and should not be considered as a “failure” on the equipment’s function.  However, electrical equipment can “fail” to function properly when if it is installed improperly, is not properly maintained or it is subjected to conditions outside the normal range of operations.</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Split Bolt Connectors</a:t>
            </a:r>
            <a:r>
              <a:rPr lang="en-US" baseline="0" dirty="0" smtClean="0"/>
              <a:t> used in this configuration are “Non-Exempt”.  If shown in an “Idle Position” , that is the Split Bolt is connected to one line but the other line is not connected to any line. Equipment or other hardware it is “Exempt”.  The Fire Investigator may find molten pieces of metal and would need to exam the connectors and the line to determine if they had been damaged and were a sources of the molten materiel.</a:t>
            </a:r>
            <a:endParaRPr lang="en-US" dirty="0" smtClean="0"/>
          </a:p>
        </p:txBody>
      </p:sp>
      <p:sp>
        <p:nvSpPr>
          <p:cNvPr id="4" name="Slide Number Placeholder 3"/>
          <p:cNvSpPr>
            <a:spLocks noGrp="1"/>
          </p:cNvSpPr>
          <p:nvPr>
            <p:ph type="sldNum" sz="quarter" idx="10"/>
          </p:nvPr>
        </p:nvSpPr>
        <p:spPr/>
        <p:txBody>
          <a:bodyPr/>
          <a:lstStyle/>
          <a:p>
            <a:fld id="{3E79E155-CD08-4125-B3C0-80A4CE75671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When operating normally, the action of moving from the closed to open position may establish an arch between the blades that may expel molten materiel that may be an ignition source.  The Fire Investigator may find molten pieces of metal and would need to exam the blades and the connecting points to determine if it had been damaged and was a source of the molten materiel.</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operating normally, the action of moving from the closed to open position may establish an arch between the blades that may expel molten materiel that may be an ignition source.  The Fire Investigator may find molten pieces of metal and would need to exam the blades and connecting points to determine if it had been damaged and was a source of the molten materiel.</a:t>
            </a:r>
            <a:endParaRPr lang="en-US" dirty="0" smtClean="0"/>
          </a:p>
          <a:p>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equipment can be categorized into these general areas.  Depending on the style, type, and components when operating properly the item may generate</a:t>
            </a:r>
            <a:r>
              <a:rPr lang="en-US" baseline="0" dirty="0" smtClean="0"/>
              <a:t> moderate to large quantities of ignition source materiel or may not generate any.  Those that are known to generate ignition source materiel are classified as “Non-Exempt” in many areas and will require the application special clearance and maintenance requirements.  Those that do not normally generate sources of ignition when operating properly are classified as “Exempt” and are not normally subject to the same requirements as “Non-Exempt”.  However, the Fire Investigator must be aware that even though the types of equipment in the Area of Origin are classified an “Exempt”, they may have generated the source of ignition and their classification should not be mistaken as excluding them from consideration.</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these Air Switches operate similar to those that are “Non-Exempt” the metal “whip-like tail” that can be seen in the open position  minimizes the arching potential and molten metal development.</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Solid</a:t>
            </a:r>
            <a:r>
              <a:rPr lang="en-US" baseline="0" dirty="0" smtClean="0"/>
              <a:t> Blade and In-Line Disconnects are considered “Exempt” when used in conjunction with </a:t>
            </a:r>
            <a:r>
              <a:rPr lang="en-US" baseline="0" dirty="0" err="1" smtClean="0"/>
              <a:t>Reclosers</a:t>
            </a:r>
            <a:r>
              <a:rPr lang="en-US" baseline="0" dirty="0" smtClean="0"/>
              <a:t>, </a:t>
            </a:r>
            <a:r>
              <a:rPr lang="en-US" baseline="0" dirty="0" err="1" smtClean="0"/>
              <a:t>Sectionalizers</a:t>
            </a:r>
            <a:r>
              <a:rPr lang="en-US" baseline="0" dirty="0" smtClean="0"/>
              <a:t>, and Voltage Regulators.  However, they may still expel materiel.</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functioning properly,</a:t>
            </a:r>
            <a:r>
              <a:rPr lang="en-US" baseline="0" dirty="0" smtClean="0"/>
              <a:t> the heating and breaking of the fuse will drop out hot molten materiel that would be expelled from the bottom of the fuse and may be an ignition source.  The Fire Investigator may find melted pieces of the fuse or parts of the expelled materiel. If contact is made by a foreign object between the upper and lower portions of the fuse or fuse holder a failure can occur.</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“Ears” on the bottom of the Exempt Hot Tap Clamp.  The “Non-Exempt” Hot Tap Clamps do NOT</a:t>
            </a:r>
            <a:r>
              <a:rPr lang="en-US" baseline="0" dirty="0" smtClean="0"/>
              <a:t> have the “Ears”.</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Splices may be installed on lines that have</a:t>
            </a:r>
            <a:r>
              <a:rPr lang="en-US" baseline="0" dirty="0" smtClean="0"/>
              <a:t> been weakened by line to line or contact that caused arching and dropped molten metal as an ignition source or tree to line contact that was an ignition source for a wildfire.  The splices will cover the pit marks and make the identification of the evidence difficult.  Once in </a:t>
            </a:r>
            <a:r>
              <a:rPr lang="en-US" baseline="0" smtClean="0"/>
              <a:t>place </a:t>
            </a:r>
            <a:r>
              <a:rPr lang="en-US" baseline="0" smtClean="0"/>
              <a:t>the </a:t>
            </a:r>
            <a:r>
              <a:rPr lang="en-US" baseline="0" dirty="0" smtClean="0"/>
              <a:t>splices are difficult to remove.  For the Fire Investigator, the discovery of freshly installed splices within the area of origin, may require additional evidence gathering that may include obtaining the section of the line in question.</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Insulator failures are common when they are not maintained</a:t>
            </a:r>
            <a:r>
              <a:rPr lang="en-US" baseline="0" dirty="0" smtClean="0"/>
              <a:t>.  Age may warp the holes hold the insulator seating pin and cause arching.  Dirt, moisture, bird drops may negate the insulating properties and cause a short, arching, and insulator failure.</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correct answer is B.  A Universal</a:t>
            </a:r>
            <a:r>
              <a:rPr lang="en-US" baseline="0" dirty="0" smtClean="0"/>
              <a:t> Fuse will expel hot molten materiel from the expulsion port of the fuse.</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correct answer is D.  The Grasshopper Air Switch.</a:t>
            </a:r>
            <a:r>
              <a:rPr lang="en-US" baseline="0" dirty="0" smtClean="0"/>
              <a:t>  The others may be classified as “Exempt”: Hot Tap Clamps are Exempt if fitted with a spring type locking mechanism (Clamp will have “ears” on the end of the fitting); Split Bolt Connectors are Exempt if they are in an idle position; and Solid Blade Disconnect are Exempt if they are used in conjunction with a </a:t>
            </a:r>
            <a:r>
              <a:rPr lang="en-US" baseline="0" dirty="0" err="1" smtClean="0"/>
              <a:t>Recloser</a:t>
            </a:r>
            <a:r>
              <a:rPr lang="en-US" baseline="0" dirty="0" smtClean="0"/>
              <a:t>, Voltage Regulator, or </a:t>
            </a:r>
            <a:r>
              <a:rPr lang="en-US" baseline="0" dirty="0" err="1" smtClean="0"/>
              <a:t>Sectionalizers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correct answer is True.  The Fire Investigator should not</a:t>
            </a:r>
            <a:r>
              <a:rPr lang="en-US" baseline="0" dirty="0" smtClean="0"/>
              <a:t> discount those ancillary electric equipment because they are classified as </a:t>
            </a:r>
            <a:r>
              <a:rPr lang="en-US" baseline="0" smtClean="0"/>
              <a:t>“Exempt”.</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57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functioning properly,</a:t>
            </a:r>
            <a:r>
              <a:rPr lang="en-US" baseline="0" dirty="0" smtClean="0"/>
              <a:t> the heating and breaking of the fuse will drop out hot molten materiel that would be thrown from the fuse and may be an ignition source. The Fire Investigator may find melted pieces of the fuse or parts of the expelled materiel. </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79E155-CD08-4125-B3C0-80A4CE75671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moving from the closed to open position there is</a:t>
            </a:r>
            <a:r>
              <a:rPr lang="en-US" baseline="0" dirty="0" smtClean="0"/>
              <a:t> the potential for an electrical arch that may produce hot molten materiel that may be an ignition source.  The Fire Investigator may find molten pieces of metal and would need to exam the blades to determine if they had been damaged and were a sources of the materiel.</a:t>
            </a:r>
            <a:endParaRPr lang="en-US" dirty="0"/>
          </a:p>
        </p:txBody>
      </p:sp>
      <p:sp>
        <p:nvSpPr>
          <p:cNvPr id="4" name="Slide Number Placeholder 3"/>
          <p:cNvSpPr>
            <a:spLocks noGrp="1"/>
          </p:cNvSpPr>
          <p:nvPr>
            <p:ph type="sldNum" sz="quarter" idx="10"/>
          </p:nvPr>
        </p:nvSpPr>
        <p:spPr/>
        <p:txBody>
          <a:bodyPr/>
          <a:lstStyle/>
          <a:p>
            <a:fld id="{3E79E155-CD08-4125-B3C0-80A4CE75671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678B0D-E757-4A19-8B55-E7C61FC9975C}"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3069A-7309-4C72-9249-A1141D0E194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78B0D-E757-4A19-8B55-E7C61FC9975C}"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3069A-7309-4C72-9249-A1141D0E19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78B0D-E757-4A19-8B55-E7C61FC9975C}"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3069A-7309-4C72-9249-A1141D0E19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78B0D-E757-4A19-8B55-E7C61FC9975C}"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3069A-7309-4C72-9249-A1141D0E19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678B0D-E757-4A19-8B55-E7C61FC9975C}" type="datetimeFigureOut">
              <a:rPr lang="en-US" smtClean="0"/>
              <a:pPr/>
              <a:t>1/28/2013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3069A-7309-4C72-9249-A1141D0E19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678B0D-E757-4A19-8B55-E7C61FC9975C}"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3069A-7309-4C72-9249-A1141D0E19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678B0D-E757-4A19-8B55-E7C61FC9975C}" type="datetimeFigureOut">
              <a:rPr lang="en-US" smtClean="0"/>
              <a:pPr/>
              <a:t>1/28/2013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33069A-7309-4C72-9249-A1141D0E19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678B0D-E757-4A19-8B55-E7C61FC9975C}" type="datetimeFigureOut">
              <a:rPr lang="en-US" smtClean="0"/>
              <a:pPr/>
              <a:t>1/28/2013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33069A-7309-4C72-9249-A1141D0E19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78B0D-E757-4A19-8B55-E7C61FC9975C}" type="datetimeFigureOut">
              <a:rPr lang="en-US" smtClean="0"/>
              <a:pPr/>
              <a:t>1/28/2013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33069A-7309-4C72-9249-A1141D0E19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78B0D-E757-4A19-8B55-E7C61FC9975C}"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3069A-7309-4C72-9249-A1141D0E19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78B0D-E757-4A19-8B55-E7C61FC9975C}" type="datetimeFigureOut">
              <a:rPr lang="en-US" smtClean="0"/>
              <a:pPr/>
              <a:t>1/28/2013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3069A-7309-4C72-9249-A1141D0E19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78B0D-E757-4A19-8B55-E7C61FC9975C}" type="datetimeFigureOut">
              <a:rPr lang="en-US" smtClean="0"/>
              <a:pPr/>
              <a:t>1/28/2013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33069A-7309-4C72-9249-A1141D0E19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9144000" cy="6934200"/>
            <a:chOff x="214" y="720"/>
            <a:chExt cx="4544" cy="2501"/>
          </a:xfrm>
        </p:grpSpPr>
        <p:grpSp>
          <p:nvGrpSpPr>
            <p:cNvPr id="2" name="Group 3"/>
            <p:cNvGrpSpPr>
              <a:grpSpLocks/>
            </p:cNvGrpSpPr>
            <p:nvPr/>
          </p:nvGrpSpPr>
          <p:grpSpPr bwMode="auto">
            <a:xfrm>
              <a:off x="214" y="720"/>
              <a:ext cx="4488" cy="2327"/>
              <a:chOff x="214" y="720"/>
              <a:chExt cx="4488" cy="2327"/>
            </a:xfrm>
          </p:grpSpPr>
          <p:grpSp>
            <p:nvGrpSpPr>
              <p:cNvPr id="3" name="Group 4"/>
              <p:cNvGrpSpPr>
                <a:grpSpLocks/>
              </p:cNvGrpSpPr>
              <p:nvPr/>
            </p:nvGrpSpPr>
            <p:grpSpPr bwMode="auto">
              <a:xfrm>
                <a:off x="2129" y="1207"/>
                <a:ext cx="512" cy="602"/>
                <a:chOff x="2096" y="1105"/>
                <a:chExt cx="512" cy="602"/>
              </a:xfrm>
            </p:grpSpPr>
            <p:sp>
              <p:nvSpPr>
                <p:cNvPr id="1029" name="Freeform 5"/>
                <p:cNvSpPr>
                  <a:spLocks/>
                </p:cNvSpPr>
                <p:nvPr/>
              </p:nvSpPr>
              <p:spPr bwMode="auto">
                <a:xfrm>
                  <a:off x="2177" y="1527"/>
                  <a:ext cx="431" cy="180"/>
                </a:xfrm>
                <a:custGeom>
                  <a:avLst/>
                  <a:gdLst/>
                  <a:ahLst/>
                  <a:cxnLst>
                    <a:cxn ang="0">
                      <a:pos x="294" y="0"/>
                    </a:cxn>
                    <a:cxn ang="0">
                      <a:pos x="393" y="36"/>
                    </a:cxn>
                    <a:cxn ang="0">
                      <a:pos x="528" y="42"/>
                    </a:cxn>
                    <a:cxn ang="0">
                      <a:pos x="450" y="93"/>
                    </a:cxn>
                    <a:cxn ang="0">
                      <a:pos x="546" y="135"/>
                    </a:cxn>
                    <a:cxn ang="0">
                      <a:pos x="438" y="186"/>
                    </a:cxn>
                    <a:cxn ang="0">
                      <a:pos x="351" y="165"/>
                    </a:cxn>
                    <a:cxn ang="0">
                      <a:pos x="192" y="228"/>
                    </a:cxn>
                    <a:cxn ang="0">
                      <a:pos x="141" y="159"/>
                    </a:cxn>
                    <a:cxn ang="0">
                      <a:pos x="0" y="117"/>
                    </a:cxn>
                    <a:cxn ang="0">
                      <a:pos x="96" y="54"/>
                    </a:cxn>
                    <a:cxn ang="0">
                      <a:pos x="72" y="6"/>
                    </a:cxn>
                    <a:cxn ang="0">
                      <a:pos x="219" y="15"/>
                    </a:cxn>
                    <a:cxn ang="0">
                      <a:pos x="294" y="0"/>
                    </a:cxn>
                  </a:cxnLst>
                  <a:rect l="0" t="0" r="r" b="b"/>
                  <a:pathLst>
                    <a:path w="546" h="228">
                      <a:moveTo>
                        <a:pt x="294" y="0"/>
                      </a:moveTo>
                      <a:lnTo>
                        <a:pt x="393" y="36"/>
                      </a:lnTo>
                      <a:lnTo>
                        <a:pt x="528" y="42"/>
                      </a:lnTo>
                      <a:lnTo>
                        <a:pt x="450" y="93"/>
                      </a:lnTo>
                      <a:lnTo>
                        <a:pt x="546" y="135"/>
                      </a:lnTo>
                      <a:lnTo>
                        <a:pt x="438" y="186"/>
                      </a:lnTo>
                      <a:lnTo>
                        <a:pt x="351" y="165"/>
                      </a:lnTo>
                      <a:lnTo>
                        <a:pt x="192" y="228"/>
                      </a:lnTo>
                      <a:lnTo>
                        <a:pt x="141" y="159"/>
                      </a:lnTo>
                      <a:lnTo>
                        <a:pt x="0" y="117"/>
                      </a:lnTo>
                      <a:lnTo>
                        <a:pt x="96" y="54"/>
                      </a:lnTo>
                      <a:lnTo>
                        <a:pt x="72" y="6"/>
                      </a:lnTo>
                      <a:lnTo>
                        <a:pt x="219" y="15"/>
                      </a:lnTo>
                      <a:lnTo>
                        <a:pt x="294" y="0"/>
                      </a:lnTo>
                      <a:close/>
                    </a:path>
                  </a:pathLst>
                </a:custGeom>
                <a:solidFill>
                  <a:srgbClr val="C68D54"/>
                </a:solidFill>
                <a:ln w="12700" cap="flat" cmpd="sng">
                  <a:noFill/>
                  <a:prstDash val="solid"/>
                  <a:round/>
                  <a:headEnd type="none" w="sm" len="sm"/>
                  <a:tailEnd type="none" w="sm" len="sm"/>
                </a:ln>
                <a:effectLst/>
              </p:spPr>
              <p:txBody>
                <a:bodyPr vert="horz" wrap="square" lIns="91440" tIns="45720" rIns="91440" bIns="45720" numCol="1" anchor="ctr" anchorCtr="0" compatLnSpc="1">
                  <a:prstTxWarp prst="textNoShape">
                    <a:avLst/>
                  </a:prstTxWarp>
                </a:bodyPr>
                <a:lstStyle/>
                <a:p>
                  <a:endParaRPr lang="en-US"/>
                </a:p>
              </p:txBody>
            </p:sp>
            <p:sp>
              <p:nvSpPr>
                <p:cNvPr id="1030" name="Freeform 6"/>
                <p:cNvSpPr>
                  <a:spLocks/>
                </p:cNvSpPr>
                <p:nvPr/>
              </p:nvSpPr>
              <p:spPr bwMode="auto">
                <a:xfrm>
                  <a:off x="2096" y="1468"/>
                  <a:ext cx="300" cy="140"/>
                </a:xfrm>
                <a:custGeom>
                  <a:avLst/>
                  <a:gdLst/>
                  <a:ahLst/>
                  <a:cxnLst>
                    <a:cxn ang="0">
                      <a:pos x="79" y="17"/>
                    </a:cxn>
                    <a:cxn ang="0">
                      <a:pos x="28" y="0"/>
                    </a:cxn>
                    <a:cxn ang="0">
                      <a:pos x="0" y="4"/>
                    </a:cxn>
                    <a:cxn ang="0">
                      <a:pos x="66" y="52"/>
                    </a:cxn>
                    <a:cxn ang="0">
                      <a:pos x="236" y="140"/>
                    </a:cxn>
                    <a:cxn ang="0">
                      <a:pos x="300" y="126"/>
                    </a:cxn>
                    <a:cxn ang="0">
                      <a:pos x="270" y="96"/>
                    </a:cxn>
                    <a:cxn ang="0">
                      <a:pos x="79" y="17"/>
                    </a:cxn>
                  </a:cxnLst>
                  <a:rect l="0" t="0" r="r" b="b"/>
                  <a:pathLst>
                    <a:path w="300" h="140">
                      <a:moveTo>
                        <a:pt x="79" y="17"/>
                      </a:moveTo>
                      <a:lnTo>
                        <a:pt x="28" y="0"/>
                      </a:lnTo>
                      <a:lnTo>
                        <a:pt x="0" y="4"/>
                      </a:lnTo>
                      <a:lnTo>
                        <a:pt x="66" y="52"/>
                      </a:lnTo>
                      <a:lnTo>
                        <a:pt x="236" y="140"/>
                      </a:lnTo>
                      <a:lnTo>
                        <a:pt x="300" y="126"/>
                      </a:lnTo>
                      <a:lnTo>
                        <a:pt x="270" y="96"/>
                      </a:lnTo>
                      <a:lnTo>
                        <a:pt x="79" y="17"/>
                      </a:lnTo>
                      <a:close/>
                    </a:path>
                  </a:pathLst>
                </a:custGeom>
                <a:gradFill rotWithShape="0">
                  <a:gsLst>
                    <a:gs pos="0">
                      <a:srgbClr val="DDDDDD"/>
                    </a:gs>
                    <a:gs pos="100000">
                      <a:srgbClr val="DDDDDD">
                        <a:gamma/>
                        <a:shade val="66275"/>
                        <a:invGamma/>
                      </a:srgbClr>
                    </a:gs>
                  </a:gsLst>
                  <a:lin ang="2700000" scaled="1"/>
                </a:gradFill>
                <a:ln w="12700" cap="flat" cmpd="sng">
                  <a:noFill/>
                  <a:prstDash val="solid"/>
                  <a:round/>
                  <a:headEnd type="none" w="sm" len="sm"/>
                  <a:tailEnd type="none" w="sm" len="sm"/>
                </a:ln>
                <a:effectLst/>
              </p:spPr>
              <p:txBody>
                <a:bodyPr vert="horz" wrap="square" lIns="91440" tIns="45720" rIns="91440" bIns="45720" numCol="1" anchor="ctr" anchorCtr="0" compatLnSpc="1">
                  <a:prstTxWarp prst="textNoShape">
                    <a:avLst/>
                  </a:prstTxWarp>
                </a:bodyPr>
                <a:lstStyle/>
                <a:p>
                  <a:endParaRPr lang="en-US"/>
                </a:p>
              </p:txBody>
            </p:sp>
            <p:grpSp>
              <p:nvGrpSpPr>
                <p:cNvPr id="1031" name="Group 7"/>
                <p:cNvGrpSpPr>
                  <a:grpSpLocks/>
                </p:cNvGrpSpPr>
                <p:nvPr/>
              </p:nvGrpSpPr>
              <p:grpSpPr bwMode="auto">
                <a:xfrm>
                  <a:off x="2244" y="1105"/>
                  <a:ext cx="290" cy="499"/>
                  <a:chOff x="2630" y="1921"/>
                  <a:chExt cx="1241" cy="2131"/>
                </a:xfrm>
              </p:grpSpPr>
              <p:sp>
                <p:nvSpPr>
                  <p:cNvPr id="1032" name="Freeform 8"/>
                  <p:cNvSpPr>
                    <a:spLocks/>
                  </p:cNvSpPr>
                  <p:nvPr/>
                </p:nvSpPr>
                <p:spPr bwMode="auto">
                  <a:xfrm flipH="1">
                    <a:off x="2959" y="3667"/>
                    <a:ext cx="455" cy="23"/>
                  </a:xfrm>
                  <a:custGeom>
                    <a:avLst/>
                    <a:gdLst/>
                    <a:ahLst/>
                    <a:cxnLst>
                      <a:cxn ang="0">
                        <a:pos x="0" y="13"/>
                      </a:cxn>
                      <a:cxn ang="0">
                        <a:pos x="3" y="0"/>
                      </a:cxn>
                      <a:cxn ang="0">
                        <a:pos x="216" y="0"/>
                      </a:cxn>
                      <a:cxn ang="0">
                        <a:pos x="219" y="13"/>
                      </a:cxn>
                      <a:cxn ang="0">
                        <a:pos x="0" y="13"/>
                      </a:cxn>
                    </a:cxnLst>
                    <a:rect l="0" t="0" r="r" b="b"/>
                    <a:pathLst>
                      <a:path w="219" h="13">
                        <a:moveTo>
                          <a:pt x="0" y="13"/>
                        </a:moveTo>
                        <a:lnTo>
                          <a:pt x="3" y="0"/>
                        </a:lnTo>
                        <a:lnTo>
                          <a:pt x="216" y="0"/>
                        </a:lnTo>
                        <a:lnTo>
                          <a:pt x="219" y="13"/>
                        </a:lnTo>
                        <a:lnTo>
                          <a:pt x="0" y="13"/>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3" name="Freeform 9"/>
                  <p:cNvSpPr>
                    <a:spLocks/>
                  </p:cNvSpPr>
                  <p:nvPr/>
                </p:nvSpPr>
                <p:spPr bwMode="auto">
                  <a:xfrm flipH="1">
                    <a:off x="3827" y="2070"/>
                    <a:ext cx="22" cy="235"/>
                  </a:xfrm>
                  <a:custGeom>
                    <a:avLst/>
                    <a:gdLst/>
                    <a:ahLst/>
                    <a:cxnLst>
                      <a:cxn ang="0">
                        <a:pos x="9" y="96"/>
                      </a:cxn>
                      <a:cxn ang="0">
                        <a:pos x="6" y="0"/>
                      </a:cxn>
                      <a:cxn ang="0">
                        <a:pos x="0" y="0"/>
                      </a:cxn>
                      <a:cxn ang="0">
                        <a:pos x="6" y="93"/>
                      </a:cxn>
                      <a:cxn ang="0">
                        <a:pos x="9" y="96"/>
                      </a:cxn>
                    </a:cxnLst>
                    <a:rect l="0" t="0" r="r" b="b"/>
                    <a:pathLst>
                      <a:path w="9" h="96">
                        <a:moveTo>
                          <a:pt x="9" y="96"/>
                        </a:moveTo>
                        <a:lnTo>
                          <a:pt x="6" y="0"/>
                        </a:lnTo>
                        <a:lnTo>
                          <a:pt x="0" y="0"/>
                        </a:lnTo>
                        <a:lnTo>
                          <a:pt x="6" y="93"/>
                        </a:lnTo>
                        <a:lnTo>
                          <a:pt x="9" y="96"/>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4" name="Freeform 10"/>
                  <p:cNvSpPr>
                    <a:spLocks/>
                  </p:cNvSpPr>
                  <p:nvPr/>
                </p:nvSpPr>
                <p:spPr bwMode="auto">
                  <a:xfrm flipH="1">
                    <a:off x="3346" y="1958"/>
                    <a:ext cx="173" cy="256"/>
                  </a:xfrm>
                  <a:custGeom>
                    <a:avLst/>
                    <a:gdLst/>
                    <a:ahLst/>
                    <a:cxnLst>
                      <a:cxn ang="0">
                        <a:pos x="68" y="105"/>
                      </a:cxn>
                      <a:cxn ang="0">
                        <a:pos x="71" y="99"/>
                      </a:cxn>
                      <a:cxn ang="0">
                        <a:pos x="65" y="90"/>
                      </a:cxn>
                      <a:cxn ang="0">
                        <a:pos x="56" y="80"/>
                      </a:cxn>
                      <a:cxn ang="0">
                        <a:pos x="50" y="71"/>
                      </a:cxn>
                      <a:cxn ang="0">
                        <a:pos x="44" y="62"/>
                      </a:cxn>
                      <a:cxn ang="0">
                        <a:pos x="38" y="56"/>
                      </a:cxn>
                      <a:cxn ang="0">
                        <a:pos x="31" y="46"/>
                      </a:cxn>
                      <a:cxn ang="0">
                        <a:pos x="28" y="37"/>
                      </a:cxn>
                      <a:cxn ang="0">
                        <a:pos x="22" y="31"/>
                      </a:cxn>
                      <a:cxn ang="0">
                        <a:pos x="16" y="22"/>
                      </a:cxn>
                      <a:cxn ang="0">
                        <a:pos x="13" y="12"/>
                      </a:cxn>
                      <a:cxn ang="0">
                        <a:pos x="7" y="3"/>
                      </a:cxn>
                      <a:cxn ang="0">
                        <a:pos x="0" y="0"/>
                      </a:cxn>
                      <a:cxn ang="0">
                        <a:pos x="7" y="12"/>
                      </a:cxn>
                      <a:cxn ang="0">
                        <a:pos x="13" y="22"/>
                      </a:cxn>
                      <a:cxn ang="0">
                        <a:pos x="16" y="31"/>
                      </a:cxn>
                      <a:cxn ang="0">
                        <a:pos x="22" y="40"/>
                      </a:cxn>
                      <a:cxn ang="0">
                        <a:pos x="28" y="53"/>
                      </a:cxn>
                      <a:cxn ang="0">
                        <a:pos x="34" y="59"/>
                      </a:cxn>
                      <a:cxn ang="0">
                        <a:pos x="41" y="68"/>
                      </a:cxn>
                      <a:cxn ang="0">
                        <a:pos x="47" y="77"/>
                      </a:cxn>
                      <a:cxn ang="0">
                        <a:pos x="53" y="86"/>
                      </a:cxn>
                      <a:cxn ang="0">
                        <a:pos x="59" y="96"/>
                      </a:cxn>
                      <a:cxn ang="0">
                        <a:pos x="68" y="105"/>
                      </a:cxn>
                    </a:cxnLst>
                    <a:rect l="0" t="0" r="r" b="b"/>
                    <a:pathLst>
                      <a:path w="71" h="105">
                        <a:moveTo>
                          <a:pt x="68" y="105"/>
                        </a:moveTo>
                        <a:lnTo>
                          <a:pt x="71" y="99"/>
                        </a:lnTo>
                        <a:lnTo>
                          <a:pt x="65" y="90"/>
                        </a:lnTo>
                        <a:lnTo>
                          <a:pt x="56" y="80"/>
                        </a:lnTo>
                        <a:lnTo>
                          <a:pt x="50" y="71"/>
                        </a:lnTo>
                        <a:lnTo>
                          <a:pt x="44" y="62"/>
                        </a:lnTo>
                        <a:lnTo>
                          <a:pt x="38" y="56"/>
                        </a:lnTo>
                        <a:lnTo>
                          <a:pt x="31" y="46"/>
                        </a:lnTo>
                        <a:lnTo>
                          <a:pt x="28" y="37"/>
                        </a:lnTo>
                        <a:lnTo>
                          <a:pt x="22" y="31"/>
                        </a:lnTo>
                        <a:lnTo>
                          <a:pt x="16" y="22"/>
                        </a:lnTo>
                        <a:lnTo>
                          <a:pt x="13" y="12"/>
                        </a:lnTo>
                        <a:lnTo>
                          <a:pt x="7" y="3"/>
                        </a:lnTo>
                        <a:lnTo>
                          <a:pt x="0" y="0"/>
                        </a:lnTo>
                        <a:lnTo>
                          <a:pt x="7" y="12"/>
                        </a:lnTo>
                        <a:lnTo>
                          <a:pt x="13" y="22"/>
                        </a:lnTo>
                        <a:lnTo>
                          <a:pt x="16" y="31"/>
                        </a:lnTo>
                        <a:lnTo>
                          <a:pt x="22" y="40"/>
                        </a:lnTo>
                        <a:lnTo>
                          <a:pt x="28" y="53"/>
                        </a:lnTo>
                        <a:lnTo>
                          <a:pt x="34" y="59"/>
                        </a:lnTo>
                        <a:lnTo>
                          <a:pt x="41" y="68"/>
                        </a:lnTo>
                        <a:lnTo>
                          <a:pt x="47" y="77"/>
                        </a:lnTo>
                        <a:lnTo>
                          <a:pt x="53" y="86"/>
                        </a:lnTo>
                        <a:lnTo>
                          <a:pt x="59" y="96"/>
                        </a:lnTo>
                        <a:lnTo>
                          <a:pt x="68" y="105"/>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5" name="Freeform 11"/>
                  <p:cNvSpPr>
                    <a:spLocks/>
                  </p:cNvSpPr>
                  <p:nvPr/>
                </p:nvSpPr>
                <p:spPr bwMode="auto">
                  <a:xfrm flipH="1">
                    <a:off x="2992" y="1943"/>
                    <a:ext cx="173" cy="264"/>
                  </a:xfrm>
                  <a:custGeom>
                    <a:avLst/>
                    <a:gdLst/>
                    <a:ahLst/>
                    <a:cxnLst>
                      <a:cxn ang="0">
                        <a:pos x="7" y="108"/>
                      </a:cxn>
                      <a:cxn ang="0">
                        <a:pos x="16" y="96"/>
                      </a:cxn>
                      <a:cxn ang="0">
                        <a:pos x="22" y="86"/>
                      </a:cxn>
                      <a:cxn ang="0">
                        <a:pos x="31" y="74"/>
                      </a:cxn>
                      <a:cxn ang="0">
                        <a:pos x="37" y="65"/>
                      </a:cxn>
                      <a:cxn ang="0">
                        <a:pos x="44" y="52"/>
                      </a:cxn>
                      <a:cxn ang="0">
                        <a:pos x="53" y="40"/>
                      </a:cxn>
                      <a:cxn ang="0">
                        <a:pos x="59" y="28"/>
                      </a:cxn>
                      <a:cxn ang="0">
                        <a:pos x="65" y="15"/>
                      </a:cxn>
                      <a:cxn ang="0">
                        <a:pos x="71" y="0"/>
                      </a:cxn>
                      <a:cxn ang="0">
                        <a:pos x="62" y="3"/>
                      </a:cxn>
                      <a:cxn ang="0">
                        <a:pos x="56" y="15"/>
                      </a:cxn>
                      <a:cxn ang="0">
                        <a:pos x="50" y="28"/>
                      </a:cxn>
                      <a:cxn ang="0">
                        <a:pos x="44" y="40"/>
                      </a:cxn>
                      <a:cxn ang="0">
                        <a:pos x="37" y="52"/>
                      </a:cxn>
                      <a:cxn ang="0">
                        <a:pos x="31" y="65"/>
                      </a:cxn>
                      <a:cxn ang="0">
                        <a:pos x="25" y="74"/>
                      </a:cxn>
                      <a:cxn ang="0">
                        <a:pos x="16" y="86"/>
                      </a:cxn>
                      <a:cxn ang="0">
                        <a:pos x="10" y="96"/>
                      </a:cxn>
                      <a:cxn ang="0">
                        <a:pos x="0" y="105"/>
                      </a:cxn>
                      <a:cxn ang="0">
                        <a:pos x="7" y="108"/>
                      </a:cxn>
                    </a:cxnLst>
                    <a:rect l="0" t="0" r="r" b="b"/>
                    <a:pathLst>
                      <a:path w="71" h="108">
                        <a:moveTo>
                          <a:pt x="7" y="108"/>
                        </a:moveTo>
                        <a:lnTo>
                          <a:pt x="16" y="96"/>
                        </a:lnTo>
                        <a:lnTo>
                          <a:pt x="22" y="86"/>
                        </a:lnTo>
                        <a:lnTo>
                          <a:pt x="31" y="74"/>
                        </a:lnTo>
                        <a:lnTo>
                          <a:pt x="37" y="65"/>
                        </a:lnTo>
                        <a:lnTo>
                          <a:pt x="44" y="52"/>
                        </a:lnTo>
                        <a:lnTo>
                          <a:pt x="53" y="40"/>
                        </a:lnTo>
                        <a:lnTo>
                          <a:pt x="59" y="28"/>
                        </a:lnTo>
                        <a:lnTo>
                          <a:pt x="65" y="15"/>
                        </a:lnTo>
                        <a:lnTo>
                          <a:pt x="71" y="0"/>
                        </a:lnTo>
                        <a:lnTo>
                          <a:pt x="62" y="3"/>
                        </a:lnTo>
                        <a:lnTo>
                          <a:pt x="56" y="15"/>
                        </a:lnTo>
                        <a:lnTo>
                          <a:pt x="50" y="28"/>
                        </a:lnTo>
                        <a:lnTo>
                          <a:pt x="44" y="40"/>
                        </a:lnTo>
                        <a:lnTo>
                          <a:pt x="37" y="52"/>
                        </a:lnTo>
                        <a:lnTo>
                          <a:pt x="31" y="65"/>
                        </a:lnTo>
                        <a:lnTo>
                          <a:pt x="25" y="74"/>
                        </a:lnTo>
                        <a:lnTo>
                          <a:pt x="16" y="86"/>
                        </a:lnTo>
                        <a:lnTo>
                          <a:pt x="10" y="96"/>
                        </a:lnTo>
                        <a:lnTo>
                          <a:pt x="0" y="105"/>
                        </a:lnTo>
                        <a:lnTo>
                          <a:pt x="7" y="108"/>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6" name="Freeform 12"/>
                  <p:cNvSpPr>
                    <a:spLocks/>
                  </p:cNvSpPr>
                  <p:nvPr/>
                </p:nvSpPr>
                <p:spPr bwMode="auto">
                  <a:xfrm flipH="1">
                    <a:off x="2652" y="2019"/>
                    <a:ext cx="15" cy="232"/>
                  </a:xfrm>
                  <a:custGeom>
                    <a:avLst/>
                    <a:gdLst/>
                    <a:ahLst/>
                    <a:cxnLst>
                      <a:cxn ang="0">
                        <a:pos x="3" y="95"/>
                      </a:cxn>
                      <a:cxn ang="0">
                        <a:pos x="6" y="0"/>
                      </a:cxn>
                      <a:cxn ang="0">
                        <a:pos x="3" y="0"/>
                      </a:cxn>
                      <a:cxn ang="0">
                        <a:pos x="0" y="92"/>
                      </a:cxn>
                      <a:cxn ang="0">
                        <a:pos x="3" y="95"/>
                      </a:cxn>
                    </a:cxnLst>
                    <a:rect l="0" t="0" r="r" b="b"/>
                    <a:pathLst>
                      <a:path w="6" h="95">
                        <a:moveTo>
                          <a:pt x="3" y="95"/>
                        </a:moveTo>
                        <a:lnTo>
                          <a:pt x="6" y="0"/>
                        </a:lnTo>
                        <a:lnTo>
                          <a:pt x="3" y="0"/>
                        </a:lnTo>
                        <a:lnTo>
                          <a:pt x="0" y="92"/>
                        </a:lnTo>
                        <a:lnTo>
                          <a:pt x="3" y="95"/>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7" name="Freeform 13"/>
                  <p:cNvSpPr>
                    <a:spLocks/>
                  </p:cNvSpPr>
                  <p:nvPr/>
                </p:nvSpPr>
                <p:spPr bwMode="auto">
                  <a:xfrm flipH="1">
                    <a:off x="2645" y="1921"/>
                    <a:ext cx="1226" cy="149"/>
                  </a:xfrm>
                  <a:custGeom>
                    <a:avLst/>
                    <a:gdLst/>
                    <a:ahLst/>
                    <a:cxnLst>
                      <a:cxn ang="0">
                        <a:pos x="502" y="37"/>
                      </a:cxn>
                      <a:cxn ang="0">
                        <a:pos x="499" y="43"/>
                      </a:cxn>
                      <a:cxn ang="0">
                        <a:pos x="404" y="9"/>
                      </a:cxn>
                      <a:cxn ang="0">
                        <a:pos x="104" y="21"/>
                      </a:cxn>
                      <a:cxn ang="0">
                        <a:pos x="6" y="61"/>
                      </a:cxn>
                      <a:cxn ang="0">
                        <a:pos x="0" y="61"/>
                      </a:cxn>
                      <a:cxn ang="0">
                        <a:pos x="0" y="55"/>
                      </a:cxn>
                      <a:cxn ang="0">
                        <a:pos x="111" y="12"/>
                      </a:cxn>
                      <a:cxn ang="0">
                        <a:pos x="407" y="0"/>
                      </a:cxn>
                      <a:cxn ang="0">
                        <a:pos x="502" y="37"/>
                      </a:cxn>
                    </a:cxnLst>
                    <a:rect l="0" t="0" r="r" b="b"/>
                    <a:pathLst>
                      <a:path w="502" h="61">
                        <a:moveTo>
                          <a:pt x="502" y="37"/>
                        </a:moveTo>
                        <a:lnTo>
                          <a:pt x="499" y="43"/>
                        </a:lnTo>
                        <a:lnTo>
                          <a:pt x="404" y="9"/>
                        </a:lnTo>
                        <a:lnTo>
                          <a:pt x="104" y="21"/>
                        </a:lnTo>
                        <a:lnTo>
                          <a:pt x="6" y="61"/>
                        </a:lnTo>
                        <a:lnTo>
                          <a:pt x="0" y="61"/>
                        </a:lnTo>
                        <a:lnTo>
                          <a:pt x="0" y="55"/>
                        </a:lnTo>
                        <a:lnTo>
                          <a:pt x="111" y="12"/>
                        </a:lnTo>
                        <a:lnTo>
                          <a:pt x="407" y="0"/>
                        </a:lnTo>
                        <a:lnTo>
                          <a:pt x="502" y="37"/>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8" name="Freeform 14"/>
                  <p:cNvSpPr>
                    <a:spLocks/>
                  </p:cNvSpPr>
                  <p:nvPr/>
                </p:nvSpPr>
                <p:spPr bwMode="auto">
                  <a:xfrm flipH="1">
                    <a:off x="2728" y="1943"/>
                    <a:ext cx="955" cy="105"/>
                  </a:xfrm>
                  <a:custGeom>
                    <a:avLst/>
                    <a:gdLst/>
                    <a:ahLst/>
                    <a:cxnLst>
                      <a:cxn ang="0">
                        <a:pos x="360" y="12"/>
                      </a:cxn>
                      <a:cxn ang="0">
                        <a:pos x="348" y="28"/>
                      </a:cxn>
                      <a:cxn ang="0">
                        <a:pos x="320" y="0"/>
                      </a:cxn>
                      <a:cxn ang="0">
                        <a:pos x="277" y="3"/>
                      </a:cxn>
                      <a:cxn ang="0">
                        <a:pos x="271" y="18"/>
                      </a:cxn>
                      <a:cxn ang="0">
                        <a:pos x="265" y="28"/>
                      </a:cxn>
                      <a:cxn ang="0">
                        <a:pos x="234" y="3"/>
                      </a:cxn>
                      <a:cxn ang="0">
                        <a:pos x="185" y="6"/>
                      </a:cxn>
                      <a:cxn ang="0">
                        <a:pos x="145" y="34"/>
                      </a:cxn>
                      <a:cxn ang="0">
                        <a:pos x="114" y="9"/>
                      </a:cxn>
                      <a:cxn ang="0">
                        <a:pos x="89" y="37"/>
                      </a:cxn>
                      <a:cxn ang="0">
                        <a:pos x="83" y="9"/>
                      </a:cxn>
                      <a:cxn ang="0">
                        <a:pos x="67" y="12"/>
                      </a:cxn>
                      <a:cxn ang="0">
                        <a:pos x="34" y="40"/>
                      </a:cxn>
                      <a:cxn ang="0">
                        <a:pos x="27" y="12"/>
                      </a:cxn>
                      <a:cxn ang="0">
                        <a:pos x="12" y="18"/>
                      </a:cxn>
                      <a:cxn ang="0">
                        <a:pos x="0" y="43"/>
                      </a:cxn>
                      <a:cxn ang="0">
                        <a:pos x="6" y="25"/>
                      </a:cxn>
                      <a:cxn ang="0">
                        <a:pos x="40" y="43"/>
                      </a:cxn>
                      <a:cxn ang="0">
                        <a:pos x="80" y="31"/>
                      </a:cxn>
                      <a:cxn ang="0">
                        <a:pos x="92" y="40"/>
                      </a:cxn>
                      <a:cxn ang="0">
                        <a:pos x="120" y="12"/>
                      </a:cxn>
                      <a:cxn ang="0">
                        <a:pos x="151" y="40"/>
                      </a:cxn>
                      <a:cxn ang="0">
                        <a:pos x="206" y="37"/>
                      </a:cxn>
                      <a:cxn ang="0">
                        <a:pos x="240" y="9"/>
                      </a:cxn>
                      <a:cxn ang="0">
                        <a:pos x="268" y="37"/>
                      </a:cxn>
                      <a:cxn ang="0">
                        <a:pos x="271" y="37"/>
                      </a:cxn>
                      <a:cxn ang="0">
                        <a:pos x="277" y="15"/>
                      </a:cxn>
                      <a:cxn ang="0">
                        <a:pos x="320" y="34"/>
                      </a:cxn>
                      <a:cxn ang="0">
                        <a:pos x="327" y="12"/>
                      </a:cxn>
                      <a:cxn ang="0">
                        <a:pos x="354" y="34"/>
                      </a:cxn>
                      <a:cxn ang="0">
                        <a:pos x="379" y="34"/>
                      </a:cxn>
                      <a:cxn ang="0">
                        <a:pos x="391" y="34"/>
                      </a:cxn>
                    </a:cxnLst>
                    <a:rect l="0" t="0" r="r" b="b"/>
                    <a:pathLst>
                      <a:path w="391" h="43">
                        <a:moveTo>
                          <a:pt x="391" y="34"/>
                        </a:moveTo>
                        <a:lnTo>
                          <a:pt x="360" y="12"/>
                        </a:lnTo>
                        <a:lnTo>
                          <a:pt x="348" y="9"/>
                        </a:lnTo>
                        <a:lnTo>
                          <a:pt x="348" y="28"/>
                        </a:lnTo>
                        <a:lnTo>
                          <a:pt x="323" y="0"/>
                        </a:lnTo>
                        <a:lnTo>
                          <a:pt x="320" y="0"/>
                        </a:lnTo>
                        <a:lnTo>
                          <a:pt x="320" y="28"/>
                        </a:lnTo>
                        <a:lnTo>
                          <a:pt x="277" y="3"/>
                        </a:lnTo>
                        <a:lnTo>
                          <a:pt x="271" y="3"/>
                        </a:lnTo>
                        <a:lnTo>
                          <a:pt x="271" y="18"/>
                        </a:lnTo>
                        <a:lnTo>
                          <a:pt x="268" y="22"/>
                        </a:lnTo>
                        <a:lnTo>
                          <a:pt x="265" y="28"/>
                        </a:lnTo>
                        <a:lnTo>
                          <a:pt x="243" y="3"/>
                        </a:lnTo>
                        <a:lnTo>
                          <a:pt x="234" y="3"/>
                        </a:lnTo>
                        <a:lnTo>
                          <a:pt x="209" y="31"/>
                        </a:lnTo>
                        <a:lnTo>
                          <a:pt x="185" y="6"/>
                        </a:lnTo>
                        <a:lnTo>
                          <a:pt x="172" y="6"/>
                        </a:lnTo>
                        <a:lnTo>
                          <a:pt x="145" y="34"/>
                        </a:lnTo>
                        <a:lnTo>
                          <a:pt x="123" y="9"/>
                        </a:lnTo>
                        <a:lnTo>
                          <a:pt x="114" y="9"/>
                        </a:lnTo>
                        <a:lnTo>
                          <a:pt x="92" y="40"/>
                        </a:lnTo>
                        <a:lnTo>
                          <a:pt x="89" y="37"/>
                        </a:lnTo>
                        <a:lnTo>
                          <a:pt x="83" y="34"/>
                        </a:lnTo>
                        <a:lnTo>
                          <a:pt x="83" y="9"/>
                        </a:lnTo>
                        <a:lnTo>
                          <a:pt x="74" y="9"/>
                        </a:lnTo>
                        <a:lnTo>
                          <a:pt x="67" y="12"/>
                        </a:lnTo>
                        <a:lnTo>
                          <a:pt x="67" y="15"/>
                        </a:lnTo>
                        <a:lnTo>
                          <a:pt x="34" y="40"/>
                        </a:lnTo>
                        <a:lnTo>
                          <a:pt x="34" y="12"/>
                        </a:lnTo>
                        <a:lnTo>
                          <a:pt x="27" y="12"/>
                        </a:lnTo>
                        <a:lnTo>
                          <a:pt x="24" y="37"/>
                        </a:lnTo>
                        <a:lnTo>
                          <a:pt x="12" y="18"/>
                        </a:lnTo>
                        <a:lnTo>
                          <a:pt x="0" y="22"/>
                        </a:lnTo>
                        <a:lnTo>
                          <a:pt x="0" y="43"/>
                        </a:lnTo>
                        <a:lnTo>
                          <a:pt x="6" y="43"/>
                        </a:lnTo>
                        <a:lnTo>
                          <a:pt x="6" y="25"/>
                        </a:lnTo>
                        <a:lnTo>
                          <a:pt x="24" y="43"/>
                        </a:lnTo>
                        <a:lnTo>
                          <a:pt x="40" y="43"/>
                        </a:lnTo>
                        <a:lnTo>
                          <a:pt x="71" y="22"/>
                        </a:lnTo>
                        <a:lnTo>
                          <a:pt x="80" y="31"/>
                        </a:lnTo>
                        <a:lnTo>
                          <a:pt x="80" y="43"/>
                        </a:lnTo>
                        <a:lnTo>
                          <a:pt x="92" y="40"/>
                        </a:lnTo>
                        <a:lnTo>
                          <a:pt x="101" y="40"/>
                        </a:lnTo>
                        <a:lnTo>
                          <a:pt x="120" y="12"/>
                        </a:lnTo>
                        <a:lnTo>
                          <a:pt x="142" y="40"/>
                        </a:lnTo>
                        <a:lnTo>
                          <a:pt x="151" y="40"/>
                        </a:lnTo>
                        <a:lnTo>
                          <a:pt x="179" y="9"/>
                        </a:lnTo>
                        <a:lnTo>
                          <a:pt x="206" y="37"/>
                        </a:lnTo>
                        <a:lnTo>
                          <a:pt x="212" y="37"/>
                        </a:lnTo>
                        <a:lnTo>
                          <a:pt x="240" y="9"/>
                        </a:lnTo>
                        <a:lnTo>
                          <a:pt x="262" y="37"/>
                        </a:lnTo>
                        <a:lnTo>
                          <a:pt x="268" y="37"/>
                        </a:lnTo>
                        <a:lnTo>
                          <a:pt x="271" y="28"/>
                        </a:lnTo>
                        <a:lnTo>
                          <a:pt x="271" y="37"/>
                        </a:lnTo>
                        <a:lnTo>
                          <a:pt x="277" y="37"/>
                        </a:lnTo>
                        <a:lnTo>
                          <a:pt x="277" y="15"/>
                        </a:lnTo>
                        <a:lnTo>
                          <a:pt x="280" y="9"/>
                        </a:lnTo>
                        <a:lnTo>
                          <a:pt x="320" y="34"/>
                        </a:lnTo>
                        <a:lnTo>
                          <a:pt x="327" y="34"/>
                        </a:lnTo>
                        <a:lnTo>
                          <a:pt x="327" y="12"/>
                        </a:lnTo>
                        <a:lnTo>
                          <a:pt x="348" y="31"/>
                        </a:lnTo>
                        <a:lnTo>
                          <a:pt x="354" y="34"/>
                        </a:lnTo>
                        <a:lnTo>
                          <a:pt x="354" y="15"/>
                        </a:lnTo>
                        <a:lnTo>
                          <a:pt x="379" y="34"/>
                        </a:lnTo>
                        <a:lnTo>
                          <a:pt x="385" y="34"/>
                        </a:lnTo>
                        <a:lnTo>
                          <a:pt x="391" y="34"/>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9" name="Freeform 15"/>
                  <p:cNvSpPr>
                    <a:spLocks/>
                  </p:cNvSpPr>
                  <p:nvPr/>
                </p:nvSpPr>
                <p:spPr bwMode="auto">
                  <a:xfrm flipH="1">
                    <a:off x="2652" y="2026"/>
                    <a:ext cx="1204" cy="44"/>
                  </a:xfrm>
                  <a:custGeom>
                    <a:avLst/>
                    <a:gdLst/>
                    <a:ahLst/>
                    <a:cxnLst>
                      <a:cxn ang="0">
                        <a:pos x="493" y="3"/>
                      </a:cxn>
                      <a:cxn ang="0">
                        <a:pos x="0" y="18"/>
                      </a:cxn>
                      <a:cxn ang="0">
                        <a:pos x="12" y="12"/>
                      </a:cxn>
                      <a:cxn ang="0">
                        <a:pos x="493" y="0"/>
                      </a:cxn>
                      <a:cxn ang="0">
                        <a:pos x="493" y="3"/>
                      </a:cxn>
                    </a:cxnLst>
                    <a:rect l="0" t="0" r="r" b="b"/>
                    <a:pathLst>
                      <a:path w="493" h="18">
                        <a:moveTo>
                          <a:pt x="493" y="3"/>
                        </a:moveTo>
                        <a:lnTo>
                          <a:pt x="0" y="18"/>
                        </a:lnTo>
                        <a:lnTo>
                          <a:pt x="12" y="12"/>
                        </a:lnTo>
                        <a:lnTo>
                          <a:pt x="493" y="0"/>
                        </a:lnTo>
                        <a:lnTo>
                          <a:pt x="493" y="3"/>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0" name="Freeform 16"/>
                  <p:cNvSpPr>
                    <a:spLocks/>
                  </p:cNvSpPr>
                  <p:nvPr/>
                </p:nvSpPr>
                <p:spPr bwMode="auto">
                  <a:xfrm flipH="1">
                    <a:off x="3209" y="2695"/>
                    <a:ext cx="54" cy="25"/>
                  </a:xfrm>
                  <a:custGeom>
                    <a:avLst/>
                    <a:gdLst/>
                    <a:ahLst/>
                    <a:cxnLst>
                      <a:cxn ang="0">
                        <a:pos x="22" y="0"/>
                      </a:cxn>
                      <a:cxn ang="0">
                        <a:pos x="16" y="0"/>
                      </a:cxn>
                      <a:cxn ang="0">
                        <a:pos x="13" y="7"/>
                      </a:cxn>
                      <a:cxn ang="0">
                        <a:pos x="10" y="0"/>
                      </a:cxn>
                      <a:cxn ang="0">
                        <a:pos x="0" y="0"/>
                      </a:cxn>
                      <a:cxn ang="0">
                        <a:pos x="7" y="10"/>
                      </a:cxn>
                      <a:cxn ang="0">
                        <a:pos x="16" y="10"/>
                      </a:cxn>
                      <a:cxn ang="0">
                        <a:pos x="22" y="0"/>
                      </a:cxn>
                    </a:cxnLst>
                    <a:rect l="0" t="0" r="r" b="b"/>
                    <a:pathLst>
                      <a:path w="22" h="10">
                        <a:moveTo>
                          <a:pt x="22" y="0"/>
                        </a:moveTo>
                        <a:lnTo>
                          <a:pt x="16" y="0"/>
                        </a:lnTo>
                        <a:lnTo>
                          <a:pt x="13" y="7"/>
                        </a:lnTo>
                        <a:lnTo>
                          <a:pt x="10" y="0"/>
                        </a:lnTo>
                        <a:lnTo>
                          <a:pt x="0" y="0"/>
                        </a:lnTo>
                        <a:lnTo>
                          <a:pt x="7" y="10"/>
                        </a:lnTo>
                        <a:lnTo>
                          <a:pt x="16" y="10"/>
                        </a:lnTo>
                        <a:lnTo>
                          <a:pt x="22" y="0"/>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1" name="Freeform 17"/>
                  <p:cNvSpPr>
                    <a:spLocks/>
                  </p:cNvSpPr>
                  <p:nvPr/>
                </p:nvSpPr>
                <p:spPr bwMode="auto">
                  <a:xfrm flipH="1">
                    <a:off x="3321" y="2695"/>
                    <a:ext cx="32" cy="25"/>
                  </a:xfrm>
                  <a:custGeom>
                    <a:avLst/>
                    <a:gdLst/>
                    <a:ahLst/>
                    <a:cxnLst>
                      <a:cxn ang="0">
                        <a:pos x="13" y="10"/>
                      </a:cxn>
                      <a:cxn ang="0">
                        <a:pos x="10" y="0"/>
                      </a:cxn>
                      <a:cxn ang="0">
                        <a:pos x="0" y="4"/>
                      </a:cxn>
                      <a:cxn ang="0">
                        <a:pos x="0" y="10"/>
                      </a:cxn>
                      <a:cxn ang="0">
                        <a:pos x="13" y="10"/>
                      </a:cxn>
                    </a:cxnLst>
                    <a:rect l="0" t="0" r="r" b="b"/>
                    <a:pathLst>
                      <a:path w="13" h="10">
                        <a:moveTo>
                          <a:pt x="13" y="10"/>
                        </a:moveTo>
                        <a:lnTo>
                          <a:pt x="10" y="0"/>
                        </a:lnTo>
                        <a:lnTo>
                          <a:pt x="0" y="4"/>
                        </a:lnTo>
                        <a:lnTo>
                          <a:pt x="0" y="10"/>
                        </a:lnTo>
                        <a:lnTo>
                          <a:pt x="13" y="10"/>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2" name="Rectangle 18"/>
                  <p:cNvSpPr>
                    <a:spLocks noChangeArrowheads="1"/>
                  </p:cNvSpPr>
                  <p:nvPr/>
                </p:nvSpPr>
                <p:spPr bwMode="auto">
                  <a:xfrm flipH="1">
                    <a:off x="3104" y="2695"/>
                    <a:ext cx="44" cy="18"/>
                  </a:xfrm>
                  <a:prstGeom prst="rect">
                    <a:avLst/>
                  </a:prstGeom>
                  <a:solidFill>
                    <a:srgbClr val="ABABAB"/>
                  </a:solidFill>
                  <a:ln w="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3" name="Freeform 19"/>
                  <p:cNvSpPr>
                    <a:spLocks/>
                  </p:cNvSpPr>
                  <p:nvPr/>
                </p:nvSpPr>
                <p:spPr bwMode="auto">
                  <a:xfrm flipH="1">
                    <a:off x="2930" y="2048"/>
                    <a:ext cx="76" cy="83"/>
                  </a:xfrm>
                  <a:custGeom>
                    <a:avLst/>
                    <a:gdLst/>
                    <a:ahLst/>
                    <a:cxnLst>
                      <a:cxn ang="0">
                        <a:pos x="28" y="34"/>
                      </a:cxn>
                      <a:cxn ang="0">
                        <a:pos x="31" y="28"/>
                      </a:cxn>
                      <a:cxn ang="0">
                        <a:pos x="0" y="0"/>
                      </a:cxn>
                      <a:cxn ang="0">
                        <a:pos x="0" y="9"/>
                      </a:cxn>
                      <a:cxn ang="0">
                        <a:pos x="28" y="34"/>
                      </a:cxn>
                    </a:cxnLst>
                    <a:rect l="0" t="0" r="r" b="b"/>
                    <a:pathLst>
                      <a:path w="31" h="34">
                        <a:moveTo>
                          <a:pt x="28" y="34"/>
                        </a:moveTo>
                        <a:lnTo>
                          <a:pt x="31" y="28"/>
                        </a:lnTo>
                        <a:lnTo>
                          <a:pt x="0" y="0"/>
                        </a:lnTo>
                        <a:lnTo>
                          <a:pt x="0" y="9"/>
                        </a:lnTo>
                        <a:lnTo>
                          <a:pt x="28" y="34"/>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4" name="Rectangle 20"/>
                  <p:cNvSpPr>
                    <a:spLocks noChangeArrowheads="1"/>
                  </p:cNvSpPr>
                  <p:nvPr/>
                </p:nvSpPr>
                <p:spPr bwMode="auto">
                  <a:xfrm flipH="1">
                    <a:off x="3082" y="2688"/>
                    <a:ext cx="308" cy="17"/>
                  </a:xfrm>
                  <a:prstGeom prst="rect">
                    <a:avLst/>
                  </a:prstGeom>
                  <a:solidFill>
                    <a:srgbClr val="ABABAB"/>
                  </a:solidFill>
                  <a:ln w="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5" name="Freeform 21"/>
                  <p:cNvSpPr>
                    <a:spLocks/>
                  </p:cNvSpPr>
                  <p:nvPr/>
                </p:nvSpPr>
                <p:spPr bwMode="auto">
                  <a:xfrm flipH="1">
                    <a:off x="3292" y="2629"/>
                    <a:ext cx="76" cy="22"/>
                  </a:xfrm>
                  <a:custGeom>
                    <a:avLst/>
                    <a:gdLst/>
                    <a:ahLst/>
                    <a:cxnLst>
                      <a:cxn ang="0">
                        <a:pos x="3" y="9"/>
                      </a:cxn>
                      <a:cxn ang="0">
                        <a:pos x="0" y="3"/>
                      </a:cxn>
                      <a:cxn ang="0">
                        <a:pos x="25" y="0"/>
                      </a:cxn>
                      <a:cxn ang="0">
                        <a:pos x="31" y="9"/>
                      </a:cxn>
                      <a:cxn ang="0">
                        <a:pos x="3" y="9"/>
                      </a:cxn>
                    </a:cxnLst>
                    <a:rect l="0" t="0" r="r" b="b"/>
                    <a:pathLst>
                      <a:path w="31" h="9">
                        <a:moveTo>
                          <a:pt x="3" y="9"/>
                        </a:moveTo>
                        <a:lnTo>
                          <a:pt x="0" y="3"/>
                        </a:lnTo>
                        <a:lnTo>
                          <a:pt x="25" y="0"/>
                        </a:lnTo>
                        <a:lnTo>
                          <a:pt x="31" y="9"/>
                        </a:lnTo>
                        <a:lnTo>
                          <a:pt x="3" y="9"/>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6" name="Freeform 22"/>
                  <p:cNvSpPr>
                    <a:spLocks/>
                  </p:cNvSpPr>
                  <p:nvPr/>
                </p:nvSpPr>
                <p:spPr bwMode="auto">
                  <a:xfrm flipH="1">
                    <a:off x="3133" y="2651"/>
                    <a:ext cx="54" cy="37"/>
                  </a:xfrm>
                  <a:custGeom>
                    <a:avLst/>
                    <a:gdLst/>
                    <a:ahLst/>
                    <a:cxnLst>
                      <a:cxn ang="0">
                        <a:pos x="19" y="15"/>
                      </a:cxn>
                      <a:cxn ang="0">
                        <a:pos x="22" y="15"/>
                      </a:cxn>
                      <a:cxn ang="0">
                        <a:pos x="3" y="0"/>
                      </a:cxn>
                      <a:cxn ang="0">
                        <a:pos x="0" y="3"/>
                      </a:cxn>
                      <a:cxn ang="0">
                        <a:pos x="19" y="15"/>
                      </a:cxn>
                    </a:cxnLst>
                    <a:rect l="0" t="0" r="r" b="b"/>
                    <a:pathLst>
                      <a:path w="22" h="15">
                        <a:moveTo>
                          <a:pt x="19" y="15"/>
                        </a:moveTo>
                        <a:lnTo>
                          <a:pt x="22" y="15"/>
                        </a:lnTo>
                        <a:lnTo>
                          <a:pt x="3" y="0"/>
                        </a:lnTo>
                        <a:lnTo>
                          <a:pt x="0" y="3"/>
                        </a:lnTo>
                        <a:lnTo>
                          <a:pt x="19" y="15"/>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7" name="Freeform 23"/>
                  <p:cNvSpPr>
                    <a:spLocks/>
                  </p:cNvSpPr>
                  <p:nvPr/>
                </p:nvSpPr>
                <p:spPr bwMode="auto">
                  <a:xfrm flipH="1">
                    <a:off x="3285" y="2644"/>
                    <a:ext cx="51" cy="44"/>
                  </a:xfrm>
                  <a:custGeom>
                    <a:avLst/>
                    <a:gdLst/>
                    <a:ahLst/>
                    <a:cxnLst>
                      <a:cxn ang="0">
                        <a:pos x="9" y="18"/>
                      </a:cxn>
                      <a:cxn ang="0">
                        <a:pos x="0" y="18"/>
                      </a:cxn>
                      <a:cxn ang="0">
                        <a:pos x="18" y="0"/>
                      </a:cxn>
                      <a:cxn ang="0">
                        <a:pos x="21" y="6"/>
                      </a:cxn>
                      <a:cxn ang="0">
                        <a:pos x="9" y="18"/>
                      </a:cxn>
                    </a:cxnLst>
                    <a:rect l="0" t="0" r="r" b="b"/>
                    <a:pathLst>
                      <a:path w="21" h="18">
                        <a:moveTo>
                          <a:pt x="9" y="18"/>
                        </a:moveTo>
                        <a:lnTo>
                          <a:pt x="0" y="18"/>
                        </a:lnTo>
                        <a:lnTo>
                          <a:pt x="18" y="0"/>
                        </a:lnTo>
                        <a:lnTo>
                          <a:pt x="21" y="6"/>
                        </a:lnTo>
                        <a:lnTo>
                          <a:pt x="9" y="18"/>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8" name="Freeform 24"/>
                  <p:cNvSpPr>
                    <a:spLocks/>
                  </p:cNvSpPr>
                  <p:nvPr/>
                </p:nvSpPr>
                <p:spPr bwMode="auto">
                  <a:xfrm flipH="1">
                    <a:off x="3082" y="2539"/>
                    <a:ext cx="29" cy="15"/>
                  </a:xfrm>
                  <a:custGeom>
                    <a:avLst/>
                    <a:gdLst/>
                    <a:ahLst/>
                    <a:cxnLst>
                      <a:cxn ang="0">
                        <a:pos x="12" y="0"/>
                      </a:cxn>
                      <a:cxn ang="0">
                        <a:pos x="9" y="6"/>
                      </a:cxn>
                      <a:cxn ang="0">
                        <a:pos x="0" y="3"/>
                      </a:cxn>
                      <a:cxn ang="0">
                        <a:pos x="3" y="0"/>
                      </a:cxn>
                      <a:cxn ang="0">
                        <a:pos x="12" y="0"/>
                      </a:cxn>
                    </a:cxnLst>
                    <a:rect l="0" t="0" r="r" b="b"/>
                    <a:pathLst>
                      <a:path w="12" h="6">
                        <a:moveTo>
                          <a:pt x="12" y="0"/>
                        </a:moveTo>
                        <a:lnTo>
                          <a:pt x="9" y="6"/>
                        </a:lnTo>
                        <a:lnTo>
                          <a:pt x="0" y="3"/>
                        </a:lnTo>
                        <a:lnTo>
                          <a:pt x="3" y="0"/>
                        </a:lnTo>
                        <a:lnTo>
                          <a:pt x="12" y="0"/>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9" name="Freeform 25"/>
                  <p:cNvSpPr>
                    <a:spLocks/>
                  </p:cNvSpPr>
                  <p:nvPr/>
                </p:nvSpPr>
                <p:spPr bwMode="auto">
                  <a:xfrm flipH="1">
                    <a:off x="3336" y="2561"/>
                    <a:ext cx="54" cy="15"/>
                  </a:xfrm>
                  <a:custGeom>
                    <a:avLst/>
                    <a:gdLst/>
                    <a:ahLst/>
                    <a:cxnLst>
                      <a:cxn ang="0">
                        <a:pos x="0" y="0"/>
                      </a:cxn>
                      <a:cxn ang="0">
                        <a:pos x="0" y="6"/>
                      </a:cxn>
                      <a:cxn ang="0">
                        <a:pos x="22" y="6"/>
                      </a:cxn>
                      <a:cxn ang="0">
                        <a:pos x="15" y="0"/>
                      </a:cxn>
                      <a:cxn ang="0">
                        <a:pos x="0" y="0"/>
                      </a:cxn>
                    </a:cxnLst>
                    <a:rect l="0" t="0" r="r" b="b"/>
                    <a:pathLst>
                      <a:path w="22" h="6">
                        <a:moveTo>
                          <a:pt x="0" y="0"/>
                        </a:moveTo>
                        <a:lnTo>
                          <a:pt x="0" y="6"/>
                        </a:lnTo>
                        <a:lnTo>
                          <a:pt x="22" y="6"/>
                        </a:lnTo>
                        <a:lnTo>
                          <a:pt x="15" y="0"/>
                        </a:lnTo>
                        <a:lnTo>
                          <a:pt x="0" y="0"/>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0" name="Freeform 26"/>
                  <p:cNvSpPr>
                    <a:spLocks/>
                  </p:cNvSpPr>
                  <p:nvPr/>
                </p:nvSpPr>
                <p:spPr bwMode="auto">
                  <a:xfrm flipH="1">
                    <a:off x="2938" y="2131"/>
                    <a:ext cx="68" cy="90"/>
                  </a:xfrm>
                  <a:custGeom>
                    <a:avLst/>
                    <a:gdLst/>
                    <a:ahLst/>
                    <a:cxnLst>
                      <a:cxn ang="0">
                        <a:pos x="28" y="6"/>
                      </a:cxn>
                      <a:cxn ang="0">
                        <a:pos x="28" y="0"/>
                      </a:cxn>
                      <a:cxn ang="0">
                        <a:pos x="0" y="3"/>
                      </a:cxn>
                      <a:cxn ang="0">
                        <a:pos x="3" y="12"/>
                      </a:cxn>
                      <a:cxn ang="0">
                        <a:pos x="19" y="28"/>
                      </a:cxn>
                      <a:cxn ang="0">
                        <a:pos x="3" y="31"/>
                      </a:cxn>
                      <a:cxn ang="0">
                        <a:pos x="3" y="37"/>
                      </a:cxn>
                      <a:cxn ang="0">
                        <a:pos x="19" y="34"/>
                      </a:cxn>
                      <a:cxn ang="0">
                        <a:pos x="22" y="22"/>
                      </a:cxn>
                      <a:cxn ang="0">
                        <a:pos x="6" y="9"/>
                      </a:cxn>
                      <a:cxn ang="0">
                        <a:pos x="28" y="6"/>
                      </a:cxn>
                    </a:cxnLst>
                    <a:rect l="0" t="0" r="r" b="b"/>
                    <a:pathLst>
                      <a:path w="28" h="37">
                        <a:moveTo>
                          <a:pt x="28" y="6"/>
                        </a:moveTo>
                        <a:lnTo>
                          <a:pt x="28" y="0"/>
                        </a:lnTo>
                        <a:lnTo>
                          <a:pt x="0" y="3"/>
                        </a:lnTo>
                        <a:lnTo>
                          <a:pt x="3" y="12"/>
                        </a:lnTo>
                        <a:lnTo>
                          <a:pt x="19" y="28"/>
                        </a:lnTo>
                        <a:lnTo>
                          <a:pt x="3" y="31"/>
                        </a:lnTo>
                        <a:lnTo>
                          <a:pt x="3" y="37"/>
                        </a:lnTo>
                        <a:lnTo>
                          <a:pt x="19" y="34"/>
                        </a:lnTo>
                        <a:lnTo>
                          <a:pt x="22" y="22"/>
                        </a:lnTo>
                        <a:lnTo>
                          <a:pt x="6" y="9"/>
                        </a:lnTo>
                        <a:lnTo>
                          <a:pt x="28" y="6"/>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1" name="Freeform 27"/>
                  <p:cNvSpPr>
                    <a:spLocks/>
                  </p:cNvSpPr>
                  <p:nvPr/>
                </p:nvSpPr>
                <p:spPr bwMode="auto">
                  <a:xfrm flipH="1">
                    <a:off x="3480" y="2055"/>
                    <a:ext cx="83" cy="174"/>
                  </a:xfrm>
                  <a:custGeom>
                    <a:avLst/>
                    <a:gdLst/>
                    <a:ahLst/>
                    <a:cxnLst>
                      <a:cxn ang="0">
                        <a:pos x="3" y="40"/>
                      </a:cxn>
                      <a:cxn ang="0">
                        <a:pos x="0" y="31"/>
                      </a:cxn>
                      <a:cxn ang="0">
                        <a:pos x="31" y="0"/>
                      </a:cxn>
                      <a:cxn ang="0">
                        <a:pos x="31" y="9"/>
                      </a:cxn>
                      <a:cxn ang="0">
                        <a:pos x="6" y="34"/>
                      </a:cxn>
                      <a:cxn ang="0">
                        <a:pos x="31" y="34"/>
                      </a:cxn>
                      <a:cxn ang="0">
                        <a:pos x="31" y="43"/>
                      </a:cxn>
                      <a:cxn ang="0">
                        <a:pos x="12" y="65"/>
                      </a:cxn>
                      <a:cxn ang="0">
                        <a:pos x="34" y="65"/>
                      </a:cxn>
                      <a:cxn ang="0">
                        <a:pos x="34" y="71"/>
                      </a:cxn>
                      <a:cxn ang="0">
                        <a:pos x="15" y="71"/>
                      </a:cxn>
                      <a:cxn ang="0">
                        <a:pos x="9" y="59"/>
                      </a:cxn>
                      <a:cxn ang="0">
                        <a:pos x="25" y="40"/>
                      </a:cxn>
                      <a:cxn ang="0">
                        <a:pos x="3" y="40"/>
                      </a:cxn>
                    </a:cxnLst>
                    <a:rect l="0" t="0" r="r" b="b"/>
                    <a:pathLst>
                      <a:path w="34" h="71">
                        <a:moveTo>
                          <a:pt x="3" y="40"/>
                        </a:moveTo>
                        <a:lnTo>
                          <a:pt x="0" y="31"/>
                        </a:lnTo>
                        <a:lnTo>
                          <a:pt x="31" y="0"/>
                        </a:lnTo>
                        <a:lnTo>
                          <a:pt x="31" y="9"/>
                        </a:lnTo>
                        <a:lnTo>
                          <a:pt x="6" y="34"/>
                        </a:lnTo>
                        <a:lnTo>
                          <a:pt x="31" y="34"/>
                        </a:lnTo>
                        <a:lnTo>
                          <a:pt x="31" y="43"/>
                        </a:lnTo>
                        <a:lnTo>
                          <a:pt x="12" y="65"/>
                        </a:lnTo>
                        <a:lnTo>
                          <a:pt x="34" y="65"/>
                        </a:lnTo>
                        <a:lnTo>
                          <a:pt x="34" y="71"/>
                        </a:lnTo>
                        <a:lnTo>
                          <a:pt x="15" y="71"/>
                        </a:lnTo>
                        <a:lnTo>
                          <a:pt x="9" y="59"/>
                        </a:lnTo>
                        <a:lnTo>
                          <a:pt x="25" y="40"/>
                        </a:lnTo>
                        <a:lnTo>
                          <a:pt x="3" y="40"/>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2" name="Freeform 28"/>
                  <p:cNvSpPr>
                    <a:spLocks/>
                  </p:cNvSpPr>
                  <p:nvPr/>
                </p:nvSpPr>
                <p:spPr bwMode="auto">
                  <a:xfrm flipH="1">
                    <a:off x="2999" y="2041"/>
                    <a:ext cx="22" cy="325"/>
                  </a:xfrm>
                  <a:custGeom>
                    <a:avLst/>
                    <a:gdLst/>
                    <a:ahLst/>
                    <a:cxnLst>
                      <a:cxn ang="0">
                        <a:pos x="9" y="111"/>
                      </a:cxn>
                      <a:cxn ang="0">
                        <a:pos x="6" y="0"/>
                      </a:cxn>
                      <a:cxn ang="0">
                        <a:pos x="0" y="0"/>
                      </a:cxn>
                      <a:cxn ang="0">
                        <a:pos x="0" y="133"/>
                      </a:cxn>
                      <a:cxn ang="0">
                        <a:pos x="6" y="120"/>
                      </a:cxn>
                      <a:cxn ang="0">
                        <a:pos x="9" y="111"/>
                      </a:cxn>
                    </a:cxnLst>
                    <a:rect l="0" t="0" r="r" b="b"/>
                    <a:pathLst>
                      <a:path w="9" h="133">
                        <a:moveTo>
                          <a:pt x="9" y="111"/>
                        </a:moveTo>
                        <a:lnTo>
                          <a:pt x="6" y="0"/>
                        </a:lnTo>
                        <a:lnTo>
                          <a:pt x="0" y="0"/>
                        </a:lnTo>
                        <a:lnTo>
                          <a:pt x="0" y="133"/>
                        </a:lnTo>
                        <a:lnTo>
                          <a:pt x="6" y="120"/>
                        </a:lnTo>
                        <a:lnTo>
                          <a:pt x="9" y="111"/>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3" name="Freeform 29"/>
                  <p:cNvSpPr>
                    <a:spLocks/>
                  </p:cNvSpPr>
                  <p:nvPr/>
                </p:nvSpPr>
                <p:spPr bwMode="auto">
                  <a:xfrm flipH="1">
                    <a:off x="3458" y="2055"/>
                    <a:ext cx="29" cy="318"/>
                  </a:xfrm>
                  <a:custGeom>
                    <a:avLst/>
                    <a:gdLst/>
                    <a:ahLst/>
                    <a:cxnLst>
                      <a:cxn ang="0">
                        <a:pos x="6" y="124"/>
                      </a:cxn>
                      <a:cxn ang="0">
                        <a:pos x="0" y="0"/>
                      </a:cxn>
                      <a:cxn ang="0">
                        <a:pos x="6" y="0"/>
                      </a:cxn>
                      <a:cxn ang="0">
                        <a:pos x="12" y="130"/>
                      </a:cxn>
                      <a:cxn ang="0">
                        <a:pos x="6" y="124"/>
                      </a:cxn>
                    </a:cxnLst>
                    <a:rect l="0" t="0" r="r" b="b"/>
                    <a:pathLst>
                      <a:path w="12" h="130">
                        <a:moveTo>
                          <a:pt x="6" y="124"/>
                        </a:moveTo>
                        <a:lnTo>
                          <a:pt x="0" y="0"/>
                        </a:lnTo>
                        <a:lnTo>
                          <a:pt x="6" y="0"/>
                        </a:lnTo>
                        <a:lnTo>
                          <a:pt x="12" y="130"/>
                        </a:lnTo>
                        <a:lnTo>
                          <a:pt x="6" y="124"/>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4" name="Freeform 30"/>
                  <p:cNvSpPr>
                    <a:spLocks/>
                  </p:cNvSpPr>
                  <p:nvPr/>
                </p:nvSpPr>
                <p:spPr bwMode="auto">
                  <a:xfrm flipH="1">
                    <a:off x="2884" y="2033"/>
                    <a:ext cx="332" cy="655"/>
                  </a:xfrm>
                  <a:custGeom>
                    <a:avLst/>
                    <a:gdLst/>
                    <a:ahLst/>
                    <a:cxnLst>
                      <a:cxn ang="0">
                        <a:pos x="43" y="268"/>
                      </a:cxn>
                      <a:cxn ang="0">
                        <a:pos x="136" y="0"/>
                      </a:cxn>
                      <a:cxn ang="0">
                        <a:pos x="129" y="0"/>
                      </a:cxn>
                      <a:cxn ang="0">
                        <a:pos x="89" y="117"/>
                      </a:cxn>
                      <a:cxn ang="0">
                        <a:pos x="74" y="151"/>
                      </a:cxn>
                      <a:cxn ang="0">
                        <a:pos x="0" y="268"/>
                      </a:cxn>
                      <a:cxn ang="0">
                        <a:pos x="6" y="268"/>
                      </a:cxn>
                      <a:cxn ang="0">
                        <a:pos x="68" y="170"/>
                      </a:cxn>
                      <a:cxn ang="0">
                        <a:pos x="34" y="268"/>
                      </a:cxn>
                      <a:cxn ang="0">
                        <a:pos x="43" y="268"/>
                      </a:cxn>
                    </a:cxnLst>
                    <a:rect l="0" t="0" r="r" b="b"/>
                    <a:pathLst>
                      <a:path w="136" h="268">
                        <a:moveTo>
                          <a:pt x="43" y="268"/>
                        </a:moveTo>
                        <a:lnTo>
                          <a:pt x="136" y="0"/>
                        </a:lnTo>
                        <a:lnTo>
                          <a:pt x="129" y="0"/>
                        </a:lnTo>
                        <a:lnTo>
                          <a:pt x="89" y="117"/>
                        </a:lnTo>
                        <a:lnTo>
                          <a:pt x="74" y="151"/>
                        </a:lnTo>
                        <a:lnTo>
                          <a:pt x="0" y="268"/>
                        </a:lnTo>
                        <a:lnTo>
                          <a:pt x="6" y="268"/>
                        </a:lnTo>
                        <a:lnTo>
                          <a:pt x="68" y="170"/>
                        </a:lnTo>
                        <a:lnTo>
                          <a:pt x="34" y="268"/>
                        </a:lnTo>
                        <a:lnTo>
                          <a:pt x="43" y="268"/>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5" name="Freeform 31"/>
                  <p:cNvSpPr>
                    <a:spLocks/>
                  </p:cNvSpPr>
                  <p:nvPr/>
                </p:nvSpPr>
                <p:spPr bwMode="auto">
                  <a:xfrm flipH="1">
                    <a:off x="3246" y="2055"/>
                    <a:ext cx="364" cy="633"/>
                  </a:xfrm>
                  <a:custGeom>
                    <a:avLst/>
                    <a:gdLst/>
                    <a:ahLst/>
                    <a:cxnLst>
                      <a:cxn ang="0">
                        <a:pos x="102" y="259"/>
                      </a:cxn>
                      <a:cxn ang="0">
                        <a:pos x="47" y="117"/>
                      </a:cxn>
                      <a:cxn ang="0">
                        <a:pos x="0" y="3"/>
                      </a:cxn>
                      <a:cxn ang="0">
                        <a:pos x="7" y="0"/>
                      </a:cxn>
                      <a:cxn ang="0">
                        <a:pos x="56" y="124"/>
                      </a:cxn>
                      <a:cxn ang="0">
                        <a:pos x="62" y="130"/>
                      </a:cxn>
                      <a:cxn ang="0">
                        <a:pos x="149" y="259"/>
                      </a:cxn>
                      <a:cxn ang="0">
                        <a:pos x="139" y="259"/>
                      </a:cxn>
                      <a:cxn ang="0">
                        <a:pos x="62" y="139"/>
                      </a:cxn>
                      <a:cxn ang="0">
                        <a:pos x="108" y="259"/>
                      </a:cxn>
                      <a:cxn ang="0">
                        <a:pos x="102" y="259"/>
                      </a:cxn>
                    </a:cxnLst>
                    <a:rect l="0" t="0" r="r" b="b"/>
                    <a:pathLst>
                      <a:path w="149" h="259">
                        <a:moveTo>
                          <a:pt x="102" y="259"/>
                        </a:moveTo>
                        <a:lnTo>
                          <a:pt x="47" y="117"/>
                        </a:lnTo>
                        <a:lnTo>
                          <a:pt x="0" y="3"/>
                        </a:lnTo>
                        <a:lnTo>
                          <a:pt x="7" y="0"/>
                        </a:lnTo>
                        <a:lnTo>
                          <a:pt x="56" y="124"/>
                        </a:lnTo>
                        <a:lnTo>
                          <a:pt x="62" y="130"/>
                        </a:lnTo>
                        <a:lnTo>
                          <a:pt x="149" y="259"/>
                        </a:lnTo>
                        <a:lnTo>
                          <a:pt x="139" y="259"/>
                        </a:lnTo>
                        <a:lnTo>
                          <a:pt x="62" y="139"/>
                        </a:lnTo>
                        <a:lnTo>
                          <a:pt x="108" y="259"/>
                        </a:lnTo>
                        <a:lnTo>
                          <a:pt x="102" y="259"/>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6" name="Freeform 32"/>
                  <p:cNvSpPr>
                    <a:spLocks/>
                  </p:cNvSpPr>
                  <p:nvPr/>
                </p:nvSpPr>
                <p:spPr bwMode="auto">
                  <a:xfrm flipH="1">
                    <a:off x="3216" y="2734"/>
                    <a:ext cx="113" cy="279"/>
                  </a:xfrm>
                  <a:custGeom>
                    <a:avLst/>
                    <a:gdLst/>
                    <a:ahLst/>
                    <a:cxnLst>
                      <a:cxn ang="0">
                        <a:pos x="37" y="86"/>
                      </a:cxn>
                      <a:cxn ang="0">
                        <a:pos x="0" y="0"/>
                      </a:cxn>
                      <a:cxn ang="0">
                        <a:pos x="0" y="12"/>
                      </a:cxn>
                      <a:cxn ang="0">
                        <a:pos x="3" y="21"/>
                      </a:cxn>
                      <a:cxn ang="0">
                        <a:pos x="40" y="114"/>
                      </a:cxn>
                      <a:cxn ang="0">
                        <a:pos x="46" y="111"/>
                      </a:cxn>
                      <a:cxn ang="0">
                        <a:pos x="37" y="86"/>
                      </a:cxn>
                    </a:cxnLst>
                    <a:rect l="0" t="0" r="r" b="b"/>
                    <a:pathLst>
                      <a:path w="46" h="114">
                        <a:moveTo>
                          <a:pt x="37" y="86"/>
                        </a:moveTo>
                        <a:lnTo>
                          <a:pt x="0" y="0"/>
                        </a:lnTo>
                        <a:lnTo>
                          <a:pt x="0" y="12"/>
                        </a:lnTo>
                        <a:lnTo>
                          <a:pt x="3" y="21"/>
                        </a:lnTo>
                        <a:lnTo>
                          <a:pt x="40" y="114"/>
                        </a:lnTo>
                        <a:lnTo>
                          <a:pt x="46" y="111"/>
                        </a:lnTo>
                        <a:lnTo>
                          <a:pt x="37" y="86"/>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7" name="Freeform 33"/>
                  <p:cNvSpPr>
                    <a:spLocks/>
                  </p:cNvSpPr>
                  <p:nvPr/>
                </p:nvSpPr>
                <p:spPr bwMode="auto">
                  <a:xfrm flipH="1">
                    <a:off x="3375" y="2984"/>
                    <a:ext cx="22" cy="51"/>
                  </a:xfrm>
                  <a:custGeom>
                    <a:avLst/>
                    <a:gdLst/>
                    <a:ahLst/>
                    <a:cxnLst>
                      <a:cxn ang="0">
                        <a:pos x="9" y="21"/>
                      </a:cxn>
                      <a:cxn ang="0">
                        <a:pos x="9" y="12"/>
                      </a:cxn>
                      <a:cxn ang="0">
                        <a:pos x="0" y="0"/>
                      </a:cxn>
                      <a:cxn ang="0">
                        <a:pos x="0" y="9"/>
                      </a:cxn>
                      <a:cxn ang="0">
                        <a:pos x="9" y="21"/>
                      </a:cxn>
                    </a:cxnLst>
                    <a:rect l="0" t="0" r="r" b="b"/>
                    <a:pathLst>
                      <a:path w="9" h="21">
                        <a:moveTo>
                          <a:pt x="9" y="21"/>
                        </a:moveTo>
                        <a:lnTo>
                          <a:pt x="9" y="12"/>
                        </a:lnTo>
                        <a:lnTo>
                          <a:pt x="0" y="0"/>
                        </a:lnTo>
                        <a:lnTo>
                          <a:pt x="0" y="9"/>
                        </a:lnTo>
                        <a:lnTo>
                          <a:pt x="9" y="21"/>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8" name="Freeform 34"/>
                  <p:cNvSpPr>
                    <a:spLocks/>
                  </p:cNvSpPr>
                  <p:nvPr/>
                </p:nvSpPr>
                <p:spPr bwMode="auto">
                  <a:xfrm flipH="1">
                    <a:off x="2945" y="3609"/>
                    <a:ext cx="15" cy="76"/>
                  </a:xfrm>
                  <a:custGeom>
                    <a:avLst/>
                    <a:gdLst/>
                    <a:ahLst/>
                    <a:cxnLst>
                      <a:cxn ang="0">
                        <a:pos x="0" y="31"/>
                      </a:cxn>
                      <a:cxn ang="0">
                        <a:pos x="6" y="15"/>
                      </a:cxn>
                      <a:cxn ang="0">
                        <a:pos x="3" y="0"/>
                      </a:cxn>
                      <a:cxn ang="0">
                        <a:pos x="0" y="21"/>
                      </a:cxn>
                      <a:cxn ang="0">
                        <a:pos x="0" y="31"/>
                      </a:cxn>
                    </a:cxnLst>
                    <a:rect l="0" t="0" r="r" b="b"/>
                    <a:pathLst>
                      <a:path w="6" h="31">
                        <a:moveTo>
                          <a:pt x="0" y="31"/>
                        </a:moveTo>
                        <a:lnTo>
                          <a:pt x="6" y="15"/>
                        </a:lnTo>
                        <a:lnTo>
                          <a:pt x="3" y="0"/>
                        </a:lnTo>
                        <a:lnTo>
                          <a:pt x="0" y="21"/>
                        </a:lnTo>
                        <a:lnTo>
                          <a:pt x="0" y="31"/>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9" name="Freeform 35"/>
                  <p:cNvSpPr>
                    <a:spLocks/>
                  </p:cNvSpPr>
                  <p:nvPr/>
                </p:nvSpPr>
                <p:spPr bwMode="auto">
                  <a:xfrm>
                    <a:off x="2962" y="3699"/>
                    <a:ext cx="224" cy="269"/>
                  </a:xfrm>
                  <a:custGeom>
                    <a:avLst/>
                    <a:gdLst/>
                    <a:ahLst/>
                    <a:cxnLst>
                      <a:cxn ang="0">
                        <a:pos x="6" y="0"/>
                      </a:cxn>
                      <a:cxn ang="0">
                        <a:pos x="0" y="23"/>
                      </a:cxn>
                      <a:cxn ang="0">
                        <a:pos x="206" y="269"/>
                      </a:cxn>
                      <a:cxn ang="0">
                        <a:pos x="224" y="267"/>
                      </a:cxn>
                      <a:cxn ang="0">
                        <a:pos x="6" y="0"/>
                      </a:cxn>
                    </a:cxnLst>
                    <a:rect l="0" t="0" r="r" b="b"/>
                    <a:pathLst>
                      <a:path w="224" h="269">
                        <a:moveTo>
                          <a:pt x="6" y="0"/>
                        </a:moveTo>
                        <a:lnTo>
                          <a:pt x="0" y="23"/>
                        </a:lnTo>
                        <a:lnTo>
                          <a:pt x="206" y="269"/>
                        </a:lnTo>
                        <a:lnTo>
                          <a:pt x="224" y="267"/>
                        </a:lnTo>
                        <a:lnTo>
                          <a:pt x="6" y="0"/>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0" name="Freeform 36"/>
                  <p:cNvSpPr>
                    <a:spLocks/>
                  </p:cNvSpPr>
                  <p:nvPr/>
                </p:nvSpPr>
                <p:spPr bwMode="auto">
                  <a:xfrm>
                    <a:off x="3419" y="3609"/>
                    <a:ext cx="54" cy="77"/>
                  </a:xfrm>
                  <a:custGeom>
                    <a:avLst/>
                    <a:gdLst/>
                    <a:ahLst/>
                    <a:cxnLst>
                      <a:cxn ang="0">
                        <a:pos x="1" y="77"/>
                      </a:cxn>
                      <a:cxn ang="0">
                        <a:pos x="0" y="59"/>
                      </a:cxn>
                      <a:cxn ang="0">
                        <a:pos x="39" y="0"/>
                      </a:cxn>
                      <a:cxn ang="0">
                        <a:pos x="47" y="0"/>
                      </a:cxn>
                      <a:cxn ang="0">
                        <a:pos x="54" y="22"/>
                      </a:cxn>
                      <a:cxn ang="0">
                        <a:pos x="1" y="77"/>
                      </a:cxn>
                    </a:cxnLst>
                    <a:rect l="0" t="0" r="r" b="b"/>
                    <a:pathLst>
                      <a:path w="54" h="77">
                        <a:moveTo>
                          <a:pt x="1" y="77"/>
                        </a:moveTo>
                        <a:lnTo>
                          <a:pt x="0" y="59"/>
                        </a:lnTo>
                        <a:lnTo>
                          <a:pt x="39" y="0"/>
                        </a:lnTo>
                        <a:lnTo>
                          <a:pt x="47" y="0"/>
                        </a:lnTo>
                        <a:lnTo>
                          <a:pt x="54" y="22"/>
                        </a:lnTo>
                        <a:lnTo>
                          <a:pt x="1" y="77"/>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1" name="Freeform 37"/>
                  <p:cNvSpPr>
                    <a:spLocks/>
                  </p:cNvSpPr>
                  <p:nvPr/>
                </p:nvSpPr>
                <p:spPr bwMode="auto">
                  <a:xfrm flipH="1">
                    <a:off x="3390" y="3262"/>
                    <a:ext cx="36" cy="44"/>
                  </a:xfrm>
                  <a:custGeom>
                    <a:avLst/>
                    <a:gdLst/>
                    <a:ahLst/>
                    <a:cxnLst>
                      <a:cxn ang="0">
                        <a:pos x="12" y="18"/>
                      </a:cxn>
                      <a:cxn ang="0">
                        <a:pos x="15" y="12"/>
                      </a:cxn>
                      <a:cxn ang="0">
                        <a:pos x="6" y="0"/>
                      </a:cxn>
                      <a:cxn ang="0">
                        <a:pos x="0" y="0"/>
                      </a:cxn>
                      <a:cxn ang="0">
                        <a:pos x="12" y="18"/>
                      </a:cxn>
                    </a:cxnLst>
                    <a:rect l="0" t="0" r="r" b="b"/>
                    <a:pathLst>
                      <a:path w="15" h="18">
                        <a:moveTo>
                          <a:pt x="12" y="18"/>
                        </a:moveTo>
                        <a:lnTo>
                          <a:pt x="15" y="12"/>
                        </a:lnTo>
                        <a:lnTo>
                          <a:pt x="6" y="0"/>
                        </a:lnTo>
                        <a:lnTo>
                          <a:pt x="0" y="0"/>
                        </a:lnTo>
                        <a:lnTo>
                          <a:pt x="12" y="18"/>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2" name="Freeform 38"/>
                  <p:cNvSpPr>
                    <a:spLocks/>
                  </p:cNvSpPr>
                  <p:nvPr/>
                </p:nvSpPr>
                <p:spPr bwMode="auto">
                  <a:xfrm flipH="1">
                    <a:off x="3172" y="3306"/>
                    <a:ext cx="203" cy="379"/>
                  </a:xfrm>
                  <a:custGeom>
                    <a:avLst/>
                    <a:gdLst/>
                    <a:ahLst/>
                    <a:cxnLst>
                      <a:cxn ang="0">
                        <a:pos x="0" y="6"/>
                      </a:cxn>
                      <a:cxn ang="0">
                        <a:pos x="0" y="0"/>
                      </a:cxn>
                      <a:cxn ang="0">
                        <a:pos x="83" y="155"/>
                      </a:cxn>
                      <a:cxn ang="0">
                        <a:pos x="77" y="155"/>
                      </a:cxn>
                      <a:cxn ang="0">
                        <a:pos x="0" y="10"/>
                      </a:cxn>
                      <a:cxn ang="0">
                        <a:pos x="0" y="6"/>
                      </a:cxn>
                    </a:cxnLst>
                    <a:rect l="0" t="0" r="r" b="b"/>
                    <a:pathLst>
                      <a:path w="83" h="155">
                        <a:moveTo>
                          <a:pt x="0" y="6"/>
                        </a:moveTo>
                        <a:lnTo>
                          <a:pt x="0" y="0"/>
                        </a:lnTo>
                        <a:lnTo>
                          <a:pt x="83" y="155"/>
                        </a:lnTo>
                        <a:lnTo>
                          <a:pt x="77" y="155"/>
                        </a:lnTo>
                        <a:lnTo>
                          <a:pt x="0" y="10"/>
                        </a:lnTo>
                        <a:lnTo>
                          <a:pt x="0" y="6"/>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3" name="Freeform 39"/>
                  <p:cNvSpPr>
                    <a:spLocks/>
                  </p:cNvSpPr>
                  <p:nvPr/>
                </p:nvSpPr>
                <p:spPr bwMode="auto">
                  <a:xfrm flipH="1">
                    <a:off x="3075" y="3028"/>
                    <a:ext cx="141" cy="263"/>
                  </a:xfrm>
                  <a:custGeom>
                    <a:avLst/>
                    <a:gdLst/>
                    <a:ahLst/>
                    <a:cxnLst>
                      <a:cxn ang="0">
                        <a:pos x="6" y="108"/>
                      </a:cxn>
                      <a:cxn ang="0">
                        <a:pos x="58" y="6"/>
                      </a:cxn>
                      <a:cxn ang="0">
                        <a:pos x="58" y="0"/>
                      </a:cxn>
                      <a:cxn ang="0">
                        <a:pos x="0" y="105"/>
                      </a:cxn>
                      <a:cxn ang="0">
                        <a:pos x="6" y="108"/>
                      </a:cxn>
                    </a:cxnLst>
                    <a:rect l="0" t="0" r="r" b="b"/>
                    <a:pathLst>
                      <a:path w="58" h="108">
                        <a:moveTo>
                          <a:pt x="6" y="108"/>
                        </a:moveTo>
                        <a:lnTo>
                          <a:pt x="58" y="6"/>
                        </a:lnTo>
                        <a:lnTo>
                          <a:pt x="58" y="0"/>
                        </a:lnTo>
                        <a:lnTo>
                          <a:pt x="0" y="105"/>
                        </a:lnTo>
                        <a:lnTo>
                          <a:pt x="6" y="108"/>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4" name="Freeform 40"/>
                  <p:cNvSpPr>
                    <a:spLocks/>
                  </p:cNvSpPr>
                  <p:nvPr/>
                </p:nvSpPr>
                <p:spPr bwMode="auto">
                  <a:xfrm flipH="1">
                    <a:off x="3126" y="2727"/>
                    <a:ext cx="98" cy="240"/>
                  </a:xfrm>
                  <a:custGeom>
                    <a:avLst/>
                    <a:gdLst/>
                    <a:ahLst/>
                    <a:cxnLst>
                      <a:cxn ang="0">
                        <a:pos x="40" y="0"/>
                      </a:cxn>
                      <a:cxn ang="0">
                        <a:pos x="34" y="3"/>
                      </a:cxn>
                      <a:cxn ang="0">
                        <a:pos x="0" y="98"/>
                      </a:cxn>
                      <a:cxn ang="0">
                        <a:pos x="6" y="98"/>
                      </a:cxn>
                      <a:cxn ang="0">
                        <a:pos x="40" y="0"/>
                      </a:cxn>
                    </a:cxnLst>
                    <a:rect l="0" t="0" r="r" b="b"/>
                    <a:pathLst>
                      <a:path w="40" h="98">
                        <a:moveTo>
                          <a:pt x="40" y="0"/>
                        </a:moveTo>
                        <a:lnTo>
                          <a:pt x="34" y="3"/>
                        </a:lnTo>
                        <a:lnTo>
                          <a:pt x="0" y="98"/>
                        </a:lnTo>
                        <a:lnTo>
                          <a:pt x="6" y="98"/>
                        </a:lnTo>
                        <a:lnTo>
                          <a:pt x="40" y="0"/>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5" name="Freeform 41"/>
                  <p:cNvSpPr>
                    <a:spLocks/>
                  </p:cNvSpPr>
                  <p:nvPr/>
                </p:nvSpPr>
                <p:spPr bwMode="auto">
                  <a:xfrm>
                    <a:off x="3321" y="2734"/>
                    <a:ext cx="123" cy="1308"/>
                  </a:xfrm>
                  <a:custGeom>
                    <a:avLst/>
                    <a:gdLst/>
                    <a:ahLst/>
                    <a:cxnLst>
                      <a:cxn ang="0">
                        <a:pos x="111" y="1304"/>
                      </a:cxn>
                      <a:cxn ang="0">
                        <a:pos x="0" y="0"/>
                      </a:cxn>
                      <a:cxn ang="0">
                        <a:pos x="32" y="0"/>
                      </a:cxn>
                      <a:cxn ang="0">
                        <a:pos x="123" y="1308"/>
                      </a:cxn>
                      <a:cxn ang="0">
                        <a:pos x="111" y="1304"/>
                      </a:cxn>
                    </a:cxnLst>
                    <a:rect l="0" t="0" r="r" b="b"/>
                    <a:pathLst>
                      <a:path w="123" h="1308">
                        <a:moveTo>
                          <a:pt x="111" y="1304"/>
                        </a:moveTo>
                        <a:lnTo>
                          <a:pt x="0" y="0"/>
                        </a:lnTo>
                        <a:lnTo>
                          <a:pt x="32" y="0"/>
                        </a:lnTo>
                        <a:lnTo>
                          <a:pt x="123" y="1308"/>
                        </a:lnTo>
                        <a:lnTo>
                          <a:pt x="111" y="1304"/>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6" name="Freeform 42"/>
                  <p:cNvSpPr>
                    <a:spLocks/>
                  </p:cNvSpPr>
                  <p:nvPr/>
                </p:nvSpPr>
                <p:spPr bwMode="auto">
                  <a:xfrm>
                    <a:off x="3369" y="2705"/>
                    <a:ext cx="157" cy="1347"/>
                  </a:xfrm>
                  <a:custGeom>
                    <a:avLst/>
                    <a:gdLst/>
                    <a:ahLst/>
                    <a:cxnLst>
                      <a:cxn ang="0">
                        <a:pos x="143" y="1347"/>
                      </a:cxn>
                      <a:cxn ang="0">
                        <a:pos x="0" y="0"/>
                      </a:cxn>
                      <a:cxn ang="0">
                        <a:pos x="22" y="0"/>
                      </a:cxn>
                      <a:cxn ang="0">
                        <a:pos x="157" y="1345"/>
                      </a:cxn>
                      <a:cxn ang="0">
                        <a:pos x="143" y="1347"/>
                      </a:cxn>
                    </a:cxnLst>
                    <a:rect l="0" t="0" r="r" b="b"/>
                    <a:pathLst>
                      <a:path w="157" h="1347">
                        <a:moveTo>
                          <a:pt x="143" y="1347"/>
                        </a:moveTo>
                        <a:lnTo>
                          <a:pt x="0" y="0"/>
                        </a:lnTo>
                        <a:lnTo>
                          <a:pt x="22" y="0"/>
                        </a:lnTo>
                        <a:lnTo>
                          <a:pt x="157" y="1345"/>
                        </a:lnTo>
                        <a:lnTo>
                          <a:pt x="143" y="1347"/>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7" name="Freeform 43"/>
                  <p:cNvSpPr>
                    <a:spLocks/>
                  </p:cNvSpPr>
                  <p:nvPr/>
                </p:nvSpPr>
                <p:spPr bwMode="auto">
                  <a:xfrm flipH="1">
                    <a:off x="2908" y="2727"/>
                    <a:ext cx="211" cy="1295"/>
                  </a:xfrm>
                  <a:custGeom>
                    <a:avLst/>
                    <a:gdLst/>
                    <a:ahLst/>
                    <a:cxnLst>
                      <a:cxn ang="0">
                        <a:pos x="86" y="530"/>
                      </a:cxn>
                      <a:cxn ang="0">
                        <a:pos x="6" y="0"/>
                      </a:cxn>
                      <a:cxn ang="0">
                        <a:pos x="0" y="0"/>
                      </a:cxn>
                      <a:cxn ang="0">
                        <a:pos x="80" y="530"/>
                      </a:cxn>
                      <a:cxn ang="0">
                        <a:pos x="86" y="530"/>
                      </a:cxn>
                    </a:cxnLst>
                    <a:rect l="0" t="0" r="r" b="b"/>
                    <a:pathLst>
                      <a:path w="86" h="530">
                        <a:moveTo>
                          <a:pt x="86" y="530"/>
                        </a:moveTo>
                        <a:lnTo>
                          <a:pt x="6" y="0"/>
                        </a:lnTo>
                        <a:lnTo>
                          <a:pt x="0" y="0"/>
                        </a:lnTo>
                        <a:lnTo>
                          <a:pt x="80" y="530"/>
                        </a:lnTo>
                        <a:lnTo>
                          <a:pt x="86" y="530"/>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8" name="Freeform 44"/>
                  <p:cNvSpPr>
                    <a:spLocks/>
                  </p:cNvSpPr>
                  <p:nvPr/>
                </p:nvSpPr>
                <p:spPr bwMode="auto">
                  <a:xfrm flipH="1">
                    <a:off x="2877" y="2695"/>
                    <a:ext cx="220" cy="1344"/>
                  </a:xfrm>
                  <a:custGeom>
                    <a:avLst/>
                    <a:gdLst/>
                    <a:ahLst/>
                    <a:cxnLst>
                      <a:cxn ang="0">
                        <a:pos x="90" y="550"/>
                      </a:cxn>
                      <a:cxn ang="0">
                        <a:pos x="62" y="352"/>
                      </a:cxn>
                      <a:cxn ang="0">
                        <a:pos x="6" y="0"/>
                      </a:cxn>
                      <a:cxn ang="0">
                        <a:pos x="0" y="0"/>
                      </a:cxn>
                      <a:cxn ang="0">
                        <a:pos x="16" y="108"/>
                      </a:cxn>
                      <a:cxn ang="0">
                        <a:pos x="56" y="343"/>
                      </a:cxn>
                      <a:cxn ang="0">
                        <a:pos x="83" y="546"/>
                      </a:cxn>
                      <a:cxn ang="0">
                        <a:pos x="90" y="550"/>
                      </a:cxn>
                    </a:cxnLst>
                    <a:rect l="0" t="0" r="r" b="b"/>
                    <a:pathLst>
                      <a:path w="90" h="550">
                        <a:moveTo>
                          <a:pt x="90" y="550"/>
                        </a:moveTo>
                        <a:lnTo>
                          <a:pt x="62" y="352"/>
                        </a:lnTo>
                        <a:lnTo>
                          <a:pt x="6" y="0"/>
                        </a:lnTo>
                        <a:lnTo>
                          <a:pt x="0" y="0"/>
                        </a:lnTo>
                        <a:lnTo>
                          <a:pt x="16" y="108"/>
                        </a:lnTo>
                        <a:lnTo>
                          <a:pt x="56" y="343"/>
                        </a:lnTo>
                        <a:lnTo>
                          <a:pt x="83" y="546"/>
                        </a:lnTo>
                        <a:lnTo>
                          <a:pt x="90" y="550"/>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9" name="Rectangle 45"/>
                  <p:cNvSpPr>
                    <a:spLocks noChangeArrowheads="1"/>
                  </p:cNvSpPr>
                  <p:nvPr/>
                </p:nvSpPr>
                <p:spPr bwMode="auto">
                  <a:xfrm flipH="1">
                    <a:off x="2999" y="3240"/>
                    <a:ext cx="444" cy="22"/>
                  </a:xfrm>
                  <a:prstGeom prst="rect">
                    <a:avLst/>
                  </a:prstGeom>
                  <a:solidFill>
                    <a:srgbClr val="ABABAB"/>
                  </a:solidFill>
                  <a:ln w="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 name="Freeform 46"/>
                  <p:cNvSpPr>
                    <a:spLocks/>
                  </p:cNvSpPr>
                  <p:nvPr/>
                </p:nvSpPr>
                <p:spPr bwMode="auto">
                  <a:xfrm flipH="1">
                    <a:off x="3028" y="3291"/>
                    <a:ext cx="347" cy="15"/>
                  </a:xfrm>
                  <a:custGeom>
                    <a:avLst/>
                    <a:gdLst/>
                    <a:ahLst/>
                    <a:cxnLst>
                      <a:cxn ang="0">
                        <a:pos x="0" y="6"/>
                      </a:cxn>
                      <a:cxn ang="0">
                        <a:pos x="0" y="0"/>
                      </a:cxn>
                      <a:cxn ang="0">
                        <a:pos x="139" y="0"/>
                      </a:cxn>
                      <a:cxn ang="0">
                        <a:pos x="142" y="6"/>
                      </a:cxn>
                      <a:cxn ang="0">
                        <a:pos x="0" y="6"/>
                      </a:cxn>
                    </a:cxnLst>
                    <a:rect l="0" t="0" r="r" b="b"/>
                    <a:pathLst>
                      <a:path w="142" h="6">
                        <a:moveTo>
                          <a:pt x="0" y="6"/>
                        </a:moveTo>
                        <a:lnTo>
                          <a:pt x="0" y="0"/>
                        </a:lnTo>
                        <a:lnTo>
                          <a:pt x="139" y="0"/>
                        </a:lnTo>
                        <a:lnTo>
                          <a:pt x="142" y="6"/>
                        </a:lnTo>
                        <a:lnTo>
                          <a:pt x="0" y="6"/>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1" name="Freeform 47"/>
                  <p:cNvSpPr>
                    <a:spLocks/>
                  </p:cNvSpPr>
                  <p:nvPr/>
                </p:nvSpPr>
                <p:spPr bwMode="auto">
                  <a:xfrm flipH="1">
                    <a:off x="3058" y="3006"/>
                    <a:ext cx="295" cy="22"/>
                  </a:xfrm>
                  <a:custGeom>
                    <a:avLst/>
                    <a:gdLst/>
                    <a:ahLst/>
                    <a:cxnLst>
                      <a:cxn ang="0">
                        <a:pos x="3" y="3"/>
                      </a:cxn>
                      <a:cxn ang="0">
                        <a:pos x="0" y="9"/>
                      </a:cxn>
                      <a:cxn ang="0">
                        <a:pos x="121" y="9"/>
                      </a:cxn>
                      <a:cxn ang="0">
                        <a:pos x="121" y="0"/>
                      </a:cxn>
                      <a:cxn ang="0">
                        <a:pos x="3" y="3"/>
                      </a:cxn>
                    </a:cxnLst>
                    <a:rect l="0" t="0" r="r" b="b"/>
                    <a:pathLst>
                      <a:path w="121" h="9">
                        <a:moveTo>
                          <a:pt x="3" y="3"/>
                        </a:moveTo>
                        <a:lnTo>
                          <a:pt x="0" y="9"/>
                        </a:lnTo>
                        <a:lnTo>
                          <a:pt x="121" y="9"/>
                        </a:lnTo>
                        <a:lnTo>
                          <a:pt x="121" y="0"/>
                        </a:lnTo>
                        <a:lnTo>
                          <a:pt x="3" y="3"/>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Freeform 48"/>
                  <p:cNvSpPr>
                    <a:spLocks/>
                  </p:cNvSpPr>
                  <p:nvPr/>
                </p:nvSpPr>
                <p:spPr bwMode="auto">
                  <a:xfrm flipH="1">
                    <a:off x="3216" y="2984"/>
                    <a:ext cx="181" cy="256"/>
                  </a:xfrm>
                  <a:custGeom>
                    <a:avLst/>
                    <a:gdLst/>
                    <a:ahLst/>
                    <a:cxnLst>
                      <a:cxn ang="0">
                        <a:pos x="74" y="105"/>
                      </a:cxn>
                      <a:cxn ang="0">
                        <a:pos x="0" y="0"/>
                      </a:cxn>
                      <a:cxn ang="0">
                        <a:pos x="0" y="12"/>
                      </a:cxn>
                      <a:cxn ang="0">
                        <a:pos x="65" y="105"/>
                      </a:cxn>
                      <a:cxn ang="0">
                        <a:pos x="74" y="105"/>
                      </a:cxn>
                    </a:cxnLst>
                    <a:rect l="0" t="0" r="r" b="b"/>
                    <a:pathLst>
                      <a:path w="74" h="105">
                        <a:moveTo>
                          <a:pt x="74" y="105"/>
                        </a:moveTo>
                        <a:lnTo>
                          <a:pt x="0" y="0"/>
                        </a:lnTo>
                        <a:lnTo>
                          <a:pt x="0" y="12"/>
                        </a:lnTo>
                        <a:lnTo>
                          <a:pt x="65" y="105"/>
                        </a:lnTo>
                        <a:lnTo>
                          <a:pt x="74" y="105"/>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3" name="Freeform 49"/>
                  <p:cNvSpPr>
                    <a:spLocks/>
                  </p:cNvSpPr>
                  <p:nvPr/>
                </p:nvSpPr>
                <p:spPr bwMode="auto">
                  <a:xfrm flipH="1">
                    <a:off x="3036" y="2967"/>
                    <a:ext cx="376" cy="31"/>
                  </a:xfrm>
                  <a:custGeom>
                    <a:avLst/>
                    <a:gdLst/>
                    <a:ahLst/>
                    <a:cxnLst>
                      <a:cxn ang="0">
                        <a:pos x="0" y="0"/>
                      </a:cxn>
                      <a:cxn ang="0">
                        <a:pos x="151" y="0"/>
                      </a:cxn>
                      <a:cxn ang="0">
                        <a:pos x="154" y="13"/>
                      </a:cxn>
                      <a:cxn ang="0">
                        <a:pos x="0" y="13"/>
                      </a:cxn>
                      <a:cxn ang="0">
                        <a:pos x="0" y="0"/>
                      </a:cxn>
                    </a:cxnLst>
                    <a:rect l="0" t="0" r="r" b="b"/>
                    <a:pathLst>
                      <a:path w="154" h="13">
                        <a:moveTo>
                          <a:pt x="0" y="0"/>
                        </a:moveTo>
                        <a:lnTo>
                          <a:pt x="151" y="0"/>
                        </a:lnTo>
                        <a:lnTo>
                          <a:pt x="154" y="13"/>
                        </a:lnTo>
                        <a:lnTo>
                          <a:pt x="0" y="13"/>
                        </a:lnTo>
                        <a:lnTo>
                          <a:pt x="0" y="0"/>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4" name="Freeform 50"/>
                  <p:cNvSpPr>
                    <a:spLocks/>
                  </p:cNvSpPr>
                  <p:nvPr/>
                </p:nvSpPr>
                <p:spPr bwMode="auto">
                  <a:xfrm>
                    <a:off x="2999" y="3269"/>
                    <a:ext cx="233" cy="335"/>
                  </a:xfrm>
                  <a:custGeom>
                    <a:avLst/>
                    <a:gdLst/>
                    <a:ahLst/>
                    <a:cxnLst>
                      <a:cxn ang="0">
                        <a:pos x="0" y="22"/>
                      </a:cxn>
                      <a:cxn ang="0">
                        <a:pos x="7" y="0"/>
                      </a:cxn>
                      <a:cxn ang="0">
                        <a:pos x="233" y="333"/>
                      </a:cxn>
                      <a:cxn ang="0">
                        <a:pos x="219" y="335"/>
                      </a:cxn>
                      <a:cxn ang="0">
                        <a:pos x="0" y="22"/>
                      </a:cxn>
                    </a:cxnLst>
                    <a:rect l="0" t="0" r="r" b="b"/>
                    <a:pathLst>
                      <a:path w="233" h="335">
                        <a:moveTo>
                          <a:pt x="0" y="22"/>
                        </a:moveTo>
                        <a:lnTo>
                          <a:pt x="7" y="0"/>
                        </a:lnTo>
                        <a:lnTo>
                          <a:pt x="233" y="333"/>
                        </a:lnTo>
                        <a:lnTo>
                          <a:pt x="219" y="335"/>
                        </a:lnTo>
                        <a:lnTo>
                          <a:pt x="0" y="22"/>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5" name="Freeform 51"/>
                  <p:cNvSpPr>
                    <a:spLocks/>
                  </p:cNvSpPr>
                  <p:nvPr/>
                </p:nvSpPr>
                <p:spPr bwMode="auto">
                  <a:xfrm flipH="1">
                    <a:off x="3252" y="3602"/>
                    <a:ext cx="228" cy="346"/>
                  </a:xfrm>
                  <a:custGeom>
                    <a:avLst/>
                    <a:gdLst/>
                    <a:ahLst/>
                    <a:cxnLst>
                      <a:cxn ang="0">
                        <a:pos x="0" y="22"/>
                      </a:cxn>
                      <a:cxn ang="0">
                        <a:pos x="7" y="0"/>
                      </a:cxn>
                      <a:cxn ang="0">
                        <a:pos x="228" y="346"/>
                      </a:cxn>
                      <a:cxn ang="0">
                        <a:pos x="212" y="344"/>
                      </a:cxn>
                      <a:cxn ang="0">
                        <a:pos x="0" y="22"/>
                      </a:cxn>
                    </a:cxnLst>
                    <a:rect l="0" t="0" r="r" b="b"/>
                    <a:pathLst>
                      <a:path w="228" h="346">
                        <a:moveTo>
                          <a:pt x="0" y="22"/>
                        </a:moveTo>
                        <a:lnTo>
                          <a:pt x="7" y="0"/>
                        </a:lnTo>
                        <a:lnTo>
                          <a:pt x="228" y="346"/>
                        </a:lnTo>
                        <a:lnTo>
                          <a:pt x="212" y="344"/>
                        </a:lnTo>
                        <a:lnTo>
                          <a:pt x="0" y="22"/>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6" name="Rectangle 52"/>
                  <p:cNvSpPr>
                    <a:spLocks noChangeArrowheads="1"/>
                  </p:cNvSpPr>
                  <p:nvPr/>
                </p:nvSpPr>
                <p:spPr bwMode="auto">
                  <a:xfrm flipH="1">
                    <a:off x="3082" y="2720"/>
                    <a:ext cx="308" cy="14"/>
                  </a:xfrm>
                  <a:prstGeom prst="rect">
                    <a:avLst/>
                  </a:prstGeom>
                  <a:solidFill>
                    <a:srgbClr val="ABABAB"/>
                  </a:solidFill>
                  <a:ln w="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 name="Freeform 53"/>
                  <p:cNvSpPr>
                    <a:spLocks/>
                  </p:cNvSpPr>
                  <p:nvPr/>
                </p:nvSpPr>
                <p:spPr bwMode="auto">
                  <a:xfrm flipH="1">
                    <a:off x="3798" y="2297"/>
                    <a:ext cx="51" cy="44"/>
                  </a:xfrm>
                  <a:custGeom>
                    <a:avLst/>
                    <a:gdLst/>
                    <a:ahLst/>
                    <a:cxnLst>
                      <a:cxn ang="0">
                        <a:pos x="9" y="0"/>
                      </a:cxn>
                      <a:cxn ang="0">
                        <a:pos x="3" y="3"/>
                      </a:cxn>
                      <a:cxn ang="0">
                        <a:pos x="0" y="9"/>
                      </a:cxn>
                      <a:cxn ang="0">
                        <a:pos x="3" y="15"/>
                      </a:cxn>
                      <a:cxn ang="0">
                        <a:pos x="9" y="18"/>
                      </a:cxn>
                      <a:cxn ang="0">
                        <a:pos x="18" y="15"/>
                      </a:cxn>
                      <a:cxn ang="0">
                        <a:pos x="21" y="9"/>
                      </a:cxn>
                      <a:cxn ang="0">
                        <a:pos x="18" y="3"/>
                      </a:cxn>
                      <a:cxn ang="0">
                        <a:pos x="9" y="0"/>
                      </a:cxn>
                    </a:cxnLst>
                    <a:rect l="0" t="0" r="r" b="b"/>
                    <a:pathLst>
                      <a:path w="21" h="18">
                        <a:moveTo>
                          <a:pt x="9" y="0"/>
                        </a:moveTo>
                        <a:lnTo>
                          <a:pt x="3" y="3"/>
                        </a:lnTo>
                        <a:lnTo>
                          <a:pt x="0" y="9"/>
                        </a:lnTo>
                        <a:lnTo>
                          <a:pt x="3" y="15"/>
                        </a:lnTo>
                        <a:lnTo>
                          <a:pt x="9" y="18"/>
                        </a:lnTo>
                        <a:lnTo>
                          <a:pt x="18" y="15"/>
                        </a:lnTo>
                        <a:lnTo>
                          <a:pt x="21" y="9"/>
                        </a:lnTo>
                        <a:lnTo>
                          <a:pt x="18" y="3"/>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8" name="Freeform 54"/>
                  <p:cNvSpPr>
                    <a:spLocks/>
                  </p:cNvSpPr>
                  <p:nvPr/>
                </p:nvSpPr>
                <p:spPr bwMode="auto">
                  <a:xfrm flipH="1">
                    <a:off x="3307" y="2192"/>
                    <a:ext cx="53" cy="59"/>
                  </a:xfrm>
                  <a:custGeom>
                    <a:avLst/>
                    <a:gdLst/>
                    <a:ahLst/>
                    <a:cxnLst>
                      <a:cxn ang="0">
                        <a:pos x="16" y="18"/>
                      </a:cxn>
                      <a:cxn ang="0">
                        <a:pos x="13" y="21"/>
                      </a:cxn>
                      <a:cxn ang="0">
                        <a:pos x="10" y="24"/>
                      </a:cxn>
                      <a:cxn ang="0">
                        <a:pos x="6" y="24"/>
                      </a:cxn>
                      <a:cxn ang="0">
                        <a:pos x="3" y="24"/>
                      </a:cxn>
                      <a:cxn ang="0">
                        <a:pos x="0" y="15"/>
                      </a:cxn>
                      <a:cxn ang="0">
                        <a:pos x="0" y="12"/>
                      </a:cxn>
                      <a:cxn ang="0">
                        <a:pos x="3" y="6"/>
                      </a:cxn>
                      <a:cxn ang="0">
                        <a:pos x="6" y="3"/>
                      </a:cxn>
                      <a:cxn ang="0">
                        <a:pos x="10" y="0"/>
                      </a:cxn>
                      <a:cxn ang="0">
                        <a:pos x="16" y="0"/>
                      </a:cxn>
                      <a:cxn ang="0">
                        <a:pos x="19" y="3"/>
                      </a:cxn>
                      <a:cxn ang="0">
                        <a:pos x="22" y="9"/>
                      </a:cxn>
                      <a:cxn ang="0">
                        <a:pos x="19" y="12"/>
                      </a:cxn>
                      <a:cxn ang="0">
                        <a:pos x="16" y="18"/>
                      </a:cxn>
                    </a:cxnLst>
                    <a:rect l="0" t="0" r="r" b="b"/>
                    <a:pathLst>
                      <a:path w="22" h="24">
                        <a:moveTo>
                          <a:pt x="16" y="18"/>
                        </a:moveTo>
                        <a:lnTo>
                          <a:pt x="13" y="21"/>
                        </a:lnTo>
                        <a:lnTo>
                          <a:pt x="10" y="24"/>
                        </a:lnTo>
                        <a:lnTo>
                          <a:pt x="6" y="24"/>
                        </a:lnTo>
                        <a:lnTo>
                          <a:pt x="3" y="24"/>
                        </a:lnTo>
                        <a:lnTo>
                          <a:pt x="0" y="15"/>
                        </a:lnTo>
                        <a:lnTo>
                          <a:pt x="0" y="12"/>
                        </a:lnTo>
                        <a:lnTo>
                          <a:pt x="3" y="6"/>
                        </a:lnTo>
                        <a:lnTo>
                          <a:pt x="6" y="3"/>
                        </a:lnTo>
                        <a:lnTo>
                          <a:pt x="10" y="0"/>
                        </a:lnTo>
                        <a:lnTo>
                          <a:pt x="16" y="0"/>
                        </a:lnTo>
                        <a:lnTo>
                          <a:pt x="19" y="3"/>
                        </a:lnTo>
                        <a:lnTo>
                          <a:pt x="22" y="9"/>
                        </a:lnTo>
                        <a:lnTo>
                          <a:pt x="19" y="12"/>
                        </a:lnTo>
                        <a:lnTo>
                          <a:pt x="16" y="1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9" name="Freeform 55"/>
                  <p:cNvSpPr>
                    <a:spLocks/>
                  </p:cNvSpPr>
                  <p:nvPr/>
                </p:nvSpPr>
                <p:spPr bwMode="auto">
                  <a:xfrm flipH="1">
                    <a:off x="3292" y="2207"/>
                    <a:ext cx="54" cy="68"/>
                  </a:xfrm>
                  <a:custGeom>
                    <a:avLst/>
                    <a:gdLst/>
                    <a:ahLst/>
                    <a:cxnLst>
                      <a:cxn ang="0">
                        <a:pos x="19" y="18"/>
                      </a:cxn>
                      <a:cxn ang="0">
                        <a:pos x="16" y="21"/>
                      </a:cxn>
                      <a:cxn ang="0">
                        <a:pos x="10" y="28"/>
                      </a:cxn>
                      <a:cxn ang="0">
                        <a:pos x="7" y="28"/>
                      </a:cxn>
                      <a:cxn ang="0">
                        <a:pos x="4" y="25"/>
                      </a:cxn>
                      <a:cxn ang="0">
                        <a:pos x="0" y="21"/>
                      </a:cxn>
                      <a:cxn ang="0">
                        <a:pos x="0" y="15"/>
                      </a:cxn>
                      <a:cxn ang="0">
                        <a:pos x="4" y="9"/>
                      </a:cxn>
                      <a:cxn ang="0">
                        <a:pos x="7" y="6"/>
                      </a:cxn>
                      <a:cxn ang="0">
                        <a:pos x="13" y="0"/>
                      </a:cxn>
                      <a:cxn ang="0">
                        <a:pos x="16" y="3"/>
                      </a:cxn>
                      <a:cxn ang="0">
                        <a:pos x="22" y="9"/>
                      </a:cxn>
                      <a:cxn ang="0">
                        <a:pos x="22" y="12"/>
                      </a:cxn>
                      <a:cxn ang="0">
                        <a:pos x="19" y="18"/>
                      </a:cxn>
                    </a:cxnLst>
                    <a:rect l="0" t="0" r="r" b="b"/>
                    <a:pathLst>
                      <a:path w="22" h="28">
                        <a:moveTo>
                          <a:pt x="19" y="18"/>
                        </a:moveTo>
                        <a:lnTo>
                          <a:pt x="16" y="21"/>
                        </a:lnTo>
                        <a:lnTo>
                          <a:pt x="10" y="28"/>
                        </a:lnTo>
                        <a:lnTo>
                          <a:pt x="7" y="28"/>
                        </a:lnTo>
                        <a:lnTo>
                          <a:pt x="4" y="25"/>
                        </a:lnTo>
                        <a:lnTo>
                          <a:pt x="0" y="21"/>
                        </a:lnTo>
                        <a:lnTo>
                          <a:pt x="0" y="15"/>
                        </a:lnTo>
                        <a:lnTo>
                          <a:pt x="4" y="9"/>
                        </a:lnTo>
                        <a:lnTo>
                          <a:pt x="7" y="6"/>
                        </a:lnTo>
                        <a:lnTo>
                          <a:pt x="13" y="0"/>
                        </a:lnTo>
                        <a:lnTo>
                          <a:pt x="16" y="3"/>
                        </a:lnTo>
                        <a:lnTo>
                          <a:pt x="22" y="9"/>
                        </a:lnTo>
                        <a:lnTo>
                          <a:pt x="22" y="12"/>
                        </a:lnTo>
                        <a:lnTo>
                          <a:pt x="19" y="1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0" name="Freeform 56"/>
                  <p:cNvSpPr>
                    <a:spLocks/>
                  </p:cNvSpPr>
                  <p:nvPr/>
                </p:nvSpPr>
                <p:spPr bwMode="auto">
                  <a:xfrm flipH="1">
                    <a:off x="3277" y="2229"/>
                    <a:ext cx="44" cy="61"/>
                  </a:xfrm>
                  <a:custGeom>
                    <a:avLst/>
                    <a:gdLst/>
                    <a:ahLst/>
                    <a:cxnLst>
                      <a:cxn ang="0">
                        <a:pos x="15" y="19"/>
                      </a:cxn>
                      <a:cxn ang="0">
                        <a:pos x="12" y="22"/>
                      </a:cxn>
                      <a:cxn ang="0">
                        <a:pos x="9" y="25"/>
                      </a:cxn>
                      <a:cxn ang="0">
                        <a:pos x="3" y="25"/>
                      </a:cxn>
                      <a:cxn ang="0">
                        <a:pos x="0" y="22"/>
                      </a:cxn>
                      <a:cxn ang="0">
                        <a:pos x="0" y="19"/>
                      </a:cxn>
                      <a:cxn ang="0">
                        <a:pos x="0" y="12"/>
                      </a:cxn>
                      <a:cxn ang="0">
                        <a:pos x="0" y="9"/>
                      </a:cxn>
                      <a:cxn ang="0">
                        <a:pos x="3" y="3"/>
                      </a:cxn>
                      <a:cxn ang="0">
                        <a:pos x="6" y="0"/>
                      </a:cxn>
                      <a:cxn ang="0">
                        <a:pos x="12" y="0"/>
                      </a:cxn>
                      <a:cxn ang="0">
                        <a:pos x="15" y="0"/>
                      </a:cxn>
                      <a:cxn ang="0">
                        <a:pos x="18" y="9"/>
                      </a:cxn>
                      <a:cxn ang="0">
                        <a:pos x="18" y="12"/>
                      </a:cxn>
                      <a:cxn ang="0">
                        <a:pos x="15" y="19"/>
                      </a:cxn>
                    </a:cxnLst>
                    <a:rect l="0" t="0" r="r" b="b"/>
                    <a:pathLst>
                      <a:path w="18" h="25">
                        <a:moveTo>
                          <a:pt x="15" y="19"/>
                        </a:moveTo>
                        <a:lnTo>
                          <a:pt x="12" y="22"/>
                        </a:lnTo>
                        <a:lnTo>
                          <a:pt x="9" y="25"/>
                        </a:lnTo>
                        <a:lnTo>
                          <a:pt x="3" y="25"/>
                        </a:lnTo>
                        <a:lnTo>
                          <a:pt x="0" y="22"/>
                        </a:lnTo>
                        <a:lnTo>
                          <a:pt x="0" y="19"/>
                        </a:lnTo>
                        <a:lnTo>
                          <a:pt x="0" y="12"/>
                        </a:lnTo>
                        <a:lnTo>
                          <a:pt x="0" y="9"/>
                        </a:lnTo>
                        <a:lnTo>
                          <a:pt x="3" y="3"/>
                        </a:lnTo>
                        <a:lnTo>
                          <a:pt x="6" y="0"/>
                        </a:lnTo>
                        <a:lnTo>
                          <a:pt x="12" y="0"/>
                        </a:lnTo>
                        <a:lnTo>
                          <a:pt x="15" y="0"/>
                        </a:lnTo>
                        <a:lnTo>
                          <a:pt x="18" y="9"/>
                        </a:lnTo>
                        <a:lnTo>
                          <a:pt x="18" y="12"/>
                        </a:lnTo>
                        <a:lnTo>
                          <a:pt x="15" y="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1" name="Freeform 57"/>
                  <p:cNvSpPr>
                    <a:spLocks/>
                  </p:cNvSpPr>
                  <p:nvPr/>
                </p:nvSpPr>
                <p:spPr bwMode="auto">
                  <a:xfrm flipH="1">
                    <a:off x="3255" y="2243"/>
                    <a:ext cx="52" cy="62"/>
                  </a:xfrm>
                  <a:custGeom>
                    <a:avLst/>
                    <a:gdLst/>
                    <a:ahLst/>
                    <a:cxnLst>
                      <a:cxn ang="0">
                        <a:pos x="18" y="16"/>
                      </a:cxn>
                      <a:cxn ang="0">
                        <a:pos x="15" y="22"/>
                      </a:cxn>
                      <a:cxn ang="0">
                        <a:pos x="12" y="25"/>
                      </a:cxn>
                      <a:cxn ang="0">
                        <a:pos x="6" y="25"/>
                      </a:cxn>
                      <a:cxn ang="0">
                        <a:pos x="0" y="25"/>
                      </a:cxn>
                      <a:cxn ang="0">
                        <a:pos x="0" y="19"/>
                      </a:cxn>
                      <a:cxn ang="0">
                        <a:pos x="0" y="16"/>
                      </a:cxn>
                      <a:cxn ang="0">
                        <a:pos x="3" y="10"/>
                      </a:cxn>
                      <a:cxn ang="0">
                        <a:pos x="3" y="6"/>
                      </a:cxn>
                      <a:cxn ang="0">
                        <a:pos x="12" y="0"/>
                      </a:cxn>
                      <a:cxn ang="0">
                        <a:pos x="15" y="0"/>
                      </a:cxn>
                      <a:cxn ang="0">
                        <a:pos x="21" y="6"/>
                      </a:cxn>
                      <a:cxn ang="0">
                        <a:pos x="21" y="10"/>
                      </a:cxn>
                      <a:cxn ang="0">
                        <a:pos x="18" y="16"/>
                      </a:cxn>
                    </a:cxnLst>
                    <a:rect l="0" t="0" r="r" b="b"/>
                    <a:pathLst>
                      <a:path w="21" h="25">
                        <a:moveTo>
                          <a:pt x="18" y="16"/>
                        </a:moveTo>
                        <a:lnTo>
                          <a:pt x="15" y="22"/>
                        </a:lnTo>
                        <a:lnTo>
                          <a:pt x="12" y="25"/>
                        </a:lnTo>
                        <a:lnTo>
                          <a:pt x="6" y="25"/>
                        </a:lnTo>
                        <a:lnTo>
                          <a:pt x="0" y="25"/>
                        </a:lnTo>
                        <a:lnTo>
                          <a:pt x="0" y="19"/>
                        </a:lnTo>
                        <a:lnTo>
                          <a:pt x="0" y="16"/>
                        </a:lnTo>
                        <a:lnTo>
                          <a:pt x="3" y="10"/>
                        </a:lnTo>
                        <a:lnTo>
                          <a:pt x="3" y="6"/>
                        </a:lnTo>
                        <a:lnTo>
                          <a:pt x="12" y="0"/>
                        </a:lnTo>
                        <a:lnTo>
                          <a:pt x="15" y="0"/>
                        </a:lnTo>
                        <a:lnTo>
                          <a:pt x="21" y="6"/>
                        </a:lnTo>
                        <a:lnTo>
                          <a:pt x="21" y="10"/>
                        </a:lnTo>
                        <a:lnTo>
                          <a:pt x="18" y="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2" name="Freeform 58"/>
                  <p:cNvSpPr>
                    <a:spLocks/>
                  </p:cNvSpPr>
                  <p:nvPr/>
                </p:nvSpPr>
                <p:spPr bwMode="auto">
                  <a:xfrm flipH="1">
                    <a:off x="3246" y="2258"/>
                    <a:ext cx="46" cy="61"/>
                  </a:xfrm>
                  <a:custGeom>
                    <a:avLst/>
                    <a:gdLst/>
                    <a:ahLst/>
                    <a:cxnLst>
                      <a:cxn ang="0">
                        <a:pos x="19" y="16"/>
                      </a:cxn>
                      <a:cxn ang="0">
                        <a:pos x="15" y="22"/>
                      </a:cxn>
                      <a:cxn ang="0">
                        <a:pos x="12" y="25"/>
                      </a:cxn>
                      <a:cxn ang="0">
                        <a:pos x="6" y="25"/>
                      </a:cxn>
                      <a:cxn ang="0">
                        <a:pos x="0" y="25"/>
                      </a:cxn>
                      <a:cxn ang="0">
                        <a:pos x="0" y="19"/>
                      </a:cxn>
                      <a:cxn ang="0">
                        <a:pos x="0" y="16"/>
                      </a:cxn>
                      <a:cxn ang="0">
                        <a:pos x="0" y="10"/>
                      </a:cxn>
                      <a:cxn ang="0">
                        <a:pos x="3" y="4"/>
                      </a:cxn>
                      <a:cxn ang="0">
                        <a:pos x="12" y="0"/>
                      </a:cxn>
                      <a:cxn ang="0">
                        <a:pos x="15" y="0"/>
                      </a:cxn>
                      <a:cxn ang="0">
                        <a:pos x="19" y="7"/>
                      </a:cxn>
                      <a:cxn ang="0">
                        <a:pos x="19" y="10"/>
                      </a:cxn>
                      <a:cxn ang="0">
                        <a:pos x="19" y="16"/>
                      </a:cxn>
                    </a:cxnLst>
                    <a:rect l="0" t="0" r="r" b="b"/>
                    <a:pathLst>
                      <a:path w="19" h="25">
                        <a:moveTo>
                          <a:pt x="19" y="16"/>
                        </a:moveTo>
                        <a:lnTo>
                          <a:pt x="15" y="22"/>
                        </a:lnTo>
                        <a:lnTo>
                          <a:pt x="12" y="25"/>
                        </a:lnTo>
                        <a:lnTo>
                          <a:pt x="6" y="25"/>
                        </a:lnTo>
                        <a:lnTo>
                          <a:pt x="0" y="25"/>
                        </a:lnTo>
                        <a:lnTo>
                          <a:pt x="0" y="19"/>
                        </a:lnTo>
                        <a:lnTo>
                          <a:pt x="0" y="16"/>
                        </a:lnTo>
                        <a:lnTo>
                          <a:pt x="0" y="10"/>
                        </a:lnTo>
                        <a:lnTo>
                          <a:pt x="3" y="4"/>
                        </a:lnTo>
                        <a:lnTo>
                          <a:pt x="12" y="0"/>
                        </a:lnTo>
                        <a:lnTo>
                          <a:pt x="15" y="0"/>
                        </a:lnTo>
                        <a:lnTo>
                          <a:pt x="19" y="7"/>
                        </a:lnTo>
                        <a:lnTo>
                          <a:pt x="19" y="10"/>
                        </a:lnTo>
                        <a:lnTo>
                          <a:pt x="19" y="1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3" name="Freeform 59"/>
                  <p:cNvSpPr>
                    <a:spLocks/>
                  </p:cNvSpPr>
                  <p:nvPr/>
                </p:nvSpPr>
                <p:spPr bwMode="auto">
                  <a:xfrm flipH="1">
                    <a:off x="3126" y="2178"/>
                    <a:ext cx="54" cy="65"/>
                  </a:xfrm>
                  <a:custGeom>
                    <a:avLst/>
                    <a:gdLst/>
                    <a:ahLst/>
                    <a:cxnLst>
                      <a:cxn ang="0">
                        <a:pos x="19" y="9"/>
                      </a:cxn>
                      <a:cxn ang="0">
                        <a:pos x="22" y="15"/>
                      </a:cxn>
                      <a:cxn ang="0">
                        <a:pos x="22" y="18"/>
                      </a:cxn>
                      <a:cxn ang="0">
                        <a:pos x="22" y="21"/>
                      </a:cxn>
                      <a:cxn ang="0">
                        <a:pos x="19" y="24"/>
                      </a:cxn>
                      <a:cxn ang="0">
                        <a:pos x="16" y="27"/>
                      </a:cxn>
                      <a:cxn ang="0">
                        <a:pos x="13" y="24"/>
                      </a:cxn>
                      <a:cxn ang="0">
                        <a:pos x="6" y="21"/>
                      </a:cxn>
                      <a:cxn ang="0">
                        <a:pos x="3" y="18"/>
                      </a:cxn>
                      <a:cxn ang="0">
                        <a:pos x="0" y="12"/>
                      </a:cxn>
                      <a:cxn ang="0">
                        <a:pos x="0" y="9"/>
                      </a:cxn>
                      <a:cxn ang="0">
                        <a:pos x="3" y="6"/>
                      </a:cxn>
                      <a:cxn ang="0">
                        <a:pos x="10" y="0"/>
                      </a:cxn>
                      <a:cxn ang="0">
                        <a:pos x="13" y="3"/>
                      </a:cxn>
                      <a:cxn ang="0">
                        <a:pos x="16" y="6"/>
                      </a:cxn>
                      <a:cxn ang="0">
                        <a:pos x="19" y="9"/>
                      </a:cxn>
                    </a:cxnLst>
                    <a:rect l="0" t="0" r="r" b="b"/>
                    <a:pathLst>
                      <a:path w="22" h="27">
                        <a:moveTo>
                          <a:pt x="19" y="9"/>
                        </a:moveTo>
                        <a:lnTo>
                          <a:pt x="22" y="15"/>
                        </a:lnTo>
                        <a:lnTo>
                          <a:pt x="22" y="18"/>
                        </a:lnTo>
                        <a:lnTo>
                          <a:pt x="22" y="21"/>
                        </a:lnTo>
                        <a:lnTo>
                          <a:pt x="19" y="24"/>
                        </a:lnTo>
                        <a:lnTo>
                          <a:pt x="16" y="27"/>
                        </a:lnTo>
                        <a:lnTo>
                          <a:pt x="13" y="24"/>
                        </a:lnTo>
                        <a:lnTo>
                          <a:pt x="6" y="21"/>
                        </a:lnTo>
                        <a:lnTo>
                          <a:pt x="3" y="18"/>
                        </a:lnTo>
                        <a:lnTo>
                          <a:pt x="0" y="12"/>
                        </a:lnTo>
                        <a:lnTo>
                          <a:pt x="0" y="9"/>
                        </a:lnTo>
                        <a:lnTo>
                          <a:pt x="3" y="6"/>
                        </a:lnTo>
                        <a:lnTo>
                          <a:pt x="10" y="0"/>
                        </a:lnTo>
                        <a:lnTo>
                          <a:pt x="13" y="3"/>
                        </a:lnTo>
                        <a:lnTo>
                          <a:pt x="16" y="6"/>
                        </a:lnTo>
                        <a:lnTo>
                          <a:pt x="19" y="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4" name="Freeform 60"/>
                  <p:cNvSpPr>
                    <a:spLocks/>
                  </p:cNvSpPr>
                  <p:nvPr/>
                </p:nvSpPr>
                <p:spPr bwMode="auto">
                  <a:xfrm flipH="1">
                    <a:off x="3148" y="2199"/>
                    <a:ext cx="46" cy="59"/>
                  </a:xfrm>
                  <a:custGeom>
                    <a:avLst/>
                    <a:gdLst/>
                    <a:ahLst/>
                    <a:cxnLst>
                      <a:cxn ang="0">
                        <a:pos x="19" y="6"/>
                      </a:cxn>
                      <a:cxn ang="0">
                        <a:pos x="19" y="12"/>
                      </a:cxn>
                      <a:cxn ang="0">
                        <a:pos x="19" y="18"/>
                      </a:cxn>
                      <a:cxn ang="0">
                        <a:pos x="19" y="21"/>
                      </a:cxn>
                      <a:cxn ang="0">
                        <a:pos x="19" y="24"/>
                      </a:cxn>
                      <a:cxn ang="0">
                        <a:pos x="12" y="24"/>
                      </a:cxn>
                      <a:cxn ang="0">
                        <a:pos x="9" y="24"/>
                      </a:cxn>
                      <a:cxn ang="0">
                        <a:pos x="6" y="21"/>
                      </a:cxn>
                      <a:cxn ang="0">
                        <a:pos x="3" y="18"/>
                      </a:cxn>
                      <a:cxn ang="0">
                        <a:pos x="0" y="12"/>
                      </a:cxn>
                      <a:cxn ang="0">
                        <a:pos x="0" y="6"/>
                      </a:cxn>
                      <a:cxn ang="0">
                        <a:pos x="0" y="3"/>
                      </a:cxn>
                      <a:cxn ang="0">
                        <a:pos x="6" y="0"/>
                      </a:cxn>
                      <a:cxn ang="0">
                        <a:pos x="9" y="0"/>
                      </a:cxn>
                      <a:cxn ang="0">
                        <a:pos x="12" y="3"/>
                      </a:cxn>
                      <a:cxn ang="0">
                        <a:pos x="19" y="6"/>
                      </a:cxn>
                    </a:cxnLst>
                    <a:rect l="0" t="0" r="r" b="b"/>
                    <a:pathLst>
                      <a:path w="19" h="24">
                        <a:moveTo>
                          <a:pt x="19" y="6"/>
                        </a:moveTo>
                        <a:lnTo>
                          <a:pt x="19" y="12"/>
                        </a:lnTo>
                        <a:lnTo>
                          <a:pt x="19" y="18"/>
                        </a:lnTo>
                        <a:lnTo>
                          <a:pt x="19" y="21"/>
                        </a:lnTo>
                        <a:lnTo>
                          <a:pt x="19" y="24"/>
                        </a:lnTo>
                        <a:lnTo>
                          <a:pt x="12" y="24"/>
                        </a:lnTo>
                        <a:lnTo>
                          <a:pt x="9" y="24"/>
                        </a:lnTo>
                        <a:lnTo>
                          <a:pt x="6" y="21"/>
                        </a:lnTo>
                        <a:lnTo>
                          <a:pt x="3" y="18"/>
                        </a:lnTo>
                        <a:lnTo>
                          <a:pt x="0" y="12"/>
                        </a:lnTo>
                        <a:lnTo>
                          <a:pt x="0" y="6"/>
                        </a:lnTo>
                        <a:lnTo>
                          <a:pt x="0" y="3"/>
                        </a:lnTo>
                        <a:lnTo>
                          <a:pt x="6" y="0"/>
                        </a:lnTo>
                        <a:lnTo>
                          <a:pt x="9" y="0"/>
                        </a:lnTo>
                        <a:lnTo>
                          <a:pt x="12" y="3"/>
                        </a:lnTo>
                        <a:lnTo>
                          <a:pt x="19" y="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5" name="Freeform 61"/>
                  <p:cNvSpPr>
                    <a:spLocks/>
                  </p:cNvSpPr>
                  <p:nvPr/>
                </p:nvSpPr>
                <p:spPr bwMode="auto">
                  <a:xfrm flipH="1">
                    <a:off x="3155" y="2214"/>
                    <a:ext cx="54" cy="69"/>
                  </a:xfrm>
                  <a:custGeom>
                    <a:avLst/>
                    <a:gdLst/>
                    <a:ahLst/>
                    <a:cxnLst>
                      <a:cxn ang="0">
                        <a:pos x="18" y="9"/>
                      </a:cxn>
                      <a:cxn ang="0">
                        <a:pos x="22" y="15"/>
                      </a:cxn>
                      <a:cxn ang="0">
                        <a:pos x="22" y="18"/>
                      </a:cxn>
                      <a:cxn ang="0">
                        <a:pos x="18" y="22"/>
                      </a:cxn>
                      <a:cxn ang="0">
                        <a:pos x="12" y="28"/>
                      </a:cxn>
                      <a:cxn ang="0">
                        <a:pos x="9" y="25"/>
                      </a:cxn>
                      <a:cxn ang="0">
                        <a:pos x="3" y="18"/>
                      </a:cxn>
                      <a:cxn ang="0">
                        <a:pos x="0" y="12"/>
                      </a:cxn>
                      <a:cxn ang="0">
                        <a:pos x="0" y="6"/>
                      </a:cxn>
                      <a:cxn ang="0">
                        <a:pos x="3" y="3"/>
                      </a:cxn>
                      <a:cxn ang="0">
                        <a:pos x="9" y="0"/>
                      </a:cxn>
                      <a:cxn ang="0">
                        <a:pos x="12" y="3"/>
                      </a:cxn>
                      <a:cxn ang="0">
                        <a:pos x="18" y="9"/>
                      </a:cxn>
                    </a:cxnLst>
                    <a:rect l="0" t="0" r="r" b="b"/>
                    <a:pathLst>
                      <a:path w="22" h="28">
                        <a:moveTo>
                          <a:pt x="18" y="9"/>
                        </a:moveTo>
                        <a:lnTo>
                          <a:pt x="22" y="15"/>
                        </a:lnTo>
                        <a:lnTo>
                          <a:pt x="22" y="18"/>
                        </a:lnTo>
                        <a:lnTo>
                          <a:pt x="18" y="22"/>
                        </a:lnTo>
                        <a:lnTo>
                          <a:pt x="12" y="28"/>
                        </a:lnTo>
                        <a:lnTo>
                          <a:pt x="9" y="25"/>
                        </a:lnTo>
                        <a:lnTo>
                          <a:pt x="3" y="18"/>
                        </a:lnTo>
                        <a:lnTo>
                          <a:pt x="0" y="12"/>
                        </a:lnTo>
                        <a:lnTo>
                          <a:pt x="0" y="6"/>
                        </a:lnTo>
                        <a:lnTo>
                          <a:pt x="3" y="3"/>
                        </a:lnTo>
                        <a:lnTo>
                          <a:pt x="9" y="0"/>
                        </a:lnTo>
                        <a:lnTo>
                          <a:pt x="12" y="3"/>
                        </a:lnTo>
                        <a:lnTo>
                          <a:pt x="18" y="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6" name="Freeform 62"/>
                  <p:cNvSpPr>
                    <a:spLocks/>
                  </p:cNvSpPr>
                  <p:nvPr/>
                </p:nvSpPr>
                <p:spPr bwMode="auto">
                  <a:xfrm flipH="1">
                    <a:off x="3180" y="2236"/>
                    <a:ext cx="44" cy="69"/>
                  </a:xfrm>
                  <a:custGeom>
                    <a:avLst/>
                    <a:gdLst/>
                    <a:ahLst/>
                    <a:cxnLst>
                      <a:cxn ang="0">
                        <a:pos x="18" y="9"/>
                      </a:cxn>
                      <a:cxn ang="0">
                        <a:pos x="18" y="13"/>
                      </a:cxn>
                      <a:cxn ang="0">
                        <a:pos x="18" y="19"/>
                      </a:cxn>
                      <a:cxn ang="0">
                        <a:pos x="18" y="22"/>
                      </a:cxn>
                      <a:cxn ang="0">
                        <a:pos x="12" y="28"/>
                      </a:cxn>
                      <a:cxn ang="0">
                        <a:pos x="6" y="25"/>
                      </a:cxn>
                      <a:cxn ang="0">
                        <a:pos x="0" y="16"/>
                      </a:cxn>
                      <a:cxn ang="0">
                        <a:pos x="0" y="13"/>
                      </a:cxn>
                      <a:cxn ang="0">
                        <a:pos x="0" y="6"/>
                      </a:cxn>
                      <a:cxn ang="0">
                        <a:pos x="0" y="3"/>
                      </a:cxn>
                      <a:cxn ang="0">
                        <a:pos x="6" y="0"/>
                      </a:cxn>
                      <a:cxn ang="0">
                        <a:pos x="12" y="0"/>
                      </a:cxn>
                      <a:cxn ang="0">
                        <a:pos x="18" y="9"/>
                      </a:cxn>
                    </a:cxnLst>
                    <a:rect l="0" t="0" r="r" b="b"/>
                    <a:pathLst>
                      <a:path w="18" h="28">
                        <a:moveTo>
                          <a:pt x="18" y="9"/>
                        </a:moveTo>
                        <a:lnTo>
                          <a:pt x="18" y="13"/>
                        </a:lnTo>
                        <a:lnTo>
                          <a:pt x="18" y="19"/>
                        </a:lnTo>
                        <a:lnTo>
                          <a:pt x="18" y="22"/>
                        </a:lnTo>
                        <a:lnTo>
                          <a:pt x="12" y="28"/>
                        </a:lnTo>
                        <a:lnTo>
                          <a:pt x="6" y="25"/>
                        </a:lnTo>
                        <a:lnTo>
                          <a:pt x="0" y="16"/>
                        </a:lnTo>
                        <a:lnTo>
                          <a:pt x="0" y="13"/>
                        </a:lnTo>
                        <a:lnTo>
                          <a:pt x="0" y="6"/>
                        </a:lnTo>
                        <a:lnTo>
                          <a:pt x="0" y="3"/>
                        </a:lnTo>
                        <a:lnTo>
                          <a:pt x="6" y="0"/>
                        </a:lnTo>
                        <a:lnTo>
                          <a:pt x="12" y="0"/>
                        </a:lnTo>
                        <a:lnTo>
                          <a:pt x="18" y="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7" name="Freeform 63"/>
                  <p:cNvSpPr>
                    <a:spLocks/>
                  </p:cNvSpPr>
                  <p:nvPr/>
                </p:nvSpPr>
                <p:spPr bwMode="auto">
                  <a:xfrm flipH="1">
                    <a:off x="3202" y="2258"/>
                    <a:ext cx="44" cy="61"/>
                  </a:xfrm>
                  <a:custGeom>
                    <a:avLst/>
                    <a:gdLst/>
                    <a:ahLst/>
                    <a:cxnLst>
                      <a:cxn ang="0">
                        <a:pos x="18" y="10"/>
                      </a:cxn>
                      <a:cxn ang="0">
                        <a:pos x="18" y="13"/>
                      </a:cxn>
                      <a:cxn ang="0">
                        <a:pos x="18" y="19"/>
                      </a:cxn>
                      <a:cxn ang="0">
                        <a:pos x="18" y="22"/>
                      </a:cxn>
                      <a:cxn ang="0">
                        <a:pos x="12" y="25"/>
                      </a:cxn>
                      <a:cxn ang="0">
                        <a:pos x="9" y="25"/>
                      </a:cxn>
                      <a:cxn ang="0">
                        <a:pos x="3" y="16"/>
                      </a:cxn>
                      <a:cxn ang="0">
                        <a:pos x="0" y="13"/>
                      </a:cxn>
                      <a:cxn ang="0">
                        <a:pos x="0" y="7"/>
                      </a:cxn>
                      <a:cxn ang="0">
                        <a:pos x="3" y="4"/>
                      </a:cxn>
                      <a:cxn ang="0">
                        <a:pos x="9" y="0"/>
                      </a:cxn>
                      <a:cxn ang="0">
                        <a:pos x="12" y="0"/>
                      </a:cxn>
                      <a:cxn ang="0">
                        <a:pos x="18" y="10"/>
                      </a:cxn>
                    </a:cxnLst>
                    <a:rect l="0" t="0" r="r" b="b"/>
                    <a:pathLst>
                      <a:path w="18" h="25">
                        <a:moveTo>
                          <a:pt x="18" y="10"/>
                        </a:moveTo>
                        <a:lnTo>
                          <a:pt x="18" y="13"/>
                        </a:lnTo>
                        <a:lnTo>
                          <a:pt x="18" y="19"/>
                        </a:lnTo>
                        <a:lnTo>
                          <a:pt x="18" y="22"/>
                        </a:lnTo>
                        <a:lnTo>
                          <a:pt x="12" y="25"/>
                        </a:lnTo>
                        <a:lnTo>
                          <a:pt x="9" y="25"/>
                        </a:lnTo>
                        <a:lnTo>
                          <a:pt x="3" y="16"/>
                        </a:lnTo>
                        <a:lnTo>
                          <a:pt x="0" y="13"/>
                        </a:lnTo>
                        <a:lnTo>
                          <a:pt x="0" y="7"/>
                        </a:lnTo>
                        <a:lnTo>
                          <a:pt x="3" y="4"/>
                        </a:lnTo>
                        <a:lnTo>
                          <a:pt x="9" y="0"/>
                        </a:lnTo>
                        <a:lnTo>
                          <a:pt x="12" y="0"/>
                        </a:lnTo>
                        <a:lnTo>
                          <a:pt x="18"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8" name="Freeform 64"/>
                  <p:cNvSpPr>
                    <a:spLocks/>
                  </p:cNvSpPr>
                  <p:nvPr/>
                </p:nvSpPr>
                <p:spPr bwMode="auto">
                  <a:xfrm flipH="1">
                    <a:off x="3209" y="2275"/>
                    <a:ext cx="68" cy="76"/>
                  </a:xfrm>
                  <a:custGeom>
                    <a:avLst/>
                    <a:gdLst/>
                    <a:ahLst/>
                    <a:cxnLst>
                      <a:cxn ang="0">
                        <a:pos x="13" y="0"/>
                      </a:cxn>
                      <a:cxn ang="0">
                        <a:pos x="9" y="3"/>
                      </a:cxn>
                      <a:cxn ang="0">
                        <a:pos x="6" y="6"/>
                      </a:cxn>
                      <a:cxn ang="0">
                        <a:pos x="3" y="9"/>
                      </a:cxn>
                      <a:cxn ang="0">
                        <a:pos x="0" y="15"/>
                      </a:cxn>
                      <a:cxn ang="0">
                        <a:pos x="3" y="18"/>
                      </a:cxn>
                      <a:cxn ang="0">
                        <a:pos x="6" y="24"/>
                      </a:cxn>
                      <a:cxn ang="0">
                        <a:pos x="9" y="27"/>
                      </a:cxn>
                      <a:cxn ang="0">
                        <a:pos x="13" y="31"/>
                      </a:cxn>
                      <a:cxn ang="0">
                        <a:pos x="19" y="27"/>
                      </a:cxn>
                      <a:cxn ang="0">
                        <a:pos x="22" y="24"/>
                      </a:cxn>
                      <a:cxn ang="0">
                        <a:pos x="25" y="18"/>
                      </a:cxn>
                      <a:cxn ang="0">
                        <a:pos x="28" y="15"/>
                      </a:cxn>
                      <a:cxn ang="0">
                        <a:pos x="25" y="9"/>
                      </a:cxn>
                      <a:cxn ang="0">
                        <a:pos x="22" y="6"/>
                      </a:cxn>
                      <a:cxn ang="0">
                        <a:pos x="19" y="3"/>
                      </a:cxn>
                      <a:cxn ang="0">
                        <a:pos x="13" y="0"/>
                      </a:cxn>
                    </a:cxnLst>
                    <a:rect l="0" t="0" r="r" b="b"/>
                    <a:pathLst>
                      <a:path w="28" h="31">
                        <a:moveTo>
                          <a:pt x="13" y="0"/>
                        </a:moveTo>
                        <a:lnTo>
                          <a:pt x="9" y="3"/>
                        </a:lnTo>
                        <a:lnTo>
                          <a:pt x="6" y="6"/>
                        </a:lnTo>
                        <a:lnTo>
                          <a:pt x="3" y="9"/>
                        </a:lnTo>
                        <a:lnTo>
                          <a:pt x="0" y="15"/>
                        </a:lnTo>
                        <a:lnTo>
                          <a:pt x="3" y="18"/>
                        </a:lnTo>
                        <a:lnTo>
                          <a:pt x="6" y="24"/>
                        </a:lnTo>
                        <a:lnTo>
                          <a:pt x="9" y="27"/>
                        </a:lnTo>
                        <a:lnTo>
                          <a:pt x="13" y="31"/>
                        </a:lnTo>
                        <a:lnTo>
                          <a:pt x="19" y="27"/>
                        </a:lnTo>
                        <a:lnTo>
                          <a:pt x="22" y="24"/>
                        </a:lnTo>
                        <a:lnTo>
                          <a:pt x="25" y="18"/>
                        </a:lnTo>
                        <a:lnTo>
                          <a:pt x="28" y="15"/>
                        </a:lnTo>
                        <a:lnTo>
                          <a:pt x="25" y="9"/>
                        </a:lnTo>
                        <a:lnTo>
                          <a:pt x="22" y="6"/>
                        </a:lnTo>
                        <a:lnTo>
                          <a:pt x="19" y="3"/>
                        </a:lnTo>
                        <a:lnTo>
                          <a:pt x="1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9" name="Freeform 65"/>
                  <p:cNvSpPr>
                    <a:spLocks/>
                  </p:cNvSpPr>
                  <p:nvPr/>
                </p:nvSpPr>
                <p:spPr bwMode="auto">
                  <a:xfrm flipH="1">
                    <a:off x="2630" y="2236"/>
                    <a:ext cx="44" cy="54"/>
                  </a:xfrm>
                  <a:custGeom>
                    <a:avLst/>
                    <a:gdLst/>
                    <a:ahLst/>
                    <a:cxnLst>
                      <a:cxn ang="0">
                        <a:pos x="9" y="0"/>
                      </a:cxn>
                      <a:cxn ang="0">
                        <a:pos x="3" y="3"/>
                      </a:cxn>
                      <a:cxn ang="0">
                        <a:pos x="0" y="9"/>
                      </a:cxn>
                      <a:cxn ang="0">
                        <a:pos x="0" y="19"/>
                      </a:cxn>
                      <a:cxn ang="0">
                        <a:pos x="6" y="22"/>
                      </a:cxn>
                      <a:cxn ang="0">
                        <a:pos x="15" y="19"/>
                      </a:cxn>
                      <a:cxn ang="0">
                        <a:pos x="18" y="9"/>
                      </a:cxn>
                      <a:cxn ang="0">
                        <a:pos x="15" y="3"/>
                      </a:cxn>
                      <a:cxn ang="0">
                        <a:pos x="9" y="0"/>
                      </a:cxn>
                    </a:cxnLst>
                    <a:rect l="0" t="0" r="r" b="b"/>
                    <a:pathLst>
                      <a:path w="18" h="22">
                        <a:moveTo>
                          <a:pt x="9" y="0"/>
                        </a:moveTo>
                        <a:lnTo>
                          <a:pt x="3" y="3"/>
                        </a:lnTo>
                        <a:lnTo>
                          <a:pt x="0" y="9"/>
                        </a:lnTo>
                        <a:lnTo>
                          <a:pt x="0" y="19"/>
                        </a:lnTo>
                        <a:lnTo>
                          <a:pt x="6" y="22"/>
                        </a:lnTo>
                        <a:lnTo>
                          <a:pt x="15" y="19"/>
                        </a:lnTo>
                        <a:lnTo>
                          <a:pt x="18" y="9"/>
                        </a:lnTo>
                        <a:lnTo>
                          <a:pt x="15" y="3"/>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0" name="Freeform 66"/>
                  <p:cNvSpPr>
                    <a:spLocks/>
                  </p:cNvSpPr>
                  <p:nvPr/>
                </p:nvSpPr>
                <p:spPr bwMode="auto">
                  <a:xfrm>
                    <a:off x="2900" y="3929"/>
                    <a:ext cx="26" cy="53"/>
                  </a:xfrm>
                  <a:custGeom>
                    <a:avLst/>
                    <a:gdLst/>
                    <a:ahLst/>
                    <a:cxnLst>
                      <a:cxn ang="0">
                        <a:pos x="26" y="53"/>
                      </a:cxn>
                      <a:cxn ang="0">
                        <a:pos x="0" y="21"/>
                      </a:cxn>
                      <a:cxn ang="0">
                        <a:pos x="9" y="0"/>
                      </a:cxn>
                      <a:cxn ang="0">
                        <a:pos x="26" y="39"/>
                      </a:cxn>
                      <a:cxn ang="0">
                        <a:pos x="26" y="53"/>
                      </a:cxn>
                    </a:cxnLst>
                    <a:rect l="0" t="0" r="r" b="b"/>
                    <a:pathLst>
                      <a:path w="26" h="53">
                        <a:moveTo>
                          <a:pt x="26" y="53"/>
                        </a:moveTo>
                        <a:lnTo>
                          <a:pt x="0" y="21"/>
                        </a:lnTo>
                        <a:lnTo>
                          <a:pt x="9" y="0"/>
                        </a:lnTo>
                        <a:lnTo>
                          <a:pt x="26" y="39"/>
                        </a:lnTo>
                        <a:lnTo>
                          <a:pt x="26" y="53"/>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1" name="Freeform 67"/>
                  <p:cNvSpPr>
                    <a:spLocks/>
                  </p:cNvSpPr>
                  <p:nvPr/>
                </p:nvSpPr>
                <p:spPr bwMode="auto">
                  <a:xfrm>
                    <a:off x="3436" y="3929"/>
                    <a:ext cx="71" cy="51"/>
                  </a:xfrm>
                  <a:custGeom>
                    <a:avLst/>
                    <a:gdLst/>
                    <a:ahLst/>
                    <a:cxnLst>
                      <a:cxn ang="0">
                        <a:pos x="0" y="51"/>
                      </a:cxn>
                      <a:cxn ang="0">
                        <a:pos x="0" y="39"/>
                      </a:cxn>
                      <a:cxn ang="0">
                        <a:pos x="64" y="0"/>
                      </a:cxn>
                      <a:cxn ang="0">
                        <a:pos x="71" y="22"/>
                      </a:cxn>
                      <a:cxn ang="0">
                        <a:pos x="0" y="51"/>
                      </a:cxn>
                    </a:cxnLst>
                    <a:rect l="0" t="0" r="r" b="b"/>
                    <a:pathLst>
                      <a:path w="71" h="51">
                        <a:moveTo>
                          <a:pt x="0" y="51"/>
                        </a:moveTo>
                        <a:lnTo>
                          <a:pt x="0" y="39"/>
                        </a:lnTo>
                        <a:lnTo>
                          <a:pt x="64" y="0"/>
                        </a:lnTo>
                        <a:lnTo>
                          <a:pt x="71" y="22"/>
                        </a:lnTo>
                        <a:lnTo>
                          <a:pt x="0" y="51"/>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2" name="Freeform 68"/>
                  <p:cNvSpPr>
                    <a:spLocks/>
                  </p:cNvSpPr>
                  <p:nvPr/>
                </p:nvSpPr>
                <p:spPr bwMode="auto">
                  <a:xfrm flipH="1">
                    <a:off x="2897" y="3925"/>
                    <a:ext cx="615" cy="23"/>
                  </a:xfrm>
                  <a:custGeom>
                    <a:avLst/>
                    <a:gdLst/>
                    <a:ahLst/>
                    <a:cxnLst>
                      <a:cxn ang="0">
                        <a:pos x="0" y="13"/>
                      </a:cxn>
                      <a:cxn ang="0">
                        <a:pos x="3" y="0"/>
                      </a:cxn>
                      <a:cxn ang="0">
                        <a:pos x="216" y="0"/>
                      </a:cxn>
                      <a:cxn ang="0">
                        <a:pos x="219" y="13"/>
                      </a:cxn>
                      <a:cxn ang="0">
                        <a:pos x="0" y="13"/>
                      </a:cxn>
                    </a:cxnLst>
                    <a:rect l="0" t="0" r="r" b="b"/>
                    <a:pathLst>
                      <a:path w="219" h="13">
                        <a:moveTo>
                          <a:pt x="0" y="13"/>
                        </a:moveTo>
                        <a:lnTo>
                          <a:pt x="3" y="0"/>
                        </a:lnTo>
                        <a:lnTo>
                          <a:pt x="216" y="0"/>
                        </a:lnTo>
                        <a:lnTo>
                          <a:pt x="219" y="13"/>
                        </a:lnTo>
                        <a:lnTo>
                          <a:pt x="0" y="13"/>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3" name="Freeform 69"/>
                  <p:cNvSpPr>
                    <a:spLocks/>
                  </p:cNvSpPr>
                  <p:nvPr/>
                </p:nvSpPr>
                <p:spPr bwMode="auto">
                  <a:xfrm flipH="1">
                    <a:off x="2945" y="3599"/>
                    <a:ext cx="535" cy="32"/>
                  </a:xfrm>
                  <a:custGeom>
                    <a:avLst/>
                    <a:gdLst/>
                    <a:ahLst/>
                    <a:cxnLst>
                      <a:cxn ang="0">
                        <a:pos x="0" y="13"/>
                      </a:cxn>
                      <a:cxn ang="0">
                        <a:pos x="3" y="0"/>
                      </a:cxn>
                      <a:cxn ang="0">
                        <a:pos x="216" y="0"/>
                      </a:cxn>
                      <a:cxn ang="0">
                        <a:pos x="219" y="13"/>
                      </a:cxn>
                      <a:cxn ang="0">
                        <a:pos x="0" y="13"/>
                      </a:cxn>
                    </a:cxnLst>
                    <a:rect l="0" t="0" r="r" b="b"/>
                    <a:pathLst>
                      <a:path w="219" h="13">
                        <a:moveTo>
                          <a:pt x="0" y="13"/>
                        </a:moveTo>
                        <a:lnTo>
                          <a:pt x="3" y="0"/>
                        </a:lnTo>
                        <a:lnTo>
                          <a:pt x="216" y="0"/>
                        </a:lnTo>
                        <a:lnTo>
                          <a:pt x="219" y="13"/>
                        </a:lnTo>
                        <a:lnTo>
                          <a:pt x="0" y="13"/>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4" name="Freeform 70"/>
                  <p:cNvSpPr>
                    <a:spLocks/>
                  </p:cNvSpPr>
                  <p:nvPr/>
                </p:nvSpPr>
                <p:spPr bwMode="auto">
                  <a:xfrm flipH="1">
                    <a:off x="2921" y="3963"/>
                    <a:ext cx="515" cy="17"/>
                  </a:xfrm>
                  <a:custGeom>
                    <a:avLst/>
                    <a:gdLst/>
                    <a:ahLst/>
                    <a:cxnLst>
                      <a:cxn ang="0">
                        <a:pos x="0" y="13"/>
                      </a:cxn>
                      <a:cxn ang="0">
                        <a:pos x="3" y="0"/>
                      </a:cxn>
                      <a:cxn ang="0">
                        <a:pos x="216" y="0"/>
                      </a:cxn>
                      <a:cxn ang="0">
                        <a:pos x="219" y="13"/>
                      </a:cxn>
                      <a:cxn ang="0">
                        <a:pos x="0" y="13"/>
                      </a:cxn>
                    </a:cxnLst>
                    <a:rect l="0" t="0" r="r" b="b"/>
                    <a:pathLst>
                      <a:path w="219" h="13">
                        <a:moveTo>
                          <a:pt x="0" y="13"/>
                        </a:moveTo>
                        <a:lnTo>
                          <a:pt x="3" y="0"/>
                        </a:lnTo>
                        <a:lnTo>
                          <a:pt x="216" y="0"/>
                        </a:lnTo>
                        <a:lnTo>
                          <a:pt x="219" y="13"/>
                        </a:lnTo>
                        <a:lnTo>
                          <a:pt x="0" y="13"/>
                        </a:lnTo>
                        <a:close/>
                      </a:path>
                    </a:pathLst>
                  </a:custGeom>
                  <a:solidFill>
                    <a:srgbClr val="ABAB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095" name="Freeform 71"/>
              <p:cNvSpPr>
                <a:spLocks/>
              </p:cNvSpPr>
              <p:nvPr/>
            </p:nvSpPr>
            <p:spPr bwMode="auto">
              <a:xfrm>
                <a:off x="2556" y="1302"/>
                <a:ext cx="1155" cy="657"/>
              </a:xfrm>
              <a:custGeom>
                <a:avLst/>
                <a:gdLst/>
                <a:ahLst/>
                <a:cxnLst>
                  <a:cxn ang="0">
                    <a:pos x="0" y="0"/>
                  </a:cxn>
                  <a:cxn ang="0">
                    <a:pos x="495" y="522"/>
                  </a:cxn>
                  <a:cxn ang="0">
                    <a:pos x="1155" y="657"/>
                  </a:cxn>
                </a:cxnLst>
                <a:rect l="0" t="0" r="r" b="b"/>
                <a:pathLst>
                  <a:path w="1155" h="657">
                    <a:moveTo>
                      <a:pt x="0" y="0"/>
                    </a:moveTo>
                    <a:cubicBezTo>
                      <a:pt x="151" y="206"/>
                      <a:pt x="303" y="413"/>
                      <a:pt x="495" y="522"/>
                    </a:cubicBezTo>
                    <a:cubicBezTo>
                      <a:pt x="687" y="631"/>
                      <a:pt x="921" y="644"/>
                      <a:pt x="1155" y="657"/>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sp>
            <p:nvSpPr>
              <p:cNvPr id="1096" name="Freeform 72"/>
              <p:cNvSpPr>
                <a:spLocks/>
              </p:cNvSpPr>
              <p:nvPr/>
            </p:nvSpPr>
            <p:spPr bwMode="auto">
              <a:xfrm>
                <a:off x="2424" y="1302"/>
                <a:ext cx="1155" cy="657"/>
              </a:xfrm>
              <a:custGeom>
                <a:avLst/>
                <a:gdLst/>
                <a:ahLst/>
                <a:cxnLst>
                  <a:cxn ang="0">
                    <a:pos x="0" y="0"/>
                  </a:cxn>
                  <a:cxn ang="0">
                    <a:pos x="495" y="522"/>
                  </a:cxn>
                  <a:cxn ang="0">
                    <a:pos x="1155" y="657"/>
                  </a:cxn>
                </a:cxnLst>
                <a:rect l="0" t="0" r="r" b="b"/>
                <a:pathLst>
                  <a:path w="1155" h="657">
                    <a:moveTo>
                      <a:pt x="0" y="0"/>
                    </a:moveTo>
                    <a:cubicBezTo>
                      <a:pt x="151" y="206"/>
                      <a:pt x="303" y="413"/>
                      <a:pt x="495" y="522"/>
                    </a:cubicBezTo>
                    <a:cubicBezTo>
                      <a:pt x="687" y="631"/>
                      <a:pt x="921" y="644"/>
                      <a:pt x="1155" y="657"/>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sp>
            <p:nvSpPr>
              <p:cNvPr id="1097" name="Freeform 73"/>
              <p:cNvSpPr>
                <a:spLocks/>
              </p:cNvSpPr>
              <p:nvPr/>
            </p:nvSpPr>
            <p:spPr bwMode="auto">
              <a:xfrm>
                <a:off x="2286" y="1290"/>
                <a:ext cx="1155" cy="657"/>
              </a:xfrm>
              <a:custGeom>
                <a:avLst/>
                <a:gdLst/>
                <a:ahLst/>
                <a:cxnLst>
                  <a:cxn ang="0">
                    <a:pos x="0" y="0"/>
                  </a:cxn>
                  <a:cxn ang="0">
                    <a:pos x="495" y="522"/>
                  </a:cxn>
                  <a:cxn ang="0">
                    <a:pos x="1155" y="657"/>
                  </a:cxn>
                </a:cxnLst>
                <a:rect l="0" t="0" r="r" b="b"/>
                <a:pathLst>
                  <a:path w="1155" h="657">
                    <a:moveTo>
                      <a:pt x="0" y="0"/>
                    </a:moveTo>
                    <a:cubicBezTo>
                      <a:pt x="151" y="206"/>
                      <a:pt x="303" y="413"/>
                      <a:pt x="495" y="522"/>
                    </a:cubicBezTo>
                    <a:cubicBezTo>
                      <a:pt x="687" y="631"/>
                      <a:pt x="921" y="644"/>
                      <a:pt x="1155" y="657"/>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grpSp>
            <p:nvGrpSpPr>
              <p:cNvPr id="1098" name="Group 74"/>
              <p:cNvGrpSpPr>
                <a:grpSpLocks/>
              </p:cNvGrpSpPr>
              <p:nvPr/>
            </p:nvGrpSpPr>
            <p:grpSpPr bwMode="auto">
              <a:xfrm>
                <a:off x="1952" y="2305"/>
                <a:ext cx="339" cy="327"/>
                <a:chOff x="1836" y="2823"/>
                <a:chExt cx="405" cy="391"/>
              </a:xfrm>
            </p:grpSpPr>
            <p:grpSp>
              <p:nvGrpSpPr>
                <p:cNvPr id="1099" name="Group 75"/>
                <p:cNvGrpSpPr>
                  <a:grpSpLocks/>
                </p:cNvGrpSpPr>
                <p:nvPr/>
              </p:nvGrpSpPr>
              <p:grpSpPr bwMode="auto">
                <a:xfrm>
                  <a:off x="2067" y="2841"/>
                  <a:ext cx="147" cy="133"/>
                  <a:chOff x="2301" y="3677"/>
                  <a:chExt cx="147" cy="133"/>
                </a:xfrm>
              </p:grpSpPr>
              <p:sp>
                <p:nvSpPr>
                  <p:cNvPr id="1100" name="Freeform 76"/>
                  <p:cNvSpPr>
                    <a:spLocks/>
                  </p:cNvSpPr>
                  <p:nvPr/>
                </p:nvSpPr>
                <p:spPr bwMode="auto">
                  <a:xfrm>
                    <a:off x="2357" y="3677"/>
                    <a:ext cx="91" cy="47"/>
                  </a:xfrm>
                  <a:custGeom>
                    <a:avLst/>
                    <a:gdLst/>
                    <a:ahLst/>
                    <a:cxnLst>
                      <a:cxn ang="0">
                        <a:pos x="91" y="0"/>
                      </a:cxn>
                      <a:cxn ang="0">
                        <a:pos x="51" y="40"/>
                      </a:cxn>
                      <a:cxn ang="0">
                        <a:pos x="0" y="42"/>
                      </a:cxn>
                    </a:cxnLst>
                    <a:rect l="0" t="0" r="r" b="b"/>
                    <a:pathLst>
                      <a:path w="91" h="47">
                        <a:moveTo>
                          <a:pt x="91" y="0"/>
                        </a:moveTo>
                        <a:cubicBezTo>
                          <a:pt x="78" y="16"/>
                          <a:pt x="66" y="33"/>
                          <a:pt x="51" y="40"/>
                        </a:cubicBezTo>
                        <a:cubicBezTo>
                          <a:pt x="36" y="47"/>
                          <a:pt x="18" y="44"/>
                          <a:pt x="0" y="42"/>
                        </a:cubicBezTo>
                      </a:path>
                    </a:pathLst>
                  </a:custGeom>
                  <a:noFill/>
                  <a:ln w="3175" cap="flat" cmpd="sng">
                    <a:solidFill>
                      <a:srgbClr val="000000"/>
                    </a:solidFill>
                    <a:prstDash val="solid"/>
                    <a:round/>
                    <a:headEnd type="none" w="sm" len="sm"/>
                    <a:tailEnd type="none" w="sm" len="sm"/>
                  </a:ln>
                  <a:effectLst/>
                </p:spPr>
                <p:txBody>
                  <a:bodyPr vert="horz" wrap="square" lIns="91440" tIns="45720" rIns="91440" bIns="45720" numCol="1" anchor="ctr" anchorCtr="0" compatLnSpc="1">
                    <a:prstTxWarp prst="textNoShape">
                      <a:avLst/>
                    </a:prstTxWarp>
                  </a:bodyPr>
                  <a:lstStyle/>
                  <a:p>
                    <a:endParaRPr lang="en-US"/>
                  </a:p>
                </p:txBody>
              </p:sp>
              <p:sp>
                <p:nvSpPr>
                  <p:cNvPr id="1101" name="Freeform 77"/>
                  <p:cNvSpPr>
                    <a:spLocks/>
                  </p:cNvSpPr>
                  <p:nvPr/>
                </p:nvSpPr>
                <p:spPr bwMode="auto">
                  <a:xfrm>
                    <a:off x="2301" y="3677"/>
                    <a:ext cx="24" cy="39"/>
                  </a:xfrm>
                  <a:custGeom>
                    <a:avLst/>
                    <a:gdLst/>
                    <a:ahLst/>
                    <a:cxnLst>
                      <a:cxn ang="0">
                        <a:pos x="0" y="0"/>
                      </a:cxn>
                      <a:cxn ang="0">
                        <a:pos x="14" y="24"/>
                      </a:cxn>
                      <a:cxn ang="0">
                        <a:pos x="24" y="39"/>
                      </a:cxn>
                    </a:cxnLst>
                    <a:rect l="0" t="0" r="r" b="b"/>
                    <a:pathLst>
                      <a:path w="24" h="39">
                        <a:moveTo>
                          <a:pt x="0" y="0"/>
                        </a:moveTo>
                        <a:cubicBezTo>
                          <a:pt x="5" y="8"/>
                          <a:pt x="10" y="17"/>
                          <a:pt x="14" y="24"/>
                        </a:cubicBezTo>
                        <a:cubicBezTo>
                          <a:pt x="18" y="31"/>
                          <a:pt x="21" y="35"/>
                          <a:pt x="24" y="39"/>
                        </a:cubicBezTo>
                      </a:path>
                    </a:pathLst>
                  </a:custGeom>
                  <a:noFill/>
                  <a:ln w="3175" cap="flat" cmpd="sng">
                    <a:solidFill>
                      <a:srgbClr val="000000"/>
                    </a:solidFill>
                    <a:prstDash val="solid"/>
                    <a:round/>
                    <a:headEnd type="none" w="sm" len="sm"/>
                    <a:tailEnd type="none" w="sm" len="sm"/>
                  </a:ln>
                  <a:effectLst/>
                </p:spPr>
                <p:txBody>
                  <a:bodyPr vert="horz" wrap="square" lIns="91440" tIns="45720" rIns="91440" bIns="45720" numCol="1" anchor="ctr" anchorCtr="0" compatLnSpc="1">
                    <a:prstTxWarp prst="textNoShape">
                      <a:avLst/>
                    </a:prstTxWarp>
                  </a:bodyPr>
                  <a:lstStyle/>
                  <a:p>
                    <a:endParaRPr lang="en-US"/>
                  </a:p>
                </p:txBody>
              </p:sp>
              <p:pic>
                <p:nvPicPr>
                  <p:cNvPr id="1102" name="Picture 78" descr="Transformer"/>
                  <p:cNvPicPr>
                    <a:picLocks noChangeAspect="1" noChangeArrowheads="1"/>
                  </p:cNvPicPr>
                  <p:nvPr/>
                </p:nvPicPr>
                <p:blipFill>
                  <a:blip r:embed="rId4"/>
                  <a:srcRect/>
                  <a:stretch>
                    <a:fillRect/>
                  </a:stretch>
                </p:blipFill>
                <p:spPr bwMode="auto">
                  <a:xfrm>
                    <a:off x="2316" y="3714"/>
                    <a:ext cx="54" cy="96"/>
                  </a:xfrm>
                  <a:prstGeom prst="rect">
                    <a:avLst/>
                  </a:prstGeom>
                  <a:noFill/>
                </p:spPr>
              </p:pic>
            </p:grpSp>
            <p:pic>
              <p:nvPicPr>
                <p:cNvPr id="1103" name="Picture 79" descr="Phone Pole"/>
                <p:cNvPicPr>
                  <a:picLocks noChangeAspect="1" noChangeArrowheads="1"/>
                </p:cNvPicPr>
                <p:nvPr/>
              </p:nvPicPr>
              <p:blipFill>
                <a:blip r:embed="rId5"/>
                <a:srcRect/>
                <a:stretch>
                  <a:fillRect/>
                </a:stretch>
              </p:blipFill>
              <p:spPr bwMode="auto">
                <a:xfrm>
                  <a:off x="1836" y="2823"/>
                  <a:ext cx="405" cy="391"/>
                </a:xfrm>
                <a:prstGeom prst="rect">
                  <a:avLst/>
                </a:prstGeom>
                <a:noFill/>
              </p:spPr>
            </p:pic>
            <p:sp>
              <p:nvSpPr>
                <p:cNvPr id="1104" name="AutoShape 80"/>
                <p:cNvSpPr>
                  <a:spLocks noChangeArrowheads="1"/>
                </p:cNvSpPr>
                <p:nvPr/>
              </p:nvSpPr>
              <p:spPr bwMode="auto">
                <a:xfrm flipH="1">
                  <a:off x="1888" y="3046"/>
                  <a:ext cx="91" cy="47"/>
                </a:xfrm>
                <a:prstGeom prst="parallelogram">
                  <a:avLst>
                    <a:gd name="adj" fmla="val 124596"/>
                  </a:avLst>
                </a:prstGeom>
                <a:solidFill>
                  <a:srgbClr val="B2B2B2"/>
                </a:solidFill>
                <a:ln w="12700">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p>
                  <a:endParaRPr lang="en-US"/>
                </a:p>
              </p:txBody>
            </p:sp>
          </p:grpSp>
          <p:grpSp>
            <p:nvGrpSpPr>
              <p:cNvPr id="1105" name="Group 81"/>
              <p:cNvGrpSpPr>
                <a:grpSpLocks/>
              </p:cNvGrpSpPr>
              <p:nvPr/>
            </p:nvGrpSpPr>
            <p:grpSpPr bwMode="auto">
              <a:xfrm>
                <a:off x="3188" y="1793"/>
                <a:ext cx="1514" cy="680"/>
                <a:chOff x="2888" y="3106"/>
                <a:chExt cx="1514" cy="680"/>
              </a:xfrm>
            </p:grpSpPr>
            <p:sp>
              <p:nvSpPr>
                <p:cNvPr id="1106" name="Freeform 82"/>
                <p:cNvSpPr>
                  <a:spLocks/>
                </p:cNvSpPr>
                <p:nvPr/>
              </p:nvSpPr>
              <p:spPr bwMode="auto">
                <a:xfrm>
                  <a:off x="2888" y="3443"/>
                  <a:ext cx="1514" cy="343"/>
                </a:xfrm>
                <a:custGeom>
                  <a:avLst/>
                  <a:gdLst/>
                  <a:ahLst/>
                  <a:cxnLst>
                    <a:cxn ang="0">
                      <a:pos x="1074" y="33"/>
                    </a:cxn>
                    <a:cxn ang="0">
                      <a:pos x="1218" y="60"/>
                    </a:cxn>
                    <a:cxn ang="0">
                      <a:pos x="1161" y="99"/>
                    </a:cxn>
                    <a:cxn ang="0">
                      <a:pos x="1203" y="171"/>
                    </a:cxn>
                    <a:cxn ang="0">
                      <a:pos x="957" y="222"/>
                    </a:cxn>
                    <a:cxn ang="0">
                      <a:pos x="828" y="198"/>
                    </a:cxn>
                    <a:cxn ang="0">
                      <a:pos x="408" y="276"/>
                    </a:cxn>
                    <a:cxn ang="0">
                      <a:pos x="393" y="213"/>
                    </a:cxn>
                    <a:cxn ang="0">
                      <a:pos x="240" y="189"/>
                    </a:cxn>
                    <a:cxn ang="0">
                      <a:pos x="252" y="150"/>
                    </a:cxn>
                    <a:cxn ang="0">
                      <a:pos x="0" y="150"/>
                    </a:cxn>
                    <a:cxn ang="0">
                      <a:pos x="69" y="96"/>
                    </a:cxn>
                    <a:cxn ang="0">
                      <a:pos x="60" y="42"/>
                    </a:cxn>
                    <a:cxn ang="0">
                      <a:pos x="213" y="0"/>
                    </a:cxn>
                    <a:cxn ang="0">
                      <a:pos x="1074" y="33"/>
                    </a:cxn>
                  </a:cxnLst>
                  <a:rect l="0" t="0" r="r" b="b"/>
                  <a:pathLst>
                    <a:path w="1218" h="276">
                      <a:moveTo>
                        <a:pt x="1074" y="33"/>
                      </a:moveTo>
                      <a:lnTo>
                        <a:pt x="1218" y="60"/>
                      </a:lnTo>
                      <a:lnTo>
                        <a:pt x="1161" y="99"/>
                      </a:lnTo>
                      <a:lnTo>
                        <a:pt x="1203" y="171"/>
                      </a:lnTo>
                      <a:lnTo>
                        <a:pt x="957" y="222"/>
                      </a:lnTo>
                      <a:lnTo>
                        <a:pt x="828" y="198"/>
                      </a:lnTo>
                      <a:lnTo>
                        <a:pt x="408" y="276"/>
                      </a:lnTo>
                      <a:lnTo>
                        <a:pt x="393" y="213"/>
                      </a:lnTo>
                      <a:lnTo>
                        <a:pt x="240" y="189"/>
                      </a:lnTo>
                      <a:lnTo>
                        <a:pt x="252" y="150"/>
                      </a:lnTo>
                      <a:lnTo>
                        <a:pt x="0" y="150"/>
                      </a:lnTo>
                      <a:lnTo>
                        <a:pt x="69" y="96"/>
                      </a:lnTo>
                      <a:lnTo>
                        <a:pt x="60" y="42"/>
                      </a:lnTo>
                      <a:lnTo>
                        <a:pt x="213" y="0"/>
                      </a:lnTo>
                      <a:lnTo>
                        <a:pt x="1074" y="33"/>
                      </a:lnTo>
                      <a:close/>
                    </a:path>
                  </a:pathLst>
                </a:custGeom>
                <a:solidFill>
                  <a:srgbClr val="B2B2B2"/>
                </a:solidFill>
                <a:ln w="12700" cap="flat" cmpd="sng">
                  <a:noFill/>
                  <a:prstDash val="solid"/>
                  <a:round/>
                  <a:headEnd type="none" w="sm" len="sm"/>
                  <a:tailEnd type="none" w="sm" len="sm"/>
                </a:ln>
                <a:effectLst/>
              </p:spPr>
              <p:txBody>
                <a:bodyPr vert="horz" wrap="square" lIns="91440" tIns="45720" rIns="91440" bIns="45720" numCol="1" anchor="ctr" anchorCtr="0" compatLnSpc="1">
                  <a:prstTxWarp prst="textNoShape">
                    <a:avLst/>
                  </a:prstTxWarp>
                </a:bodyPr>
                <a:lstStyle/>
                <a:p>
                  <a:endParaRPr lang="en-US"/>
                </a:p>
              </p:txBody>
            </p:sp>
            <p:grpSp>
              <p:nvGrpSpPr>
                <p:cNvPr id="1107" name="Group 83"/>
                <p:cNvGrpSpPr>
                  <a:grpSpLocks/>
                </p:cNvGrpSpPr>
                <p:nvPr/>
              </p:nvGrpSpPr>
              <p:grpSpPr bwMode="auto">
                <a:xfrm>
                  <a:off x="3127" y="3206"/>
                  <a:ext cx="518" cy="352"/>
                  <a:chOff x="3127" y="3206"/>
                  <a:chExt cx="518" cy="352"/>
                </a:xfrm>
              </p:grpSpPr>
              <p:sp>
                <p:nvSpPr>
                  <p:cNvPr id="1108" name="Freeform 84"/>
                  <p:cNvSpPr>
                    <a:spLocks/>
                  </p:cNvSpPr>
                  <p:nvPr/>
                </p:nvSpPr>
                <p:spPr bwMode="auto">
                  <a:xfrm flipH="1">
                    <a:off x="3127" y="3328"/>
                    <a:ext cx="91" cy="204"/>
                  </a:xfrm>
                  <a:custGeom>
                    <a:avLst/>
                    <a:gdLst/>
                    <a:ahLst/>
                    <a:cxnLst>
                      <a:cxn ang="0">
                        <a:pos x="0" y="0"/>
                      </a:cxn>
                      <a:cxn ang="0">
                        <a:pos x="76" y="35"/>
                      </a:cxn>
                      <a:cxn ang="0">
                        <a:pos x="76" y="97"/>
                      </a:cxn>
                      <a:cxn ang="0">
                        <a:pos x="165" y="124"/>
                      </a:cxn>
                      <a:cxn ang="0">
                        <a:pos x="165" y="90"/>
                      </a:cxn>
                      <a:cxn ang="0">
                        <a:pos x="213" y="104"/>
                      </a:cxn>
                      <a:cxn ang="0">
                        <a:pos x="213" y="437"/>
                      </a:cxn>
                      <a:cxn ang="0">
                        <a:pos x="0" y="481"/>
                      </a:cxn>
                      <a:cxn ang="0">
                        <a:pos x="0" y="0"/>
                      </a:cxn>
                    </a:cxnLst>
                    <a:rect l="0" t="0" r="r" b="b"/>
                    <a:pathLst>
                      <a:path w="213" h="481">
                        <a:moveTo>
                          <a:pt x="0" y="0"/>
                        </a:moveTo>
                        <a:lnTo>
                          <a:pt x="76" y="35"/>
                        </a:lnTo>
                        <a:lnTo>
                          <a:pt x="76" y="97"/>
                        </a:lnTo>
                        <a:lnTo>
                          <a:pt x="165" y="124"/>
                        </a:lnTo>
                        <a:lnTo>
                          <a:pt x="165" y="90"/>
                        </a:lnTo>
                        <a:lnTo>
                          <a:pt x="213" y="104"/>
                        </a:lnTo>
                        <a:lnTo>
                          <a:pt x="213" y="437"/>
                        </a:lnTo>
                        <a:lnTo>
                          <a:pt x="0" y="481"/>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09" name="Freeform 85"/>
                  <p:cNvSpPr>
                    <a:spLocks/>
                  </p:cNvSpPr>
                  <p:nvPr/>
                </p:nvSpPr>
                <p:spPr bwMode="auto">
                  <a:xfrm flipH="1">
                    <a:off x="3172" y="3398"/>
                    <a:ext cx="44" cy="129"/>
                  </a:xfrm>
                  <a:custGeom>
                    <a:avLst/>
                    <a:gdLst/>
                    <a:ahLst/>
                    <a:cxnLst>
                      <a:cxn ang="0">
                        <a:pos x="0" y="0"/>
                      </a:cxn>
                      <a:cxn ang="0">
                        <a:pos x="103" y="41"/>
                      </a:cxn>
                      <a:cxn ang="0">
                        <a:pos x="103" y="294"/>
                      </a:cxn>
                      <a:cxn ang="0">
                        <a:pos x="69" y="301"/>
                      </a:cxn>
                      <a:cxn ang="0">
                        <a:pos x="69" y="47"/>
                      </a:cxn>
                      <a:cxn ang="0">
                        <a:pos x="0" y="24"/>
                      </a:cxn>
                      <a:cxn ang="0">
                        <a:pos x="0" y="0"/>
                      </a:cxn>
                    </a:cxnLst>
                    <a:rect l="0" t="0" r="r" b="b"/>
                    <a:pathLst>
                      <a:path w="103" h="301">
                        <a:moveTo>
                          <a:pt x="0" y="0"/>
                        </a:moveTo>
                        <a:lnTo>
                          <a:pt x="103" y="41"/>
                        </a:lnTo>
                        <a:lnTo>
                          <a:pt x="103" y="294"/>
                        </a:lnTo>
                        <a:lnTo>
                          <a:pt x="69" y="301"/>
                        </a:lnTo>
                        <a:lnTo>
                          <a:pt x="69" y="47"/>
                        </a:lnTo>
                        <a:lnTo>
                          <a:pt x="0" y="24"/>
                        </a:lnTo>
                        <a:lnTo>
                          <a:pt x="0" y="0"/>
                        </a:lnTo>
                        <a:close/>
                      </a:path>
                    </a:pathLst>
                  </a:custGeom>
                  <a:solidFill>
                    <a:srgbClr val="005F5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0" name="Freeform 86"/>
                  <p:cNvSpPr>
                    <a:spLocks/>
                  </p:cNvSpPr>
                  <p:nvPr/>
                </p:nvSpPr>
                <p:spPr bwMode="auto">
                  <a:xfrm flipH="1">
                    <a:off x="3284" y="3206"/>
                    <a:ext cx="350" cy="336"/>
                  </a:xfrm>
                  <a:custGeom>
                    <a:avLst/>
                    <a:gdLst/>
                    <a:ahLst/>
                    <a:cxnLst>
                      <a:cxn ang="0">
                        <a:pos x="0" y="170"/>
                      </a:cxn>
                      <a:cxn ang="0">
                        <a:pos x="829" y="0"/>
                      </a:cxn>
                      <a:cxn ang="0">
                        <a:pos x="829" y="787"/>
                      </a:cxn>
                      <a:cxn ang="0">
                        <a:pos x="0" y="787"/>
                      </a:cxn>
                      <a:cxn ang="0">
                        <a:pos x="0" y="170"/>
                      </a:cxn>
                    </a:cxnLst>
                    <a:rect l="0" t="0" r="r" b="b"/>
                    <a:pathLst>
                      <a:path w="829" h="787">
                        <a:moveTo>
                          <a:pt x="0" y="170"/>
                        </a:moveTo>
                        <a:lnTo>
                          <a:pt x="829" y="0"/>
                        </a:lnTo>
                        <a:lnTo>
                          <a:pt x="829" y="787"/>
                        </a:lnTo>
                        <a:lnTo>
                          <a:pt x="0" y="787"/>
                        </a:lnTo>
                        <a:lnTo>
                          <a:pt x="0" y="170"/>
                        </a:lnTo>
                        <a:close/>
                      </a:path>
                    </a:pathLst>
                  </a:custGeom>
                  <a:solidFill>
                    <a:srgbClr val="D1FFF3"/>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11" name="Freeform 87"/>
                  <p:cNvSpPr>
                    <a:spLocks/>
                  </p:cNvSpPr>
                  <p:nvPr/>
                </p:nvSpPr>
                <p:spPr bwMode="auto">
                  <a:xfrm flipH="1">
                    <a:off x="3185" y="3206"/>
                    <a:ext cx="99" cy="333"/>
                  </a:xfrm>
                  <a:custGeom>
                    <a:avLst/>
                    <a:gdLst/>
                    <a:ahLst/>
                    <a:cxnLst>
                      <a:cxn ang="0">
                        <a:pos x="150" y="3"/>
                      </a:cxn>
                      <a:cxn ang="0">
                        <a:pos x="150" y="37"/>
                      </a:cxn>
                      <a:cxn ang="0">
                        <a:pos x="0" y="0"/>
                      </a:cxn>
                      <a:cxn ang="0">
                        <a:pos x="0" y="785"/>
                      </a:cxn>
                      <a:cxn ang="0">
                        <a:pos x="157" y="765"/>
                      </a:cxn>
                      <a:cxn ang="0">
                        <a:pos x="157" y="168"/>
                      </a:cxn>
                      <a:cxn ang="0">
                        <a:pos x="233" y="181"/>
                      </a:cxn>
                      <a:cxn ang="0">
                        <a:pos x="233" y="24"/>
                      </a:cxn>
                      <a:cxn ang="0">
                        <a:pos x="150" y="3"/>
                      </a:cxn>
                    </a:cxnLst>
                    <a:rect l="0" t="0" r="r" b="b"/>
                    <a:pathLst>
                      <a:path w="233" h="785">
                        <a:moveTo>
                          <a:pt x="150" y="3"/>
                        </a:moveTo>
                        <a:lnTo>
                          <a:pt x="150" y="37"/>
                        </a:lnTo>
                        <a:lnTo>
                          <a:pt x="0" y="0"/>
                        </a:lnTo>
                        <a:lnTo>
                          <a:pt x="0" y="785"/>
                        </a:lnTo>
                        <a:lnTo>
                          <a:pt x="157" y="765"/>
                        </a:lnTo>
                        <a:lnTo>
                          <a:pt x="157" y="168"/>
                        </a:lnTo>
                        <a:lnTo>
                          <a:pt x="233" y="181"/>
                        </a:lnTo>
                        <a:lnTo>
                          <a:pt x="233" y="24"/>
                        </a:lnTo>
                        <a:lnTo>
                          <a:pt x="150" y="3"/>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12" name="Freeform 88"/>
                  <p:cNvSpPr>
                    <a:spLocks/>
                  </p:cNvSpPr>
                  <p:nvPr/>
                </p:nvSpPr>
                <p:spPr bwMode="auto">
                  <a:xfrm flipH="1">
                    <a:off x="3425" y="3228"/>
                    <a:ext cx="55" cy="198"/>
                  </a:xfrm>
                  <a:custGeom>
                    <a:avLst/>
                    <a:gdLst/>
                    <a:ahLst/>
                    <a:cxnLst>
                      <a:cxn ang="0">
                        <a:pos x="130" y="0"/>
                      </a:cxn>
                      <a:cxn ang="0">
                        <a:pos x="130" y="460"/>
                      </a:cxn>
                      <a:cxn ang="0">
                        <a:pos x="0" y="467"/>
                      </a:cxn>
                      <a:cxn ang="0">
                        <a:pos x="0" y="20"/>
                      </a:cxn>
                      <a:cxn ang="0">
                        <a:pos x="130" y="0"/>
                      </a:cxn>
                    </a:cxnLst>
                    <a:rect l="0" t="0" r="r" b="b"/>
                    <a:pathLst>
                      <a:path w="130" h="467">
                        <a:moveTo>
                          <a:pt x="130" y="0"/>
                        </a:moveTo>
                        <a:lnTo>
                          <a:pt x="130" y="460"/>
                        </a:lnTo>
                        <a:lnTo>
                          <a:pt x="0" y="467"/>
                        </a:lnTo>
                        <a:lnTo>
                          <a:pt x="0" y="20"/>
                        </a:lnTo>
                        <a:lnTo>
                          <a:pt x="130" y="0"/>
                        </a:lnTo>
                        <a:close/>
                      </a:path>
                    </a:pathLst>
                  </a:custGeom>
                  <a:solidFill>
                    <a:srgbClr val="84F8DA"/>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3" name="Freeform 89"/>
                  <p:cNvSpPr>
                    <a:spLocks/>
                  </p:cNvSpPr>
                  <p:nvPr/>
                </p:nvSpPr>
                <p:spPr bwMode="auto">
                  <a:xfrm flipH="1">
                    <a:off x="3407" y="3423"/>
                    <a:ext cx="72" cy="45"/>
                  </a:xfrm>
                  <a:custGeom>
                    <a:avLst/>
                    <a:gdLst/>
                    <a:ahLst/>
                    <a:cxnLst>
                      <a:cxn ang="0">
                        <a:pos x="0" y="7"/>
                      </a:cxn>
                      <a:cxn ang="0">
                        <a:pos x="130" y="0"/>
                      </a:cxn>
                      <a:cxn ang="0">
                        <a:pos x="171" y="103"/>
                      </a:cxn>
                      <a:cxn ang="0">
                        <a:pos x="57" y="105"/>
                      </a:cxn>
                      <a:cxn ang="0">
                        <a:pos x="0" y="7"/>
                      </a:cxn>
                    </a:cxnLst>
                    <a:rect l="0" t="0" r="r" b="b"/>
                    <a:pathLst>
                      <a:path w="171" h="105">
                        <a:moveTo>
                          <a:pt x="0" y="7"/>
                        </a:moveTo>
                        <a:lnTo>
                          <a:pt x="130" y="0"/>
                        </a:lnTo>
                        <a:lnTo>
                          <a:pt x="171" y="103"/>
                        </a:lnTo>
                        <a:lnTo>
                          <a:pt x="57" y="105"/>
                        </a:lnTo>
                        <a:lnTo>
                          <a:pt x="0" y="7"/>
                        </a:lnTo>
                        <a:close/>
                      </a:path>
                    </a:pathLst>
                  </a:custGeom>
                  <a:solidFill>
                    <a:srgbClr val="1BDFA7"/>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14" name="Freeform 90"/>
                  <p:cNvSpPr>
                    <a:spLocks/>
                  </p:cNvSpPr>
                  <p:nvPr/>
                </p:nvSpPr>
                <p:spPr bwMode="auto">
                  <a:xfrm flipH="1">
                    <a:off x="3403" y="3228"/>
                    <a:ext cx="22" cy="246"/>
                  </a:xfrm>
                  <a:custGeom>
                    <a:avLst/>
                    <a:gdLst/>
                    <a:ahLst/>
                    <a:cxnLst>
                      <a:cxn ang="0">
                        <a:pos x="0" y="0"/>
                      </a:cxn>
                      <a:cxn ang="0">
                        <a:pos x="52" y="4"/>
                      </a:cxn>
                      <a:cxn ang="0">
                        <a:pos x="52" y="577"/>
                      </a:cxn>
                      <a:cxn ang="0">
                        <a:pos x="0" y="464"/>
                      </a:cxn>
                      <a:cxn ang="0">
                        <a:pos x="0" y="0"/>
                      </a:cxn>
                    </a:cxnLst>
                    <a:rect l="0" t="0" r="r" b="b"/>
                    <a:pathLst>
                      <a:path w="52" h="577">
                        <a:moveTo>
                          <a:pt x="0" y="0"/>
                        </a:moveTo>
                        <a:lnTo>
                          <a:pt x="52" y="4"/>
                        </a:lnTo>
                        <a:lnTo>
                          <a:pt x="52" y="577"/>
                        </a:lnTo>
                        <a:lnTo>
                          <a:pt x="0" y="464"/>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15" name="Freeform 91"/>
                  <p:cNvSpPr>
                    <a:spLocks/>
                  </p:cNvSpPr>
                  <p:nvPr/>
                </p:nvSpPr>
                <p:spPr bwMode="auto">
                  <a:xfrm flipH="1">
                    <a:off x="3290" y="3335"/>
                    <a:ext cx="77" cy="66"/>
                  </a:xfrm>
                  <a:custGeom>
                    <a:avLst/>
                    <a:gdLst/>
                    <a:ahLst/>
                    <a:cxnLst>
                      <a:cxn ang="0">
                        <a:pos x="0" y="3"/>
                      </a:cxn>
                      <a:cxn ang="0">
                        <a:pos x="120" y="0"/>
                      </a:cxn>
                      <a:cxn ang="0">
                        <a:pos x="182" y="154"/>
                      </a:cxn>
                      <a:cxn ang="0">
                        <a:pos x="65" y="154"/>
                      </a:cxn>
                      <a:cxn ang="0">
                        <a:pos x="0" y="3"/>
                      </a:cxn>
                    </a:cxnLst>
                    <a:rect l="0" t="0" r="r" b="b"/>
                    <a:pathLst>
                      <a:path w="182" h="154">
                        <a:moveTo>
                          <a:pt x="0" y="3"/>
                        </a:moveTo>
                        <a:lnTo>
                          <a:pt x="120" y="0"/>
                        </a:lnTo>
                        <a:lnTo>
                          <a:pt x="182" y="154"/>
                        </a:lnTo>
                        <a:lnTo>
                          <a:pt x="65" y="154"/>
                        </a:lnTo>
                        <a:lnTo>
                          <a:pt x="0" y="3"/>
                        </a:lnTo>
                        <a:close/>
                      </a:path>
                    </a:pathLst>
                  </a:custGeom>
                  <a:solidFill>
                    <a:srgbClr val="1BDFA7"/>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16" name="Freeform 92"/>
                  <p:cNvSpPr>
                    <a:spLocks/>
                  </p:cNvSpPr>
                  <p:nvPr/>
                </p:nvSpPr>
                <p:spPr bwMode="auto">
                  <a:xfrm flipH="1">
                    <a:off x="3316" y="3207"/>
                    <a:ext cx="52" cy="135"/>
                  </a:xfrm>
                  <a:custGeom>
                    <a:avLst/>
                    <a:gdLst/>
                    <a:ahLst/>
                    <a:cxnLst>
                      <a:cxn ang="0">
                        <a:pos x="0" y="316"/>
                      </a:cxn>
                      <a:cxn ang="0">
                        <a:pos x="123" y="302"/>
                      </a:cxn>
                      <a:cxn ang="0">
                        <a:pos x="123" y="0"/>
                      </a:cxn>
                      <a:cxn ang="0">
                        <a:pos x="0" y="19"/>
                      </a:cxn>
                      <a:cxn ang="0">
                        <a:pos x="0" y="316"/>
                      </a:cxn>
                    </a:cxnLst>
                    <a:rect l="0" t="0" r="r" b="b"/>
                    <a:pathLst>
                      <a:path w="123" h="316">
                        <a:moveTo>
                          <a:pt x="0" y="316"/>
                        </a:moveTo>
                        <a:lnTo>
                          <a:pt x="123" y="302"/>
                        </a:lnTo>
                        <a:lnTo>
                          <a:pt x="123" y="0"/>
                        </a:lnTo>
                        <a:lnTo>
                          <a:pt x="0" y="19"/>
                        </a:lnTo>
                        <a:lnTo>
                          <a:pt x="0" y="316"/>
                        </a:lnTo>
                        <a:close/>
                      </a:path>
                    </a:pathLst>
                  </a:custGeom>
                  <a:solidFill>
                    <a:srgbClr val="84F8DA"/>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7" name="Freeform 93"/>
                  <p:cNvSpPr>
                    <a:spLocks/>
                  </p:cNvSpPr>
                  <p:nvPr/>
                </p:nvSpPr>
                <p:spPr bwMode="auto">
                  <a:xfrm flipH="1">
                    <a:off x="3290" y="3207"/>
                    <a:ext cx="27" cy="199"/>
                  </a:xfrm>
                  <a:custGeom>
                    <a:avLst/>
                    <a:gdLst/>
                    <a:ahLst/>
                    <a:cxnLst>
                      <a:cxn ang="0">
                        <a:pos x="0" y="0"/>
                      </a:cxn>
                      <a:cxn ang="0">
                        <a:pos x="0" y="306"/>
                      </a:cxn>
                      <a:cxn ang="0">
                        <a:pos x="65" y="464"/>
                      </a:cxn>
                      <a:cxn ang="0">
                        <a:pos x="65" y="11"/>
                      </a:cxn>
                      <a:cxn ang="0">
                        <a:pos x="0" y="0"/>
                      </a:cxn>
                    </a:cxnLst>
                    <a:rect l="0" t="0" r="r" b="b"/>
                    <a:pathLst>
                      <a:path w="65" h="464">
                        <a:moveTo>
                          <a:pt x="0" y="0"/>
                        </a:moveTo>
                        <a:lnTo>
                          <a:pt x="0" y="306"/>
                        </a:lnTo>
                        <a:lnTo>
                          <a:pt x="65" y="464"/>
                        </a:lnTo>
                        <a:lnTo>
                          <a:pt x="65" y="11"/>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18" name="Freeform 94"/>
                  <p:cNvSpPr>
                    <a:spLocks/>
                  </p:cNvSpPr>
                  <p:nvPr/>
                </p:nvSpPr>
                <p:spPr bwMode="auto">
                  <a:xfrm flipH="1">
                    <a:off x="3459" y="3244"/>
                    <a:ext cx="31" cy="106"/>
                  </a:xfrm>
                  <a:custGeom>
                    <a:avLst/>
                    <a:gdLst/>
                    <a:ahLst/>
                    <a:cxnLst>
                      <a:cxn ang="0">
                        <a:pos x="0" y="10"/>
                      </a:cxn>
                      <a:cxn ang="0">
                        <a:pos x="75" y="0"/>
                      </a:cxn>
                      <a:cxn ang="0">
                        <a:pos x="75" y="251"/>
                      </a:cxn>
                      <a:cxn ang="0">
                        <a:pos x="0" y="251"/>
                      </a:cxn>
                      <a:cxn ang="0">
                        <a:pos x="0" y="10"/>
                      </a:cxn>
                    </a:cxnLst>
                    <a:rect l="0" t="0" r="r" b="b"/>
                    <a:pathLst>
                      <a:path w="75" h="251">
                        <a:moveTo>
                          <a:pt x="0" y="10"/>
                        </a:moveTo>
                        <a:lnTo>
                          <a:pt x="75" y="0"/>
                        </a:lnTo>
                        <a:lnTo>
                          <a:pt x="75" y="251"/>
                        </a:lnTo>
                        <a:lnTo>
                          <a:pt x="0" y="251"/>
                        </a:lnTo>
                        <a:lnTo>
                          <a:pt x="0" y="10"/>
                        </a:lnTo>
                        <a:close/>
                      </a:path>
                    </a:pathLst>
                  </a:custGeom>
                  <a:solidFill>
                    <a:srgbClr val="84F8DA"/>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9" name="Freeform 95"/>
                  <p:cNvSpPr>
                    <a:spLocks/>
                  </p:cNvSpPr>
                  <p:nvPr/>
                </p:nvSpPr>
                <p:spPr bwMode="auto">
                  <a:xfrm flipH="1">
                    <a:off x="3430" y="3350"/>
                    <a:ext cx="60" cy="60"/>
                  </a:xfrm>
                  <a:custGeom>
                    <a:avLst/>
                    <a:gdLst/>
                    <a:ahLst/>
                    <a:cxnLst>
                      <a:cxn ang="0">
                        <a:pos x="0" y="0"/>
                      </a:cxn>
                      <a:cxn ang="0">
                        <a:pos x="75" y="0"/>
                      </a:cxn>
                      <a:cxn ang="0">
                        <a:pos x="141" y="140"/>
                      </a:cxn>
                      <a:cxn ang="0">
                        <a:pos x="69" y="140"/>
                      </a:cxn>
                      <a:cxn ang="0">
                        <a:pos x="0" y="0"/>
                      </a:cxn>
                    </a:cxnLst>
                    <a:rect l="0" t="0" r="r" b="b"/>
                    <a:pathLst>
                      <a:path w="141" h="140">
                        <a:moveTo>
                          <a:pt x="0" y="0"/>
                        </a:moveTo>
                        <a:lnTo>
                          <a:pt x="75" y="0"/>
                        </a:lnTo>
                        <a:lnTo>
                          <a:pt x="141" y="140"/>
                        </a:lnTo>
                        <a:lnTo>
                          <a:pt x="69" y="140"/>
                        </a:lnTo>
                        <a:lnTo>
                          <a:pt x="0" y="0"/>
                        </a:lnTo>
                        <a:close/>
                      </a:path>
                    </a:pathLst>
                  </a:custGeom>
                  <a:solidFill>
                    <a:srgbClr val="1BDFA7"/>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20" name="Freeform 96"/>
                  <p:cNvSpPr>
                    <a:spLocks/>
                  </p:cNvSpPr>
                  <p:nvPr/>
                </p:nvSpPr>
                <p:spPr bwMode="auto">
                  <a:xfrm flipH="1">
                    <a:off x="3429" y="3244"/>
                    <a:ext cx="30" cy="167"/>
                  </a:xfrm>
                  <a:custGeom>
                    <a:avLst/>
                    <a:gdLst/>
                    <a:ahLst/>
                    <a:cxnLst>
                      <a:cxn ang="0">
                        <a:pos x="69" y="392"/>
                      </a:cxn>
                      <a:cxn ang="0">
                        <a:pos x="69" y="17"/>
                      </a:cxn>
                      <a:cxn ang="0">
                        <a:pos x="0" y="0"/>
                      </a:cxn>
                      <a:cxn ang="0">
                        <a:pos x="0" y="258"/>
                      </a:cxn>
                      <a:cxn ang="0">
                        <a:pos x="69" y="392"/>
                      </a:cxn>
                    </a:cxnLst>
                    <a:rect l="0" t="0" r="r" b="b"/>
                    <a:pathLst>
                      <a:path w="69" h="392">
                        <a:moveTo>
                          <a:pt x="69" y="392"/>
                        </a:moveTo>
                        <a:lnTo>
                          <a:pt x="69" y="17"/>
                        </a:lnTo>
                        <a:lnTo>
                          <a:pt x="0" y="0"/>
                        </a:lnTo>
                        <a:lnTo>
                          <a:pt x="0" y="258"/>
                        </a:lnTo>
                        <a:lnTo>
                          <a:pt x="69" y="392"/>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grpSp>
                <p:nvGrpSpPr>
                  <p:cNvPr id="1121" name="Group 97"/>
                  <p:cNvGrpSpPr>
                    <a:grpSpLocks/>
                  </p:cNvGrpSpPr>
                  <p:nvPr/>
                </p:nvGrpSpPr>
                <p:grpSpPr bwMode="auto">
                  <a:xfrm flipH="1">
                    <a:off x="3300" y="3502"/>
                    <a:ext cx="344" cy="43"/>
                    <a:chOff x="4647" y="2005"/>
                    <a:chExt cx="811" cy="102"/>
                  </a:xfrm>
                </p:grpSpPr>
                <p:grpSp>
                  <p:nvGrpSpPr>
                    <p:cNvPr id="1122" name="Group 98"/>
                    <p:cNvGrpSpPr>
                      <a:grpSpLocks/>
                    </p:cNvGrpSpPr>
                    <p:nvPr/>
                  </p:nvGrpSpPr>
                  <p:grpSpPr bwMode="auto">
                    <a:xfrm>
                      <a:off x="4647" y="2005"/>
                      <a:ext cx="405" cy="102"/>
                      <a:chOff x="4647" y="2005"/>
                      <a:chExt cx="405" cy="102"/>
                    </a:xfrm>
                  </p:grpSpPr>
                  <p:grpSp>
                    <p:nvGrpSpPr>
                      <p:cNvPr id="1123" name="Group 99"/>
                      <p:cNvGrpSpPr>
                        <a:grpSpLocks/>
                      </p:cNvGrpSpPr>
                      <p:nvPr/>
                    </p:nvGrpSpPr>
                    <p:grpSpPr bwMode="auto">
                      <a:xfrm>
                        <a:off x="4647" y="2005"/>
                        <a:ext cx="100" cy="102"/>
                        <a:chOff x="4647" y="2005"/>
                        <a:chExt cx="100" cy="102"/>
                      </a:xfrm>
                    </p:grpSpPr>
                    <p:sp>
                      <p:nvSpPr>
                        <p:cNvPr id="1124" name="Rectangle 100"/>
                        <p:cNvSpPr>
                          <a:spLocks noChangeArrowheads="1"/>
                        </p:cNvSpPr>
                        <p:nvPr/>
                      </p:nvSpPr>
                      <p:spPr bwMode="auto">
                        <a:xfrm>
                          <a:off x="4651" y="2009"/>
                          <a:ext cx="92"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5" name="Freeform 101"/>
                        <p:cNvSpPr>
                          <a:spLocks/>
                        </p:cNvSpPr>
                        <p:nvPr/>
                      </p:nvSpPr>
                      <p:spPr bwMode="auto">
                        <a:xfrm>
                          <a:off x="4647" y="2005"/>
                          <a:ext cx="100" cy="102"/>
                        </a:xfrm>
                        <a:custGeom>
                          <a:avLst/>
                          <a:gdLst/>
                          <a:ahLst/>
                          <a:cxnLst>
                            <a:cxn ang="0">
                              <a:pos x="0" y="0"/>
                            </a:cxn>
                            <a:cxn ang="0">
                              <a:pos x="100" y="102"/>
                            </a:cxn>
                            <a:cxn ang="0">
                              <a:pos x="100" y="0"/>
                            </a:cxn>
                            <a:cxn ang="0">
                              <a:pos x="0" y="102"/>
                            </a:cxn>
                          </a:cxnLst>
                          <a:rect l="0" t="0" r="r" b="b"/>
                          <a:pathLst>
                            <a:path w="100" h="102">
                              <a:moveTo>
                                <a:pt x="0" y="0"/>
                              </a:moveTo>
                              <a:lnTo>
                                <a:pt x="100" y="102"/>
                              </a:lnTo>
                              <a:lnTo>
                                <a:pt x="100"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26" name="Group 102"/>
                      <p:cNvGrpSpPr>
                        <a:grpSpLocks/>
                      </p:cNvGrpSpPr>
                      <p:nvPr/>
                    </p:nvGrpSpPr>
                    <p:grpSpPr bwMode="auto">
                      <a:xfrm>
                        <a:off x="4747" y="2005"/>
                        <a:ext cx="102" cy="102"/>
                        <a:chOff x="4747" y="2005"/>
                        <a:chExt cx="102" cy="102"/>
                      </a:xfrm>
                    </p:grpSpPr>
                    <p:sp>
                      <p:nvSpPr>
                        <p:cNvPr id="1127" name="Rectangle 103"/>
                        <p:cNvSpPr>
                          <a:spLocks noChangeArrowheads="1"/>
                        </p:cNvSpPr>
                        <p:nvPr/>
                      </p:nvSpPr>
                      <p:spPr bwMode="auto">
                        <a:xfrm>
                          <a:off x="4751" y="2009"/>
                          <a:ext cx="94"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 name="Freeform 104"/>
                        <p:cNvSpPr>
                          <a:spLocks/>
                        </p:cNvSpPr>
                        <p:nvPr/>
                      </p:nvSpPr>
                      <p:spPr bwMode="auto">
                        <a:xfrm>
                          <a:off x="4747" y="2005"/>
                          <a:ext cx="102" cy="102"/>
                        </a:xfrm>
                        <a:custGeom>
                          <a:avLst/>
                          <a:gdLst/>
                          <a:ahLst/>
                          <a:cxnLst>
                            <a:cxn ang="0">
                              <a:pos x="0" y="0"/>
                            </a:cxn>
                            <a:cxn ang="0">
                              <a:pos x="102" y="102"/>
                            </a:cxn>
                            <a:cxn ang="0">
                              <a:pos x="102" y="0"/>
                            </a:cxn>
                            <a:cxn ang="0">
                              <a:pos x="0" y="102"/>
                            </a:cxn>
                          </a:cxnLst>
                          <a:rect l="0" t="0" r="r" b="b"/>
                          <a:pathLst>
                            <a:path w="102" h="102">
                              <a:moveTo>
                                <a:pt x="0" y="0"/>
                              </a:moveTo>
                              <a:lnTo>
                                <a:pt x="102" y="102"/>
                              </a:lnTo>
                              <a:lnTo>
                                <a:pt x="102"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29" name="Group 105"/>
                      <p:cNvGrpSpPr>
                        <a:grpSpLocks/>
                      </p:cNvGrpSpPr>
                      <p:nvPr/>
                    </p:nvGrpSpPr>
                    <p:grpSpPr bwMode="auto">
                      <a:xfrm>
                        <a:off x="4849" y="2005"/>
                        <a:ext cx="102" cy="102"/>
                        <a:chOff x="4849" y="2005"/>
                        <a:chExt cx="102" cy="102"/>
                      </a:xfrm>
                    </p:grpSpPr>
                    <p:sp>
                      <p:nvSpPr>
                        <p:cNvPr id="1130" name="Rectangle 106"/>
                        <p:cNvSpPr>
                          <a:spLocks noChangeArrowheads="1"/>
                        </p:cNvSpPr>
                        <p:nvPr/>
                      </p:nvSpPr>
                      <p:spPr bwMode="auto">
                        <a:xfrm>
                          <a:off x="4853" y="2009"/>
                          <a:ext cx="94"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1" name="Freeform 107"/>
                        <p:cNvSpPr>
                          <a:spLocks/>
                        </p:cNvSpPr>
                        <p:nvPr/>
                      </p:nvSpPr>
                      <p:spPr bwMode="auto">
                        <a:xfrm>
                          <a:off x="4849" y="2005"/>
                          <a:ext cx="102" cy="102"/>
                        </a:xfrm>
                        <a:custGeom>
                          <a:avLst/>
                          <a:gdLst/>
                          <a:ahLst/>
                          <a:cxnLst>
                            <a:cxn ang="0">
                              <a:pos x="0" y="0"/>
                            </a:cxn>
                            <a:cxn ang="0">
                              <a:pos x="102" y="102"/>
                            </a:cxn>
                            <a:cxn ang="0">
                              <a:pos x="102" y="0"/>
                            </a:cxn>
                            <a:cxn ang="0">
                              <a:pos x="0" y="102"/>
                            </a:cxn>
                          </a:cxnLst>
                          <a:rect l="0" t="0" r="r" b="b"/>
                          <a:pathLst>
                            <a:path w="102" h="102">
                              <a:moveTo>
                                <a:pt x="0" y="0"/>
                              </a:moveTo>
                              <a:lnTo>
                                <a:pt x="102" y="102"/>
                              </a:lnTo>
                              <a:lnTo>
                                <a:pt x="102"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32" name="Group 108"/>
                      <p:cNvGrpSpPr>
                        <a:grpSpLocks/>
                      </p:cNvGrpSpPr>
                      <p:nvPr/>
                    </p:nvGrpSpPr>
                    <p:grpSpPr bwMode="auto">
                      <a:xfrm>
                        <a:off x="4951" y="2005"/>
                        <a:ext cx="101" cy="102"/>
                        <a:chOff x="4951" y="2005"/>
                        <a:chExt cx="101" cy="102"/>
                      </a:xfrm>
                    </p:grpSpPr>
                    <p:sp>
                      <p:nvSpPr>
                        <p:cNvPr id="1133" name="Rectangle 109"/>
                        <p:cNvSpPr>
                          <a:spLocks noChangeArrowheads="1"/>
                        </p:cNvSpPr>
                        <p:nvPr/>
                      </p:nvSpPr>
                      <p:spPr bwMode="auto">
                        <a:xfrm>
                          <a:off x="4955" y="2009"/>
                          <a:ext cx="93"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4" name="Freeform 110"/>
                        <p:cNvSpPr>
                          <a:spLocks/>
                        </p:cNvSpPr>
                        <p:nvPr/>
                      </p:nvSpPr>
                      <p:spPr bwMode="auto">
                        <a:xfrm>
                          <a:off x="4951" y="2005"/>
                          <a:ext cx="101" cy="102"/>
                        </a:xfrm>
                        <a:custGeom>
                          <a:avLst/>
                          <a:gdLst/>
                          <a:ahLst/>
                          <a:cxnLst>
                            <a:cxn ang="0">
                              <a:pos x="0" y="0"/>
                            </a:cxn>
                            <a:cxn ang="0">
                              <a:pos x="101" y="102"/>
                            </a:cxn>
                            <a:cxn ang="0">
                              <a:pos x="101" y="0"/>
                            </a:cxn>
                            <a:cxn ang="0">
                              <a:pos x="0" y="102"/>
                            </a:cxn>
                          </a:cxnLst>
                          <a:rect l="0" t="0" r="r" b="b"/>
                          <a:pathLst>
                            <a:path w="101" h="102">
                              <a:moveTo>
                                <a:pt x="0" y="0"/>
                              </a:moveTo>
                              <a:lnTo>
                                <a:pt x="101" y="102"/>
                              </a:lnTo>
                              <a:lnTo>
                                <a:pt x="101"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135" name="Group 111"/>
                    <p:cNvGrpSpPr>
                      <a:grpSpLocks/>
                    </p:cNvGrpSpPr>
                    <p:nvPr/>
                  </p:nvGrpSpPr>
                  <p:grpSpPr bwMode="auto">
                    <a:xfrm>
                      <a:off x="5052" y="2005"/>
                      <a:ext cx="406" cy="102"/>
                      <a:chOff x="5052" y="2005"/>
                      <a:chExt cx="406" cy="102"/>
                    </a:xfrm>
                  </p:grpSpPr>
                  <p:grpSp>
                    <p:nvGrpSpPr>
                      <p:cNvPr id="1136" name="Group 112"/>
                      <p:cNvGrpSpPr>
                        <a:grpSpLocks/>
                      </p:cNvGrpSpPr>
                      <p:nvPr/>
                    </p:nvGrpSpPr>
                    <p:grpSpPr bwMode="auto">
                      <a:xfrm>
                        <a:off x="5052" y="2005"/>
                        <a:ext cx="101" cy="102"/>
                        <a:chOff x="5052" y="2005"/>
                        <a:chExt cx="101" cy="102"/>
                      </a:xfrm>
                    </p:grpSpPr>
                    <p:sp>
                      <p:nvSpPr>
                        <p:cNvPr id="1137" name="Rectangle 113"/>
                        <p:cNvSpPr>
                          <a:spLocks noChangeArrowheads="1"/>
                        </p:cNvSpPr>
                        <p:nvPr/>
                      </p:nvSpPr>
                      <p:spPr bwMode="auto">
                        <a:xfrm>
                          <a:off x="5056" y="2009"/>
                          <a:ext cx="93"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8" name="Freeform 114"/>
                        <p:cNvSpPr>
                          <a:spLocks/>
                        </p:cNvSpPr>
                        <p:nvPr/>
                      </p:nvSpPr>
                      <p:spPr bwMode="auto">
                        <a:xfrm>
                          <a:off x="5052" y="2005"/>
                          <a:ext cx="101" cy="102"/>
                        </a:xfrm>
                        <a:custGeom>
                          <a:avLst/>
                          <a:gdLst/>
                          <a:ahLst/>
                          <a:cxnLst>
                            <a:cxn ang="0">
                              <a:pos x="0" y="0"/>
                            </a:cxn>
                            <a:cxn ang="0">
                              <a:pos x="101" y="102"/>
                            </a:cxn>
                            <a:cxn ang="0">
                              <a:pos x="101" y="0"/>
                            </a:cxn>
                            <a:cxn ang="0">
                              <a:pos x="0" y="102"/>
                            </a:cxn>
                          </a:cxnLst>
                          <a:rect l="0" t="0" r="r" b="b"/>
                          <a:pathLst>
                            <a:path w="101" h="102">
                              <a:moveTo>
                                <a:pt x="0" y="0"/>
                              </a:moveTo>
                              <a:lnTo>
                                <a:pt x="101" y="102"/>
                              </a:lnTo>
                              <a:lnTo>
                                <a:pt x="101"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39" name="Group 115"/>
                      <p:cNvGrpSpPr>
                        <a:grpSpLocks/>
                      </p:cNvGrpSpPr>
                      <p:nvPr/>
                    </p:nvGrpSpPr>
                    <p:grpSpPr bwMode="auto">
                      <a:xfrm>
                        <a:off x="5153" y="2005"/>
                        <a:ext cx="102" cy="102"/>
                        <a:chOff x="5153" y="2005"/>
                        <a:chExt cx="102" cy="102"/>
                      </a:xfrm>
                    </p:grpSpPr>
                    <p:sp>
                      <p:nvSpPr>
                        <p:cNvPr id="1140" name="Rectangle 116"/>
                        <p:cNvSpPr>
                          <a:spLocks noChangeArrowheads="1"/>
                        </p:cNvSpPr>
                        <p:nvPr/>
                      </p:nvSpPr>
                      <p:spPr bwMode="auto">
                        <a:xfrm>
                          <a:off x="5157" y="2009"/>
                          <a:ext cx="94"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1" name="Freeform 117"/>
                        <p:cNvSpPr>
                          <a:spLocks/>
                        </p:cNvSpPr>
                        <p:nvPr/>
                      </p:nvSpPr>
                      <p:spPr bwMode="auto">
                        <a:xfrm>
                          <a:off x="5153" y="2005"/>
                          <a:ext cx="102" cy="102"/>
                        </a:xfrm>
                        <a:custGeom>
                          <a:avLst/>
                          <a:gdLst/>
                          <a:ahLst/>
                          <a:cxnLst>
                            <a:cxn ang="0">
                              <a:pos x="0" y="0"/>
                            </a:cxn>
                            <a:cxn ang="0">
                              <a:pos x="102" y="102"/>
                            </a:cxn>
                            <a:cxn ang="0">
                              <a:pos x="102" y="0"/>
                            </a:cxn>
                            <a:cxn ang="0">
                              <a:pos x="0" y="102"/>
                            </a:cxn>
                          </a:cxnLst>
                          <a:rect l="0" t="0" r="r" b="b"/>
                          <a:pathLst>
                            <a:path w="102" h="102">
                              <a:moveTo>
                                <a:pt x="0" y="0"/>
                              </a:moveTo>
                              <a:lnTo>
                                <a:pt x="102" y="102"/>
                              </a:lnTo>
                              <a:lnTo>
                                <a:pt x="102"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42" name="Group 118"/>
                      <p:cNvGrpSpPr>
                        <a:grpSpLocks/>
                      </p:cNvGrpSpPr>
                      <p:nvPr/>
                    </p:nvGrpSpPr>
                    <p:grpSpPr bwMode="auto">
                      <a:xfrm>
                        <a:off x="5255" y="2005"/>
                        <a:ext cx="102" cy="102"/>
                        <a:chOff x="5255" y="2005"/>
                        <a:chExt cx="102" cy="102"/>
                      </a:xfrm>
                    </p:grpSpPr>
                    <p:sp>
                      <p:nvSpPr>
                        <p:cNvPr id="1143" name="Rectangle 119"/>
                        <p:cNvSpPr>
                          <a:spLocks noChangeArrowheads="1"/>
                        </p:cNvSpPr>
                        <p:nvPr/>
                      </p:nvSpPr>
                      <p:spPr bwMode="auto">
                        <a:xfrm>
                          <a:off x="5259" y="2009"/>
                          <a:ext cx="94"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4" name="Freeform 120"/>
                        <p:cNvSpPr>
                          <a:spLocks/>
                        </p:cNvSpPr>
                        <p:nvPr/>
                      </p:nvSpPr>
                      <p:spPr bwMode="auto">
                        <a:xfrm>
                          <a:off x="5255" y="2005"/>
                          <a:ext cx="102" cy="102"/>
                        </a:xfrm>
                        <a:custGeom>
                          <a:avLst/>
                          <a:gdLst/>
                          <a:ahLst/>
                          <a:cxnLst>
                            <a:cxn ang="0">
                              <a:pos x="0" y="0"/>
                            </a:cxn>
                            <a:cxn ang="0">
                              <a:pos x="102" y="102"/>
                            </a:cxn>
                            <a:cxn ang="0">
                              <a:pos x="102" y="0"/>
                            </a:cxn>
                            <a:cxn ang="0">
                              <a:pos x="0" y="102"/>
                            </a:cxn>
                          </a:cxnLst>
                          <a:rect l="0" t="0" r="r" b="b"/>
                          <a:pathLst>
                            <a:path w="102" h="102">
                              <a:moveTo>
                                <a:pt x="0" y="0"/>
                              </a:moveTo>
                              <a:lnTo>
                                <a:pt x="102" y="102"/>
                              </a:lnTo>
                              <a:lnTo>
                                <a:pt x="102"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45" name="Group 121"/>
                      <p:cNvGrpSpPr>
                        <a:grpSpLocks/>
                      </p:cNvGrpSpPr>
                      <p:nvPr/>
                    </p:nvGrpSpPr>
                    <p:grpSpPr bwMode="auto">
                      <a:xfrm>
                        <a:off x="5357" y="2005"/>
                        <a:ext cx="101" cy="102"/>
                        <a:chOff x="5357" y="2005"/>
                        <a:chExt cx="101" cy="102"/>
                      </a:xfrm>
                    </p:grpSpPr>
                    <p:sp>
                      <p:nvSpPr>
                        <p:cNvPr id="1146" name="Rectangle 122"/>
                        <p:cNvSpPr>
                          <a:spLocks noChangeArrowheads="1"/>
                        </p:cNvSpPr>
                        <p:nvPr/>
                      </p:nvSpPr>
                      <p:spPr bwMode="auto">
                        <a:xfrm>
                          <a:off x="5361" y="2009"/>
                          <a:ext cx="93"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7" name="Freeform 123"/>
                        <p:cNvSpPr>
                          <a:spLocks/>
                        </p:cNvSpPr>
                        <p:nvPr/>
                      </p:nvSpPr>
                      <p:spPr bwMode="auto">
                        <a:xfrm>
                          <a:off x="5357" y="2005"/>
                          <a:ext cx="101" cy="102"/>
                        </a:xfrm>
                        <a:custGeom>
                          <a:avLst/>
                          <a:gdLst/>
                          <a:ahLst/>
                          <a:cxnLst>
                            <a:cxn ang="0">
                              <a:pos x="0" y="0"/>
                            </a:cxn>
                            <a:cxn ang="0">
                              <a:pos x="101" y="102"/>
                            </a:cxn>
                            <a:cxn ang="0">
                              <a:pos x="101" y="0"/>
                            </a:cxn>
                            <a:cxn ang="0">
                              <a:pos x="0" y="102"/>
                            </a:cxn>
                          </a:cxnLst>
                          <a:rect l="0" t="0" r="r" b="b"/>
                          <a:pathLst>
                            <a:path w="101" h="102">
                              <a:moveTo>
                                <a:pt x="0" y="0"/>
                              </a:moveTo>
                              <a:lnTo>
                                <a:pt x="101" y="102"/>
                              </a:lnTo>
                              <a:lnTo>
                                <a:pt x="101"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148" name="Line 124"/>
                    <p:cNvSpPr>
                      <a:spLocks noChangeShapeType="1"/>
                    </p:cNvSpPr>
                    <p:nvPr/>
                  </p:nvSpPr>
                  <p:spPr bwMode="auto">
                    <a:xfrm>
                      <a:off x="4899"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9" name="Line 125"/>
                    <p:cNvSpPr>
                      <a:spLocks noChangeShapeType="1"/>
                    </p:cNvSpPr>
                    <p:nvPr/>
                  </p:nvSpPr>
                  <p:spPr bwMode="auto">
                    <a:xfrm>
                      <a:off x="5204"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0" name="Line 126"/>
                    <p:cNvSpPr>
                      <a:spLocks noChangeShapeType="1"/>
                    </p:cNvSpPr>
                    <p:nvPr/>
                  </p:nvSpPr>
                  <p:spPr bwMode="auto">
                    <a:xfrm>
                      <a:off x="5001"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1" name="Line 127"/>
                    <p:cNvSpPr>
                      <a:spLocks noChangeShapeType="1"/>
                    </p:cNvSpPr>
                    <p:nvPr/>
                  </p:nvSpPr>
                  <p:spPr bwMode="auto">
                    <a:xfrm>
                      <a:off x="5102"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2" name="Line 128"/>
                    <p:cNvSpPr>
                      <a:spLocks noChangeShapeType="1"/>
                    </p:cNvSpPr>
                    <p:nvPr/>
                  </p:nvSpPr>
                  <p:spPr bwMode="auto">
                    <a:xfrm>
                      <a:off x="4798"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3" name="Line 129"/>
                    <p:cNvSpPr>
                      <a:spLocks noChangeShapeType="1"/>
                    </p:cNvSpPr>
                    <p:nvPr/>
                  </p:nvSpPr>
                  <p:spPr bwMode="auto">
                    <a:xfrm>
                      <a:off x="4696"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4" name="Line 130"/>
                    <p:cNvSpPr>
                      <a:spLocks noChangeShapeType="1"/>
                    </p:cNvSpPr>
                    <p:nvPr/>
                  </p:nvSpPr>
                  <p:spPr bwMode="auto">
                    <a:xfrm>
                      <a:off x="5306"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5" name="Line 131"/>
                    <p:cNvSpPr>
                      <a:spLocks noChangeShapeType="1"/>
                    </p:cNvSpPr>
                    <p:nvPr/>
                  </p:nvSpPr>
                  <p:spPr bwMode="auto">
                    <a:xfrm>
                      <a:off x="5407"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56" name="Freeform 132"/>
                  <p:cNvSpPr>
                    <a:spLocks/>
                  </p:cNvSpPr>
                  <p:nvPr/>
                </p:nvSpPr>
                <p:spPr bwMode="auto">
                  <a:xfrm flipH="1">
                    <a:off x="3187" y="3509"/>
                    <a:ext cx="52" cy="38"/>
                  </a:xfrm>
                  <a:custGeom>
                    <a:avLst/>
                    <a:gdLst/>
                    <a:ahLst/>
                    <a:cxnLst>
                      <a:cxn ang="0">
                        <a:pos x="0" y="87"/>
                      </a:cxn>
                      <a:cxn ang="0">
                        <a:pos x="123" y="87"/>
                      </a:cxn>
                      <a:cxn ang="0">
                        <a:pos x="123" y="0"/>
                      </a:cxn>
                      <a:cxn ang="0">
                        <a:pos x="1" y="0"/>
                      </a:cxn>
                      <a:cxn ang="0">
                        <a:pos x="0" y="87"/>
                      </a:cxn>
                    </a:cxnLst>
                    <a:rect l="0" t="0" r="r" b="b"/>
                    <a:pathLst>
                      <a:path w="123" h="87">
                        <a:moveTo>
                          <a:pt x="0" y="87"/>
                        </a:moveTo>
                        <a:lnTo>
                          <a:pt x="123" y="87"/>
                        </a:lnTo>
                        <a:lnTo>
                          <a:pt x="123" y="0"/>
                        </a:lnTo>
                        <a:lnTo>
                          <a:pt x="1" y="0"/>
                        </a:lnTo>
                        <a:lnTo>
                          <a:pt x="0" y="87"/>
                        </a:lnTo>
                        <a:close/>
                      </a:path>
                    </a:pathLst>
                  </a:custGeom>
                  <a:solidFill>
                    <a:srgbClr val="84F8DA"/>
                  </a:solidFill>
                  <a:ln w="12700" cap="flat" cmpd="sng">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157" name="Freeform 133"/>
                  <p:cNvSpPr>
                    <a:spLocks/>
                  </p:cNvSpPr>
                  <p:nvPr/>
                </p:nvSpPr>
                <p:spPr bwMode="auto">
                  <a:xfrm flipH="1">
                    <a:off x="3170" y="3509"/>
                    <a:ext cx="17" cy="38"/>
                  </a:xfrm>
                  <a:custGeom>
                    <a:avLst/>
                    <a:gdLst/>
                    <a:ahLst/>
                    <a:cxnLst>
                      <a:cxn ang="0">
                        <a:pos x="0" y="0"/>
                      </a:cxn>
                      <a:cxn ang="0">
                        <a:pos x="0" y="86"/>
                      </a:cxn>
                      <a:cxn ang="0">
                        <a:pos x="40" y="82"/>
                      </a:cxn>
                      <a:cxn ang="0">
                        <a:pos x="40" y="7"/>
                      </a:cxn>
                      <a:cxn ang="0">
                        <a:pos x="0" y="0"/>
                      </a:cxn>
                    </a:cxnLst>
                    <a:rect l="0" t="0" r="r" b="b"/>
                    <a:pathLst>
                      <a:path w="40" h="86">
                        <a:moveTo>
                          <a:pt x="0" y="0"/>
                        </a:moveTo>
                        <a:lnTo>
                          <a:pt x="0" y="86"/>
                        </a:lnTo>
                        <a:lnTo>
                          <a:pt x="40" y="82"/>
                        </a:lnTo>
                        <a:lnTo>
                          <a:pt x="40" y="7"/>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grpSp>
                <p:nvGrpSpPr>
                  <p:cNvPr id="1158" name="Group 134"/>
                  <p:cNvGrpSpPr>
                    <a:grpSpLocks/>
                  </p:cNvGrpSpPr>
                  <p:nvPr/>
                </p:nvGrpSpPr>
                <p:grpSpPr bwMode="auto">
                  <a:xfrm flipH="1">
                    <a:off x="3220" y="3403"/>
                    <a:ext cx="25" cy="141"/>
                    <a:chOff x="5587" y="1774"/>
                    <a:chExt cx="54" cy="328"/>
                  </a:xfrm>
                </p:grpSpPr>
                <p:grpSp>
                  <p:nvGrpSpPr>
                    <p:cNvPr id="1159" name="Group 135"/>
                    <p:cNvGrpSpPr>
                      <a:grpSpLocks/>
                    </p:cNvGrpSpPr>
                    <p:nvPr/>
                  </p:nvGrpSpPr>
                  <p:grpSpPr bwMode="auto">
                    <a:xfrm>
                      <a:off x="5588" y="1993"/>
                      <a:ext cx="53" cy="109"/>
                      <a:chOff x="5588" y="1993"/>
                      <a:chExt cx="53" cy="109"/>
                    </a:xfrm>
                  </p:grpSpPr>
                  <p:sp>
                    <p:nvSpPr>
                      <p:cNvPr id="1160" name="Rectangle 136"/>
                      <p:cNvSpPr>
                        <a:spLocks noChangeArrowheads="1"/>
                      </p:cNvSpPr>
                      <p:nvPr/>
                    </p:nvSpPr>
                    <p:spPr bwMode="auto">
                      <a:xfrm>
                        <a:off x="5588" y="2048"/>
                        <a:ext cx="53" cy="5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1" name="Freeform 137"/>
                      <p:cNvSpPr>
                        <a:spLocks/>
                      </p:cNvSpPr>
                      <p:nvPr/>
                    </p:nvSpPr>
                    <p:spPr bwMode="auto">
                      <a:xfrm>
                        <a:off x="5588" y="2048"/>
                        <a:ext cx="53" cy="54"/>
                      </a:xfrm>
                      <a:custGeom>
                        <a:avLst/>
                        <a:gdLst/>
                        <a:ahLst/>
                        <a:cxnLst>
                          <a:cxn ang="0">
                            <a:pos x="0" y="0"/>
                          </a:cxn>
                          <a:cxn ang="0">
                            <a:pos x="53" y="54"/>
                          </a:cxn>
                          <a:cxn ang="0">
                            <a:pos x="53" y="0"/>
                          </a:cxn>
                          <a:cxn ang="0">
                            <a:pos x="0" y="54"/>
                          </a:cxn>
                        </a:cxnLst>
                        <a:rect l="0" t="0" r="r" b="b"/>
                        <a:pathLst>
                          <a:path w="53" h="54">
                            <a:moveTo>
                              <a:pt x="0" y="0"/>
                            </a:moveTo>
                            <a:lnTo>
                              <a:pt x="53" y="54"/>
                            </a:lnTo>
                            <a:lnTo>
                              <a:pt x="53" y="0"/>
                            </a:lnTo>
                            <a:lnTo>
                              <a:pt x="0" y="54"/>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2" name="Rectangle 138"/>
                      <p:cNvSpPr>
                        <a:spLocks noChangeArrowheads="1"/>
                      </p:cNvSpPr>
                      <p:nvPr/>
                    </p:nvSpPr>
                    <p:spPr bwMode="auto">
                      <a:xfrm>
                        <a:off x="5592" y="1997"/>
                        <a:ext cx="45" cy="47"/>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3" name="Freeform 139"/>
                      <p:cNvSpPr>
                        <a:spLocks/>
                      </p:cNvSpPr>
                      <p:nvPr/>
                    </p:nvSpPr>
                    <p:spPr bwMode="auto">
                      <a:xfrm>
                        <a:off x="5588" y="1993"/>
                        <a:ext cx="53" cy="55"/>
                      </a:xfrm>
                      <a:custGeom>
                        <a:avLst/>
                        <a:gdLst/>
                        <a:ahLst/>
                        <a:cxnLst>
                          <a:cxn ang="0">
                            <a:pos x="0" y="0"/>
                          </a:cxn>
                          <a:cxn ang="0">
                            <a:pos x="53" y="55"/>
                          </a:cxn>
                          <a:cxn ang="0">
                            <a:pos x="53" y="0"/>
                          </a:cxn>
                          <a:cxn ang="0">
                            <a:pos x="0" y="55"/>
                          </a:cxn>
                        </a:cxnLst>
                        <a:rect l="0" t="0" r="r" b="b"/>
                        <a:pathLst>
                          <a:path w="53" h="55">
                            <a:moveTo>
                              <a:pt x="0" y="0"/>
                            </a:moveTo>
                            <a:lnTo>
                              <a:pt x="53" y="55"/>
                            </a:lnTo>
                            <a:lnTo>
                              <a:pt x="53" y="0"/>
                            </a:lnTo>
                            <a:lnTo>
                              <a:pt x="0" y="55"/>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64" name="Group 140"/>
                    <p:cNvGrpSpPr>
                      <a:grpSpLocks/>
                    </p:cNvGrpSpPr>
                    <p:nvPr/>
                  </p:nvGrpSpPr>
                  <p:grpSpPr bwMode="auto">
                    <a:xfrm>
                      <a:off x="5587" y="1883"/>
                      <a:ext cx="54" cy="110"/>
                      <a:chOff x="5587" y="1883"/>
                      <a:chExt cx="54" cy="110"/>
                    </a:xfrm>
                  </p:grpSpPr>
                  <p:sp>
                    <p:nvSpPr>
                      <p:cNvPr id="1165" name="Rectangle 141"/>
                      <p:cNvSpPr>
                        <a:spLocks noChangeArrowheads="1"/>
                      </p:cNvSpPr>
                      <p:nvPr/>
                    </p:nvSpPr>
                    <p:spPr bwMode="auto">
                      <a:xfrm>
                        <a:off x="5587" y="1938"/>
                        <a:ext cx="54" cy="5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6" name="Freeform 142"/>
                      <p:cNvSpPr>
                        <a:spLocks/>
                      </p:cNvSpPr>
                      <p:nvPr/>
                    </p:nvSpPr>
                    <p:spPr bwMode="auto">
                      <a:xfrm>
                        <a:off x="5588" y="1938"/>
                        <a:ext cx="53" cy="55"/>
                      </a:xfrm>
                      <a:custGeom>
                        <a:avLst/>
                        <a:gdLst/>
                        <a:ahLst/>
                        <a:cxnLst>
                          <a:cxn ang="0">
                            <a:pos x="0" y="0"/>
                          </a:cxn>
                          <a:cxn ang="0">
                            <a:pos x="53" y="55"/>
                          </a:cxn>
                          <a:cxn ang="0">
                            <a:pos x="53" y="0"/>
                          </a:cxn>
                          <a:cxn ang="0">
                            <a:pos x="0" y="55"/>
                          </a:cxn>
                        </a:cxnLst>
                        <a:rect l="0" t="0" r="r" b="b"/>
                        <a:pathLst>
                          <a:path w="53" h="55">
                            <a:moveTo>
                              <a:pt x="0" y="0"/>
                            </a:moveTo>
                            <a:lnTo>
                              <a:pt x="53" y="55"/>
                            </a:lnTo>
                            <a:lnTo>
                              <a:pt x="53" y="0"/>
                            </a:lnTo>
                            <a:lnTo>
                              <a:pt x="0" y="55"/>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 name="Rectangle 143"/>
                      <p:cNvSpPr>
                        <a:spLocks noChangeArrowheads="1"/>
                      </p:cNvSpPr>
                      <p:nvPr/>
                    </p:nvSpPr>
                    <p:spPr bwMode="auto">
                      <a:xfrm>
                        <a:off x="5592" y="1887"/>
                        <a:ext cx="45" cy="47"/>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8" name="Freeform 144"/>
                      <p:cNvSpPr>
                        <a:spLocks/>
                      </p:cNvSpPr>
                      <p:nvPr/>
                    </p:nvSpPr>
                    <p:spPr bwMode="auto">
                      <a:xfrm>
                        <a:off x="5588" y="1883"/>
                        <a:ext cx="53" cy="55"/>
                      </a:xfrm>
                      <a:custGeom>
                        <a:avLst/>
                        <a:gdLst/>
                        <a:ahLst/>
                        <a:cxnLst>
                          <a:cxn ang="0">
                            <a:pos x="0" y="0"/>
                          </a:cxn>
                          <a:cxn ang="0">
                            <a:pos x="53" y="55"/>
                          </a:cxn>
                          <a:cxn ang="0">
                            <a:pos x="53" y="0"/>
                          </a:cxn>
                          <a:cxn ang="0">
                            <a:pos x="0" y="55"/>
                          </a:cxn>
                        </a:cxnLst>
                        <a:rect l="0" t="0" r="r" b="b"/>
                        <a:pathLst>
                          <a:path w="53" h="55">
                            <a:moveTo>
                              <a:pt x="0" y="0"/>
                            </a:moveTo>
                            <a:lnTo>
                              <a:pt x="53" y="55"/>
                            </a:lnTo>
                            <a:lnTo>
                              <a:pt x="53" y="0"/>
                            </a:lnTo>
                            <a:lnTo>
                              <a:pt x="0" y="55"/>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69" name="Group 145"/>
                    <p:cNvGrpSpPr>
                      <a:grpSpLocks/>
                    </p:cNvGrpSpPr>
                    <p:nvPr/>
                  </p:nvGrpSpPr>
                  <p:grpSpPr bwMode="auto">
                    <a:xfrm>
                      <a:off x="5587" y="1774"/>
                      <a:ext cx="54" cy="109"/>
                      <a:chOff x="5587" y="1774"/>
                      <a:chExt cx="54" cy="109"/>
                    </a:xfrm>
                  </p:grpSpPr>
                  <p:sp>
                    <p:nvSpPr>
                      <p:cNvPr id="1170" name="Rectangle 146"/>
                      <p:cNvSpPr>
                        <a:spLocks noChangeArrowheads="1"/>
                      </p:cNvSpPr>
                      <p:nvPr/>
                    </p:nvSpPr>
                    <p:spPr bwMode="auto">
                      <a:xfrm>
                        <a:off x="5587" y="1828"/>
                        <a:ext cx="54" cy="55"/>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1" name="Freeform 147"/>
                      <p:cNvSpPr>
                        <a:spLocks/>
                      </p:cNvSpPr>
                      <p:nvPr/>
                    </p:nvSpPr>
                    <p:spPr bwMode="auto">
                      <a:xfrm>
                        <a:off x="5588" y="1828"/>
                        <a:ext cx="53" cy="55"/>
                      </a:xfrm>
                      <a:custGeom>
                        <a:avLst/>
                        <a:gdLst/>
                        <a:ahLst/>
                        <a:cxnLst>
                          <a:cxn ang="0">
                            <a:pos x="0" y="0"/>
                          </a:cxn>
                          <a:cxn ang="0">
                            <a:pos x="53" y="55"/>
                          </a:cxn>
                          <a:cxn ang="0">
                            <a:pos x="53" y="0"/>
                          </a:cxn>
                          <a:cxn ang="0">
                            <a:pos x="0" y="55"/>
                          </a:cxn>
                        </a:cxnLst>
                        <a:rect l="0" t="0" r="r" b="b"/>
                        <a:pathLst>
                          <a:path w="53" h="55">
                            <a:moveTo>
                              <a:pt x="0" y="0"/>
                            </a:moveTo>
                            <a:lnTo>
                              <a:pt x="53" y="55"/>
                            </a:lnTo>
                            <a:lnTo>
                              <a:pt x="53" y="0"/>
                            </a:lnTo>
                            <a:lnTo>
                              <a:pt x="0" y="55"/>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2" name="Rectangle 148"/>
                      <p:cNvSpPr>
                        <a:spLocks noChangeArrowheads="1"/>
                      </p:cNvSpPr>
                      <p:nvPr/>
                    </p:nvSpPr>
                    <p:spPr bwMode="auto">
                      <a:xfrm>
                        <a:off x="5592" y="1778"/>
                        <a:ext cx="45" cy="46"/>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3" name="Freeform 149"/>
                      <p:cNvSpPr>
                        <a:spLocks/>
                      </p:cNvSpPr>
                      <p:nvPr/>
                    </p:nvSpPr>
                    <p:spPr bwMode="auto">
                      <a:xfrm>
                        <a:off x="5588" y="1774"/>
                        <a:ext cx="53" cy="54"/>
                      </a:xfrm>
                      <a:custGeom>
                        <a:avLst/>
                        <a:gdLst/>
                        <a:ahLst/>
                        <a:cxnLst>
                          <a:cxn ang="0">
                            <a:pos x="0" y="0"/>
                          </a:cxn>
                          <a:cxn ang="0">
                            <a:pos x="53" y="54"/>
                          </a:cxn>
                          <a:cxn ang="0">
                            <a:pos x="53" y="0"/>
                          </a:cxn>
                          <a:cxn ang="0">
                            <a:pos x="0" y="54"/>
                          </a:cxn>
                        </a:cxnLst>
                        <a:rect l="0" t="0" r="r" b="b"/>
                        <a:pathLst>
                          <a:path w="53" h="54">
                            <a:moveTo>
                              <a:pt x="0" y="0"/>
                            </a:moveTo>
                            <a:lnTo>
                              <a:pt x="53" y="54"/>
                            </a:lnTo>
                            <a:lnTo>
                              <a:pt x="53" y="0"/>
                            </a:lnTo>
                            <a:lnTo>
                              <a:pt x="0" y="54"/>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174" name="Freeform 150"/>
                  <p:cNvSpPr>
                    <a:spLocks/>
                  </p:cNvSpPr>
                  <p:nvPr/>
                </p:nvSpPr>
                <p:spPr bwMode="auto">
                  <a:xfrm flipH="1">
                    <a:off x="3464" y="3243"/>
                    <a:ext cx="61" cy="96"/>
                  </a:xfrm>
                  <a:custGeom>
                    <a:avLst/>
                    <a:gdLst/>
                    <a:ahLst/>
                    <a:cxnLst>
                      <a:cxn ang="0">
                        <a:pos x="74" y="0"/>
                      </a:cxn>
                      <a:cxn ang="0">
                        <a:pos x="144" y="32"/>
                      </a:cxn>
                      <a:cxn ang="0">
                        <a:pos x="144" y="97"/>
                      </a:cxn>
                      <a:cxn ang="0">
                        <a:pos x="82" y="101"/>
                      </a:cxn>
                      <a:cxn ang="0">
                        <a:pos x="48" y="211"/>
                      </a:cxn>
                      <a:cxn ang="0">
                        <a:pos x="0" y="224"/>
                      </a:cxn>
                      <a:cxn ang="0">
                        <a:pos x="74" y="0"/>
                      </a:cxn>
                    </a:cxnLst>
                    <a:rect l="0" t="0" r="r" b="b"/>
                    <a:pathLst>
                      <a:path w="144" h="224">
                        <a:moveTo>
                          <a:pt x="74" y="0"/>
                        </a:moveTo>
                        <a:lnTo>
                          <a:pt x="144" y="32"/>
                        </a:lnTo>
                        <a:lnTo>
                          <a:pt x="144" y="97"/>
                        </a:lnTo>
                        <a:lnTo>
                          <a:pt x="82" y="101"/>
                        </a:lnTo>
                        <a:lnTo>
                          <a:pt x="48" y="211"/>
                        </a:lnTo>
                        <a:lnTo>
                          <a:pt x="0" y="224"/>
                        </a:lnTo>
                        <a:lnTo>
                          <a:pt x="74"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75" name="Freeform 151"/>
                  <p:cNvSpPr>
                    <a:spLocks/>
                  </p:cNvSpPr>
                  <p:nvPr/>
                </p:nvSpPr>
                <p:spPr bwMode="auto">
                  <a:xfrm flipH="1">
                    <a:off x="3352" y="3214"/>
                    <a:ext cx="73" cy="112"/>
                  </a:xfrm>
                  <a:custGeom>
                    <a:avLst/>
                    <a:gdLst/>
                    <a:ahLst/>
                    <a:cxnLst>
                      <a:cxn ang="0">
                        <a:pos x="92" y="14"/>
                      </a:cxn>
                      <a:cxn ang="0">
                        <a:pos x="171" y="0"/>
                      </a:cxn>
                      <a:cxn ang="0">
                        <a:pos x="88" y="256"/>
                      </a:cxn>
                      <a:cxn ang="0">
                        <a:pos x="0" y="262"/>
                      </a:cxn>
                      <a:cxn ang="0">
                        <a:pos x="92" y="14"/>
                      </a:cxn>
                    </a:cxnLst>
                    <a:rect l="0" t="0" r="r" b="b"/>
                    <a:pathLst>
                      <a:path w="171" h="262">
                        <a:moveTo>
                          <a:pt x="92" y="14"/>
                        </a:moveTo>
                        <a:lnTo>
                          <a:pt x="171" y="0"/>
                        </a:lnTo>
                        <a:lnTo>
                          <a:pt x="88" y="256"/>
                        </a:lnTo>
                        <a:lnTo>
                          <a:pt x="0" y="262"/>
                        </a:lnTo>
                        <a:lnTo>
                          <a:pt x="92" y="14"/>
                        </a:lnTo>
                        <a:close/>
                      </a:path>
                    </a:pathLst>
                  </a:custGeom>
                  <a:solidFill>
                    <a:srgbClr val="84F8DA"/>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76" name="Freeform 152"/>
                  <p:cNvSpPr>
                    <a:spLocks/>
                  </p:cNvSpPr>
                  <p:nvPr/>
                </p:nvSpPr>
                <p:spPr bwMode="auto">
                  <a:xfrm flipH="1">
                    <a:off x="3322" y="3217"/>
                    <a:ext cx="66" cy="106"/>
                  </a:xfrm>
                  <a:custGeom>
                    <a:avLst/>
                    <a:gdLst/>
                    <a:ahLst/>
                    <a:cxnLst>
                      <a:cxn ang="0">
                        <a:pos x="84" y="0"/>
                      </a:cxn>
                      <a:cxn ang="0">
                        <a:pos x="0" y="252"/>
                      </a:cxn>
                      <a:cxn ang="0">
                        <a:pos x="53" y="228"/>
                      </a:cxn>
                      <a:cxn ang="0">
                        <a:pos x="87" y="119"/>
                      </a:cxn>
                      <a:cxn ang="0">
                        <a:pos x="155" y="112"/>
                      </a:cxn>
                      <a:cxn ang="0">
                        <a:pos x="155" y="43"/>
                      </a:cxn>
                      <a:cxn ang="0">
                        <a:pos x="84" y="0"/>
                      </a:cxn>
                    </a:cxnLst>
                    <a:rect l="0" t="0" r="r" b="b"/>
                    <a:pathLst>
                      <a:path w="155" h="252">
                        <a:moveTo>
                          <a:pt x="84" y="0"/>
                        </a:moveTo>
                        <a:lnTo>
                          <a:pt x="0" y="252"/>
                        </a:lnTo>
                        <a:lnTo>
                          <a:pt x="53" y="228"/>
                        </a:lnTo>
                        <a:lnTo>
                          <a:pt x="87" y="119"/>
                        </a:lnTo>
                        <a:lnTo>
                          <a:pt x="155" y="112"/>
                        </a:lnTo>
                        <a:lnTo>
                          <a:pt x="155" y="43"/>
                        </a:lnTo>
                        <a:lnTo>
                          <a:pt x="84"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77" name="Rectangle 153"/>
                  <p:cNvSpPr>
                    <a:spLocks noChangeArrowheads="1"/>
                  </p:cNvSpPr>
                  <p:nvPr/>
                </p:nvSpPr>
                <p:spPr bwMode="auto">
                  <a:xfrm flipH="1">
                    <a:off x="3256" y="3507"/>
                    <a:ext cx="70" cy="48"/>
                  </a:xfrm>
                  <a:prstGeom prst="rect">
                    <a:avLst/>
                  </a:prstGeom>
                  <a:solidFill>
                    <a:srgbClr val="84F8DA"/>
                  </a:solidFill>
                  <a:ln w="12700">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178" name="Freeform 154"/>
                  <p:cNvSpPr>
                    <a:spLocks/>
                  </p:cNvSpPr>
                  <p:nvPr/>
                </p:nvSpPr>
                <p:spPr bwMode="auto">
                  <a:xfrm flipH="1">
                    <a:off x="3231" y="3505"/>
                    <a:ext cx="25" cy="53"/>
                  </a:xfrm>
                  <a:custGeom>
                    <a:avLst/>
                    <a:gdLst/>
                    <a:ahLst/>
                    <a:cxnLst>
                      <a:cxn ang="0">
                        <a:pos x="0" y="0"/>
                      </a:cxn>
                      <a:cxn ang="0">
                        <a:pos x="0" y="122"/>
                      </a:cxn>
                      <a:cxn ang="0">
                        <a:pos x="57" y="116"/>
                      </a:cxn>
                      <a:cxn ang="0">
                        <a:pos x="57" y="10"/>
                      </a:cxn>
                      <a:cxn ang="0">
                        <a:pos x="0" y="0"/>
                      </a:cxn>
                    </a:cxnLst>
                    <a:rect l="0" t="0" r="r" b="b"/>
                    <a:pathLst>
                      <a:path w="57" h="122">
                        <a:moveTo>
                          <a:pt x="0" y="0"/>
                        </a:moveTo>
                        <a:lnTo>
                          <a:pt x="0" y="122"/>
                        </a:lnTo>
                        <a:lnTo>
                          <a:pt x="57" y="116"/>
                        </a:lnTo>
                        <a:lnTo>
                          <a:pt x="57" y="10"/>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grpSp>
                <p:nvGrpSpPr>
                  <p:cNvPr id="1179" name="Group 155"/>
                  <p:cNvGrpSpPr>
                    <a:grpSpLocks/>
                  </p:cNvGrpSpPr>
                  <p:nvPr/>
                </p:nvGrpSpPr>
                <p:grpSpPr bwMode="auto">
                  <a:xfrm flipH="1">
                    <a:off x="3395" y="3364"/>
                    <a:ext cx="250" cy="187"/>
                    <a:chOff x="4643" y="1679"/>
                    <a:chExt cx="590" cy="442"/>
                  </a:xfrm>
                </p:grpSpPr>
                <p:sp>
                  <p:nvSpPr>
                    <p:cNvPr id="1180" name="Freeform 156"/>
                    <p:cNvSpPr>
                      <a:spLocks/>
                    </p:cNvSpPr>
                    <p:nvPr/>
                  </p:nvSpPr>
                  <p:spPr bwMode="auto">
                    <a:xfrm>
                      <a:off x="4647" y="1694"/>
                      <a:ext cx="274" cy="31"/>
                    </a:xfrm>
                    <a:custGeom>
                      <a:avLst/>
                      <a:gdLst/>
                      <a:ahLst/>
                      <a:cxnLst>
                        <a:cxn ang="0">
                          <a:pos x="0" y="14"/>
                        </a:cxn>
                        <a:cxn ang="0">
                          <a:pos x="247" y="0"/>
                        </a:cxn>
                        <a:cxn ang="0">
                          <a:pos x="274" y="24"/>
                        </a:cxn>
                        <a:cxn ang="0">
                          <a:pos x="24" y="31"/>
                        </a:cxn>
                        <a:cxn ang="0">
                          <a:pos x="0" y="14"/>
                        </a:cxn>
                      </a:cxnLst>
                      <a:rect l="0" t="0" r="r" b="b"/>
                      <a:pathLst>
                        <a:path w="274" h="31">
                          <a:moveTo>
                            <a:pt x="0" y="14"/>
                          </a:moveTo>
                          <a:lnTo>
                            <a:pt x="247" y="0"/>
                          </a:lnTo>
                          <a:lnTo>
                            <a:pt x="274" y="24"/>
                          </a:lnTo>
                          <a:lnTo>
                            <a:pt x="24" y="31"/>
                          </a:lnTo>
                          <a:lnTo>
                            <a:pt x="0" y="14"/>
                          </a:lnTo>
                          <a:close/>
                        </a:path>
                      </a:pathLst>
                    </a:custGeom>
                    <a:solidFill>
                      <a:srgbClr val="008080"/>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1" name="Freeform 157"/>
                    <p:cNvSpPr>
                      <a:spLocks/>
                    </p:cNvSpPr>
                    <p:nvPr/>
                  </p:nvSpPr>
                  <p:spPr bwMode="auto">
                    <a:xfrm>
                      <a:off x="4643" y="1707"/>
                      <a:ext cx="27" cy="404"/>
                    </a:xfrm>
                    <a:custGeom>
                      <a:avLst/>
                      <a:gdLst/>
                      <a:ahLst/>
                      <a:cxnLst>
                        <a:cxn ang="0">
                          <a:pos x="0" y="404"/>
                        </a:cxn>
                        <a:cxn ang="0">
                          <a:pos x="0" y="0"/>
                        </a:cxn>
                        <a:cxn ang="0">
                          <a:pos x="27" y="20"/>
                        </a:cxn>
                        <a:cxn ang="0">
                          <a:pos x="27" y="404"/>
                        </a:cxn>
                        <a:cxn ang="0">
                          <a:pos x="0" y="404"/>
                        </a:cxn>
                      </a:cxnLst>
                      <a:rect l="0" t="0" r="r" b="b"/>
                      <a:pathLst>
                        <a:path w="27" h="404">
                          <a:moveTo>
                            <a:pt x="0" y="404"/>
                          </a:moveTo>
                          <a:lnTo>
                            <a:pt x="0" y="0"/>
                          </a:lnTo>
                          <a:lnTo>
                            <a:pt x="27" y="20"/>
                          </a:lnTo>
                          <a:lnTo>
                            <a:pt x="27" y="404"/>
                          </a:lnTo>
                          <a:lnTo>
                            <a:pt x="0" y="404"/>
                          </a:lnTo>
                          <a:close/>
                        </a:path>
                      </a:pathLst>
                    </a:custGeom>
                    <a:solidFill>
                      <a:srgbClr val="00BF9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2" name="Freeform 158"/>
                    <p:cNvSpPr>
                      <a:spLocks/>
                    </p:cNvSpPr>
                    <p:nvPr/>
                  </p:nvSpPr>
                  <p:spPr bwMode="auto">
                    <a:xfrm>
                      <a:off x="4889" y="1693"/>
                      <a:ext cx="27" cy="425"/>
                    </a:xfrm>
                    <a:custGeom>
                      <a:avLst/>
                      <a:gdLst/>
                      <a:ahLst/>
                      <a:cxnLst>
                        <a:cxn ang="0">
                          <a:pos x="0" y="425"/>
                        </a:cxn>
                        <a:cxn ang="0">
                          <a:pos x="0" y="0"/>
                        </a:cxn>
                        <a:cxn ang="0">
                          <a:pos x="27" y="23"/>
                        </a:cxn>
                        <a:cxn ang="0">
                          <a:pos x="27" y="425"/>
                        </a:cxn>
                        <a:cxn ang="0">
                          <a:pos x="0" y="425"/>
                        </a:cxn>
                      </a:cxnLst>
                      <a:rect l="0" t="0" r="r" b="b"/>
                      <a:pathLst>
                        <a:path w="27" h="425">
                          <a:moveTo>
                            <a:pt x="0" y="425"/>
                          </a:moveTo>
                          <a:lnTo>
                            <a:pt x="0" y="0"/>
                          </a:lnTo>
                          <a:lnTo>
                            <a:pt x="27" y="23"/>
                          </a:lnTo>
                          <a:lnTo>
                            <a:pt x="27" y="425"/>
                          </a:lnTo>
                          <a:lnTo>
                            <a:pt x="0" y="425"/>
                          </a:lnTo>
                          <a:close/>
                        </a:path>
                      </a:pathLst>
                    </a:custGeom>
                    <a:solidFill>
                      <a:srgbClr val="00BF9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3" name="Freeform 159"/>
                    <p:cNvSpPr>
                      <a:spLocks/>
                    </p:cNvSpPr>
                    <p:nvPr/>
                  </p:nvSpPr>
                  <p:spPr bwMode="auto">
                    <a:xfrm>
                      <a:off x="4891" y="1680"/>
                      <a:ext cx="342" cy="38"/>
                    </a:xfrm>
                    <a:custGeom>
                      <a:avLst/>
                      <a:gdLst/>
                      <a:ahLst/>
                      <a:cxnLst>
                        <a:cxn ang="0">
                          <a:pos x="0" y="14"/>
                        </a:cxn>
                        <a:cxn ang="0">
                          <a:pos x="298" y="0"/>
                        </a:cxn>
                        <a:cxn ang="0">
                          <a:pos x="342" y="24"/>
                        </a:cxn>
                        <a:cxn ang="0">
                          <a:pos x="30" y="38"/>
                        </a:cxn>
                        <a:cxn ang="0">
                          <a:pos x="0" y="14"/>
                        </a:cxn>
                      </a:cxnLst>
                      <a:rect l="0" t="0" r="r" b="b"/>
                      <a:pathLst>
                        <a:path w="342" h="38">
                          <a:moveTo>
                            <a:pt x="0" y="14"/>
                          </a:moveTo>
                          <a:lnTo>
                            <a:pt x="298" y="0"/>
                          </a:lnTo>
                          <a:lnTo>
                            <a:pt x="342" y="24"/>
                          </a:lnTo>
                          <a:lnTo>
                            <a:pt x="30" y="38"/>
                          </a:lnTo>
                          <a:lnTo>
                            <a:pt x="0" y="14"/>
                          </a:lnTo>
                          <a:close/>
                        </a:path>
                      </a:pathLst>
                    </a:custGeom>
                    <a:solidFill>
                      <a:srgbClr val="008080"/>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4" name="Freeform 160"/>
                    <p:cNvSpPr>
                      <a:spLocks/>
                    </p:cNvSpPr>
                    <p:nvPr/>
                  </p:nvSpPr>
                  <p:spPr bwMode="auto">
                    <a:xfrm>
                      <a:off x="5198" y="1679"/>
                      <a:ext cx="34" cy="442"/>
                    </a:xfrm>
                    <a:custGeom>
                      <a:avLst/>
                      <a:gdLst/>
                      <a:ahLst/>
                      <a:cxnLst>
                        <a:cxn ang="0">
                          <a:pos x="0" y="442"/>
                        </a:cxn>
                        <a:cxn ang="0">
                          <a:pos x="0" y="0"/>
                        </a:cxn>
                        <a:cxn ang="0">
                          <a:pos x="34" y="24"/>
                        </a:cxn>
                        <a:cxn ang="0">
                          <a:pos x="34" y="442"/>
                        </a:cxn>
                        <a:cxn ang="0">
                          <a:pos x="0" y="442"/>
                        </a:cxn>
                      </a:cxnLst>
                      <a:rect l="0" t="0" r="r" b="b"/>
                      <a:pathLst>
                        <a:path w="34" h="442">
                          <a:moveTo>
                            <a:pt x="0" y="442"/>
                          </a:moveTo>
                          <a:lnTo>
                            <a:pt x="0" y="0"/>
                          </a:lnTo>
                          <a:lnTo>
                            <a:pt x="34" y="24"/>
                          </a:lnTo>
                          <a:lnTo>
                            <a:pt x="34" y="442"/>
                          </a:lnTo>
                          <a:lnTo>
                            <a:pt x="0" y="442"/>
                          </a:lnTo>
                          <a:close/>
                        </a:path>
                      </a:pathLst>
                    </a:custGeom>
                    <a:solidFill>
                      <a:srgbClr val="00BF9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185" name="Group 161"/>
                <p:cNvGrpSpPr>
                  <a:grpSpLocks/>
                </p:cNvGrpSpPr>
                <p:nvPr/>
              </p:nvGrpSpPr>
              <p:grpSpPr bwMode="auto">
                <a:xfrm>
                  <a:off x="3491" y="3106"/>
                  <a:ext cx="758" cy="499"/>
                  <a:chOff x="3491" y="3106"/>
                  <a:chExt cx="758" cy="499"/>
                </a:xfrm>
              </p:grpSpPr>
              <p:sp>
                <p:nvSpPr>
                  <p:cNvPr id="1186" name="Freeform 162"/>
                  <p:cNvSpPr>
                    <a:spLocks/>
                  </p:cNvSpPr>
                  <p:nvPr/>
                </p:nvSpPr>
                <p:spPr bwMode="auto">
                  <a:xfrm flipH="1">
                    <a:off x="3518" y="3255"/>
                    <a:ext cx="30" cy="221"/>
                  </a:xfrm>
                  <a:custGeom>
                    <a:avLst/>
                    <a:gdLst/>
                    <a:ahLst/>
                    <a:cxnLst>
                      <a:cxn ang="0">
                        <a:pos x="0" y="0"/>
                      </a:cxn>
                      <a:cxn ang="0">
                        <a:pos x="0" y="412"/>
                      </a:cxn>
                      <a:cxn ang="0">
                        <a:pos x="69" y="518"/>
                      </a:cxn>
                      <a:cxn ang="0">
                        <a:pos x="69" y="3"/>
                      </a:cxn>
                      <a:cxn ang="0">
                        <a:pos x="0" y="0"/>
                      </a:cxn>
                    </a:cxnLst>
                    <a:rect l="0" t="0" r="r" b="b"/>
                    <a:pathLst>
                      <a:path w="69" h="518">
                        <a:moveTo>
                          <a:pt x="0" y="0"/>
                        </a:moveTo>
                        <a:lnTo>
                          <a:pt x="0" y="412"/>
                        </a:lnTo>
                        <a:lnTo>
                          <a:pt x="69" y="518"/>
                        </a:lnTo>
                        <a:lnTo>
                          <a:pt x="69" y="3"/>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87" name="Freeform 163"/>
                  <p:cNvSpPr>
                    <a:spLocks/>
                  </p:cNvSpPr>
                  <p:nvPr/>
                </p:nvSpPr>
                <p:spPr bwMode="auto">
                  <a:xfrm flipH="1">
                    <a:off x="3548" y="3255"/>
                    <a:ext cx="52" cy="181"/>
                  </a:xfrm>
                  <a:custGeom>
                    <a:avLst/>
                    <a:gdLst/>
                    <a:ahLst/>
                    <a:cxnLst>
                      <a:cxn ang="0">
                        <a:pos x="0" y="21"/>
                      </a:cxn>
                      <a:cxn ang="0">
                        <a:pos x="123" y="0"/>
                      </a:cxn>
                      <a:cxn ang="0">
                        <a:pos x="123" y="419"/>
                      </a:cxn>
                      <a:cxn ang="0">
                        <a:pos x="0" y="426"/>
                      </a:cxn>
                      <a:cxn ang="0">
                        <a:pos x="0" y="21"/>
                      </a:cxn>
                    </a:cxnLst>
                    <a:rect l="0" t="0" r="r" b="b"/>
                    <a:pathLst>
                      <a:path w="123" h="426">
                        <a:moveTo>
                          <a:pt x="0" y="21"/>
                        </a:moveTo>
                        <a:lnTo>
                          <a:pt x="123" y="0"/>
                        </a:lnTo>
                        <a:lnTo>
                          <a:pt x="123" y="419"/>
                        </a:lnTo>
                        <a:lnTo>
                          <a:pt x="0" y="426"/>
                        </a:lnTo>
                        <a:lnTo>
                          <a:pt x="0" y="21"/>
                        </a:lnTo>
                        <a:close/>
                      </a:path>
                    </a:pathLst>
                  </a:custGeom>
                  <a:solidFill>
                    <a:srgbClr val="84F8DA"/>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8" name="Freeform 164"/>
                  <p:cNvSpPr>
                    <a:spLocks/>
                  </p:cNvSpPr>
                  <p:nvPr/>
                </p:nvSpPr>
                <p:spPr bwMode="auto">
                  <a:xfrm flipH="1">
                    <a:off x="3518" y="3430"/>
                    <a:ext cx="84" cy="46"/>
                  </a:xfrm>
                  <a:custGeom>
                    <a:avLst/>
                    <a:gdLst/>
                    <a:ahLst/>
                    <a:cxnLst>
                      <a:cxn ang="0">
                        <a:pos x="0" y="7"/>
                      </a:cxn>
                      <a:cxn ang="0">
                        <a:pos x="130" y="0"/>
                      </a:cxn>
                      <a:cxn ang="0">
                        <a:pos x="199" y="110"/>
                      </a:cxn>
                      <a:cxn ang="0">
                        <a:pos x="68" y="110"/>
                      </a:cxn>
                      <a:cxn ang="0">
                        <a:pos x="0" y="7"/>
                      </a:cxn>
                    </a:cxnLst>
                    <a:rect l="0" t="0" r="r" b="b"/>
                    <a:pathLst>
                      <a:path w="199" h="110">
                        <a:moveTo>
                          <a:pt x="0" y="7"/>
                        </a:moveTo>
                        <a:lnTo>
                          <a:pt x="130" y="0"/>
                        </a:lnTo>
                        <a:lnTo>
                          <a:pt x="199" y="110"/>
                        </a:lnTo>
                        <a:lnTo>
                          <a:pt x="68" y="110"/>
                        </a:lnTo>
                        <a:lnTo>
                          <a:pt x="0" y="7"/>
                        </a:lnTo>
                        <a:close/>
                      </a:path>
                    </a:pathLst>
                  </a:custGeom>
                  <a:solidFill>
                    <a:srgbClr val="00A479"/>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89" name="Freeform 165"/>
                  <p:cNvSpPr>
                    <a:spLocks/>
                  </p:cNvSpPr>
                  <p:nvPr/>
                </p:nvSpPr>
                <p:spPr bwMode="auto">
                  <a:xfrm flipH="1">
                    <a:off x="3553" y="3357"/>
                    <a:ext cx="55" cy="58"/>
                  </a:xfrm>
                  <a:custGeom>
                    <a:avLst/>
                    <a:gdLst/>
                    <a:ahLst/>
                    <a:cxnLst>
                      <a:cxn ang="0">
                        <a:pos x="55" y="130"/>
                      </a:cxn>
                      <a:cxn ang="0">
                        <a:pos x="130" y="130"/>
                      </a:cxn>
                      <a:cxn ang="0">
                        <a:pos x="75" y="0"/>
                      </a:cxn>
                      <a:cxn ang="0">
                        <a:pos x="0" y="0"/>
                      </a:cxn>
                      <a:cxn ang="0">
                        <a:pos x="55" y="130"/>
                      </a:cxn>
                    </a:cxnLst>
                    <a:rect l="0" t="0" r="r" b="b"/>
                    <a:pathLst>
                      <a:path w="130" h="130">
                        <a:moveTo>
                          <a:pt x="55" y="130"/>
                        </a:moveTo>
                        <a:lnTo>
                          <a:pt x="130" y="130"/>
                        </a:lnTo>
                        <a:lnTo>
                          <a:pt x="75" y="0"/>
                        </a:lnTo>
                        <a:lnTo>
                          <a:pt x="0" y="0"/>
                        </a:lnTo>
                        <a:lnTo>
                          <a:pt x="55" y="130"/>
                        </a:lnTo>
                        <a:close/>
                      </a:path>
                    </a:pathLst>
                  </a:custGeom>
                  <a:solidFill>
                    <a:srgbClr val="00A479"/>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90" name="Freeform 166"/>
                  <p:cNvSpPr>
                    <a:spLocks/>
                  </p:cNvSpPr>
                  <p:nvPr/>
                </p:nvSpPr>
                <p:spPr bwMode="auto">
                  <a:xfrm flipH="1">
                    <a:off x="3577" y="3283"/>
                    <a:ext cx="32" cy="74"/>
                  </a:xfrm>
                  <a:custGeom>
                    <a:avLst/>
                    <a:gdLst/>
                    <a:ahLst/>
                    <a:cxnLst>
                      <a:cxn ang="0">
                        <a:pos x="0" y="176"/>
                      </a:cxn>
                      <a:cxn ang="0">
                        <a:pos x="75" y="176"/>
                      </a:cxn>
                      <a:cxn ang="0">
                        <a:pos x="79" y="0"/>
                      </a:cxn>
                      <a:cxn ang="0">
                        <a:pos x="0" y="11"/>
                      </a:cxn>
                      <a:cxn ang="0">
                        <a:pos x="0" y="176"/>
                      </a:cxn>
                    </a:cxnLst>
                    <a:rect l="0" t="0" r="r" b="b"/>
                    <a:pathLst>
                      <a:path w="79" h="176">
                        <a:moveTo>
                          <a:pt x="0" y="176"/>
                        </a:moveTo>
                        <a:lnTo>
                          <a:pt x="75" y="176"/>
                        </a:lnTo>
                        <a:lnTo>
                          <a:pt x="79" y="0"/>
                        </a:lnTo>
                        <a:lnTo>
                          <a:pt x="0" y="11"/>
                        </a:lnTo>
                        <a:lnTo>
                          <a:pt x="0" y="176"/>
                        </a:lnTo>
                        <a:close/>
                      </a:path>
                    </a:pathLst>
                  </a:custGeom>
                  <a:solidFill>
                    <a:srgbClr val="84F8DA"/>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1" name="Freeform 167"/>
                  <p:cNvSpPr>
                    <a:spLocks/>
                  </p:cNvSpPr>
                  <p:nvPr/>
                </p:nvSpPr>
                <p:spPr bwMode="auto">
                  <a:xfrm flipH="1">
                    <a:off x="3553" y="3285"/>
                    <a:ext cx="25" cy="131"/>
                  </a:xfrm>
                  <a:custGeom>
                    <a:avLst/>
                    <a:gdLst/>
                    <a:ahLst/>
                    <a:cxnLst>
                      <a:cxn ang="0">
                        <a:pos x="0" y="0"/>
                      </a:cxn>
                      <a:cxn ang="0">
                        <a:pos x="0" y="173"/>
                      </a:cxn>
                      <a:cxn ang="0">
                        <a:pos x="59" y="306"/>
                      </a:cxn>
                      <a:cxn ang="0">
                        <a:pos x="55" y="42"/>
                      </a:cxn>
                      <a:cxn ang="0">
                        <a:pos x="0" y="0"/>
                      </a:cxn>
                    </a:cxnLst>
                    <a:rect l="0" t="0" r="r" b="b"/>
                    <a:pathLst>
                      <a:path w="59" h="306">
                        <a:moveTo>
                          <a:pt x="0" y="0"/>
                        </a:moveTo>
                        <a:lnTo>
                          <a:pt x="0" y="173"/>
                        </a:lnTo>
                        <a:lnTo>
                          <a:pt x="59" y="306"/>
                        </a:lnTo>
                        <a:lnTo>
                          <a:pt x="55" y="42"/>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92" name="Freeform 168"/>
                  <p:cNvSpPr>
                    <a:spLocks/>
                  </p:cNvSpPr>
                  <p:nvPr/>
                </p:nvSpPr>
                <p:spPr bwMode="auto">
                  <a:xfrm flipH="1">
                    <a:off x="3491" y="3243"/>
                    <a:ext cx="62" cy="97"/>
                  </a:xfrm>
                  <a:custGeom>
                    <a:avLst/>
                    <a:gdLst/>
                    <a:ahLst/>
                    <a:cxnLst>
                      <a:cxn ang="0">
                        <a:pos x="76" y="20"/>
                      </a:cxn>
                      <a:cxn ang="0">
                        <a:pos x="145" y="0"/>
                      </a:cxn>
                      <a:cxn ang="0">
                        <a:pos x="69" y="223"/>
                      </a:cxn>
                      <a:cxn ang="0">
                        <a:pos x="0" y="228"/>
                      </a:cxn>
                      <a:cxn ang="0">
                        <a:pos x="76" y="20"/>
                      </a:cxn>
                    </a:cxnLst>
                    <a:rect l="0" t="0" r="r" b="b"/>
                    <a:pathLst>
                      <a:path w="145" h="228">
                        <a:moveTo>
                          <a:pt x="76" y="20"/>
                        </a:moveTo>
                        <a:lnTo>
                          <a:pt x="145" y="0"/>
                        </a:lnTo>
                        <a:lnTo>
                          <a:pt x="69" y="223"/>
                        </a:lnTo>
                        <a:lnTo>
                          <a:pt x="0" y="228"/>
                        </a:lnTo>
                        <a:lnTo>
                          <a:pt x="76" y="20"/>
                        </a:lnTo>
                        <a:close/>
                      </a:path>
                    </a:pathLst>
                  </a:custGeom>
                  <a:solidFill>
                    <a:srgbClr val="84F8DA"/>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93" name="Freeform 169"/>
                  <p:cNvSpPr>
                    <a:spLocks/>
                  </p:cNvSpPr>
                  <p:nvPr/>
                </p:nvSpPr>
                <p:spPr bwMode="auto">
                  <a:xfrm flipH="1">
                    <a:off x="3513" y="3280"/>
                    <a:ext cx="128" cy="290"/>
                  </a:xfrm>
                  <a:custGeom>
                    <a:avLst/>
                    <a:gdLst/>
                    <a:ahLst/>
                    <a:cxnLst>
                      <a:cxn ang="0">
                        <a:pos x="0" y="0"/>
                      </a:cxn>
                      <a:cxn ang="0">
                        <a:pos x="76" y="35"/>
                      </a:cxn>
                      <a:cxn ang="0">
                        <a:pos x="76" y="97"/>
                      </a:cxn>
                      <a:cxn ang="0">
                        <a:pos x="165" y="124"/>
                      </a:cxn>
                      <a:cxn ang="0">
                        <a:pos x="165" y="90"/>
                      </a:cxn>
                      <a:cxn ang="0">
                        <a:pos x="213" y="104"/>
                      </a:cxn>
                      <a:cxn ang="0">
                        <a:pos x="213" y="437"/>
                      </a:cxn>
                      <a:cxn ang="0">
                        <a:pos x="0" y="481"/>
                      </a:cxn>
                      <a:cxn ang="0">
                        <a:pos x="0" y="0"/>
                      </a:cxn>
                    </a:cxnLst>
                    <a:rect l="0" t="0" r="r" b="b"/>
                    <a:pathLst>
                      <a:path w="213" h="481">
                        <a:moveTo>
                          <a:pt x="0" y="0"/>
                        </a:moveTo>
                        <a:lnTo>
                          <a:pt x="76" y="35"/>
                        </a:lnTo>
                        <a:lnTo>
                          <a:pt x="76" y="97"/>
                        </a:lnTo>
                        <a:lnTo>
                          <a:pt x="165" y="124"/>
                        </a:lnTo>
                        <a:lnTo>
                          <a:pt x="165" y="90"/>
                        </a:lnTo>
                        <a:lnTo>
                          <a:pt x="213" y="104"/>
                        </a:lnTo>
                        <a:lnTo>
                          <a:pt x="213" y="437"/>
                        </a:lnTo>
                        <a:lnTo>
                          <a:pt x="0" y="481"/>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94" name="Freeform 170"/>
                  <p:cNvSpPr>
                    <a:spLocks/>
                  </p:cNvSpPr>
                  <p:nvPr/>
                </p:nvSpPr>
                <p:spPr bwMode="auto">
                  <a:xfrm flipH="1">
                    <a:off x="3578" y="3379"/>
                    <a:ext cx="62" cy="181"/>
                  </a:xfrm>
                  <a:custGeom>
                    <a:avLst/>
                    <a:gdLst/>
                    <a:ahLst/>
                    <a:cxnLst>
                      <a:cxn ang="0">
                        <a:pos x="0" y="0"/>
                      </a:cxn>
                      <a:cxn ang="0">
                        <a:pos x="103" y="41"/>
                      </a:cxn>
                      <a:cxn ang="0">
                        <a:pos x="103" y="294"/>
                      </a:cxn>
                      <a:cxn ang="0">
                        <a:pos x="69" y="301"/>
                      </a:cxn>
                      <a:cxn ang="0">
                        <a:pos x="69" y="47"/>
                      </a:cxn>
                      <a:cxn ang="0">
                        <a:pos x="0" y="24"/>
                      </a:cxn>
                      <a:cxn ang="0">
                        <a:pos x="0" y="0"/>
                      </a:cxn>
                    </a:cxnLst>
                    <a:rect l="0" t="0" r="r" b="b"/>
                    <a:pathLst>
                      <a:path w="103" h="301">
                        <a:moveTo>
                          <a:pt x="0" y="0"/>
                        </a:moveTo>
                        <a:lnTo>
                          <a:pt x="103" y="41"/>
                        </a:lnTo>
                        <a:lnTo>
                          <a:pt x="103" y="294"/>
                        </a:lnTo>
                        <a:lnTo>
                          <a:pt x="69" y="301"/>
                        </a:lnTo>
                        <a:lnTo>
                          <a:pt x="69" y="47"/>
                        </a:lnTo>
                        <a:lnTo>
                          <a:pt x="0" y="24"/>
                        </a:lnTo>
                        <a:lnTo>
                          <a:pt x="0" y="0"/>
                        </a:lnTo>
                        <a:close/>
                      </a:path>
                    </a:pathLst>
                  </a:custGeom>
                  <a:solidFill>
                    <a:srgbClr val="005F5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5" name="Freeform 171"/>
                  <p:cNvSpPr>
                    <a:spLocks/>
                  </p:cNvSpPr>
                  <p:nvPr/>
                </p:nvSpPr>
                <p:spPr bwMode="auto">
                  <a:xfrm flipH="1">
                    <a:off x="3736" y="3106"/>
                    <a:ext cx="498" cy="475"/>
                  </a:xfrm>
                  <a:custGeom>
                    <a:avLst/>
                    <a:gdLst/>
                    <a:ahLst/>
                    <a:cxnLst>
                      <a:cxn ang="0">
                        <a:pos x="0" y="170"/>
                      </a:cxn>
                      <a:cxn ang="0">
                        <a:pos x="829" y="0"/>
                      </a:cxn>
                      <a:cxn ang="0">
                        <a:pos x="829" y="787"/>
                      </a:cxn>
                      <a:cxn ang="0">
                        <a:pos x="0" y="787"/>
                      </a:cxn>
                      <a:cxn ang="0">
                        <a:pos x="0" y="170"/>
                      </a:cxn>
                    </a:cxnLst>
                    <a:rect l="0" t="0" r="r" b="b"/>
                    <a:pathLst>
                      <a:path w="829" h="787">
                        <a:moveTo>
                          <a:pt x="0" y="170"/>
                        </a:moveTo>
                        <a:lnTo>
                          <a:pt x="829" y="0"/>
                        </a:lnTo>
                        <a:lnTo>
                          <a:pt x="829" y="787"/>
                        </a:lnTo>
                        <a:lnTo>
                          <a:pt x="0" y="787"/>
                        </a:lnTo>
                        <a:lnTo>
                          <a:pt x="0" y="170"/>
                        </a:lnTo>
                        <a:close/>
                      </a:path>
                    </a:pathLst>
                  </a:custGeom>
                  <a:solidFill>
                    <a:srgbClr val="D1FFF3"/>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96" name="Freeform 172"/>
                  <p:cNvSpPr>
                    <a:spLocks/>
                  </p:cNvSpPr>
                  <p:nvPr/>
                </p:nvSpPr>
                <p:spPr bwMode="auto">
                  <a:xfrm flipH="1">
                    <a:off x="3595" y="3106"/>
                    <a:ext cx="141" cy="474"/>
                  </a:xfrm>
                  <a:custGeom>
                    <a:avLst/>
                    <a:gdLst/>
                    <a:ahLst/>
                    <a:cxnLst>
                      <a:cxn ang="0">
                        <a:pos x="150" y="3"/>
                      </a:cxn>
                      <a:cxn ang="0">
                        <a:pos x="150" y="37"/>
                      </a:cxn>
                      <a:cxn ang="0">
                        <a:pos x="0" y="0"/>
                      </a:cxn>
                      <a:cxn ang="0">
                        <a:pos x="0" y="785"/>
                      </a:cxn>
                      <a:cxn ang="0">
                        <a:pos x="157" y="765"/>
                      </a:cxn>
                      <a:cxn ang="0">
                        <a:pos x="157" y="168"/>
                      </a:cxn>
                      <a:cxn ang="0">
                        <a:pos x="233" y="181"/>
                      </a:cxn>
                      <a:cxn ang="0">
                        <a:pos x="233" y="24"/>
                      </a:cxn>
                      <a:cxn ang="0">
                        <a:pos x="150" y="3"/>
                      </a:cxn>
                    </a:cxnLst>
                    <a:rect l="0" t="0" r="r" b="b"/>
                    <a:pathLst>
                      <a:path w="233" h="785">
                        <a:moveTo>
                          <a:pt x="150" y="3"/>
                        </a:moveTo>
                        <a:lnTo>
                          <a:pt x="150" y="37"/>
                        </a:lnTo>
                        <a:lnTo>
                          <a:pt x="0" y="0"/>
                        </a:lnTo>
                        <a:lnTo>
                          <a:pt x="0" y="785"/>
                        </a:lnTo>
                        <a:lnTo>
                          <a:pt x="157" y="765"/>
                        </a:lnTo>
                        <a:lnTo>
                          <a:pt x="157" y="168"/>
                        </a:lnTo>
                        <a:lnTo>
                          <a:pt x="233" y="181"/>
                        </a:lnTo>
                        <a:lnTo>
                          <a:pt x="233" y="24"/>
                        </a:lnTo>
                        <a:lnTo>
                          <a:pt x="150" y="3"/>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97" name="Freeform 173"/>
                  <p:cNvSpPr>
                    <a:spLocks/>
                  </p:cNvSpPr>
                  <p:nvPr/>
                </p:nvSpPr>
                <p:spPr bwMode="auto">
                  <a:xfrm flipH="1">
                    <a:off x="3937" y="3137"/>
                    <a:ext cx="78" cy="284"/>
                  </a:xfrm>
                  <a:custGeom>
                    <a:avLst/>
                    <a:gdLst/>
                    <a:ahLst/>
                    <a:cxnLst>
                      <a:cxn ang="0">
                        <a:pos x="130" y="0"/>
                      </a:cxn>
                      <a:cxn ang="0">
                        <a:pos x="130" y="460"/>
                      </a:cxn>
                      <a:cxn ang="0">
                        <a:pos x="0" y="467"/>
                      </a:cxn>
                      <a:cxn ang="0">
                        <a:pos x="0" y="20"/>
                      </a:cxn>
                      <a:cxn ang="0">
                        <a:pos x="130" y="0"/>
                      </a:cxn>
                    </a:cxnLst>
                    <a:rect l="0" t="0" r="r" b="b"/>
                    <a:pathLst>
                      <a:path w="130" h="467">
                        <a:moveTo>
                          <a:pt x="130" y="0"/>
                        </a:moveTo>
                        <a:lnTo>
                          <a:pt x="130" y="460"/>
                        </a:lnTo>
                        <a:lnTo>
                          <a:pt x="0" y="467"/>
                        </a:lnTo>
                        <a:lnTo>
                          <a:pt x="0" y="20"/>
                        </a:lnTo>
                        <a:lnTo>
                          <a:pt x="130" y="0"/>
                        </a:lnTo>
                        <a:close/>
                      </a:path>
                    </a:pathLst>
                  </a:custGeom>
                  <a:solidFill>
                    <a:srgbClr val="84F8DA"/>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8" name="Freeform 174"/>
                  <p:cNvSpPr>
                    <a:spLocks/>
                  </p:cNvSpPr>
                  <p:nvPr/>
                </p:nvSpPr>
                <p:spPr bwMode="auto">
                  <a:xfrm flipH="1">
                    <a:off x="3910" y="3415"/>
                    <a:ext cx="104" cy="62"/>
                  </a:xfrm>
                  <a:custGeom>
                    <a:avLst/>
                    <a:gdLst/>
                    <a:ahLst/>
                    <a:cxnLst>
                      <a:cxn ang="0">
                        <a:pos x="0" y="7"/>
                      </a:cxn>
                      <a:cxn ang="0">
                        <a:pos x="130" y="0"/>
                      </a:cxn>
                      <a:cxn ang="0">
                        <a:pos x="171" y="103"/>
                      </a:cxn>
                      <a:cxn ang="0">
                        <a:pos x="57" y="105"/>
                      </a:cxn>
                      <a:cxn ang="0">
                        <a:pos x="0" y="7"/>
                      </a:cxn>
                    </a:cxnLst>
                    <a:rect l="0" t="0" r="r" b="b"/>
                    <a:pathLst>
                      <a:path w="171" h="105">
                        <a:moveTo>
                          <a:pt x="0" y="7"/>
                        </a:moveTo>
                        <a:lnTo>
                          <a:pt x="130" y="0"/>
                        </a:lnTo>
                        <a:lnTo>
                          <a:pt x="171" y="103"/>
                        </a:lnTo>
                        <a:lnTo>
                          <a:pt x="57" y="105"/>
                        </a:lnTo>
                        <a:lnTo>
                          <a:pt x="0" y="7"/>
                        </a:lnTo>
                        <a:close/>
                      </a:path>
                    </a:pathLst>
                  </a:custGeom>
                  <a:solidFill>
                    <a:srgbClr val="1BDFA7"/>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199" name="Freeform 175"/>
                  <p:cNvSpPr>
                    <a:spLocks/>
                  </p:cNvSpPr>
                  <p:nvPr/>
                </p:nvSpPr>
                <p:spPr bwMode="auto">
                  <a:xfrm flipH="1">
                    <a:off x="3905" y="3137"/>
                    <a:ext cx="32" cy="349"/>
                  </a:xfrm>
                  <a:custGeom>
                    <a:avLst/>
                    <a:gdLst/>
                    <a:ahLst/>
                    <a:cxnLst>
                      <a:cxn ang="0">
                        <a:pos x="0" y="0"/>
                      </a:cxn>
                      <a:cxn ang="0">
                        <a:pos x="52" y="4"/>
                      </a:cxn>
                      <a:cxn ang="0">
                        <a:pos x="52" y="577"/>
                      </a:cxn>
                      <a:cxn ang="0">
                        <a:pos x="0" y="464"/>
                      </a:cxn>
                      <a:cxn ang="0">
                        <a:pos x="0" y="0"/>
                      </a:cxn>
                    </a:cxnLst>
                    <a:rect l="0" t="0" r="r" b="b"/>
                    <a:pathLst>
                      <a:path w="52" h="577">
                        <a:moveTo>
                          <a:pt x="0" y="0"/>
                        </a:moveTo>
                        <a:lnTo>
                          <a:pt x="52" y="4"/>
                        </a:lnTo>
                        <a:lnTo>
                          <a:pt x="52" y="577"/>
                        </a:lnTo>
                        <a:lnTo>
                          <a:pt x="0" y="464"/>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200" name="Freeform 176"/>
                  <p:cNvSpPr>
                    <a:spLocks/>
                  </p:cNvSpPr>
                  <p:nvPr/>
                </p:nvSpPr>
                <p:spPr bwMode="auto">
                  <a:xfrm flipH="1">
                    <a:off x="4070" y="3176"/>
                    <a:ext cx="42" cy="311"/>
                  </a:xfrm>
                  <a:custGeom>
                    <a:avLst/>
                    <a:gdLst/>
                    <a:ahLst/>
                    <a:cxnLst>
                      <a:cxn ang="0">
                        <a:pos x="0" y="0"/>
                      </a:cxn>
                      <a:cxn ang="0">
                        <a:pos x="0" y="412"/>
                      </a:cxn>
                      <a:cxn ang="0">
                        <a:pos x="69" y="518"/>
                      </a:cxn>
                      <a:cxn ang="0">
                        <a:pos x="69" y="3"/>
                      </a:cxn>
                      <a:cxn ang="0">
                        <a:pos x="0" y="0"/>
                      </a:cxn>
                    </a:cxnLst>
                    <a:rect l="0" t="0" r="r" b="b"/>
                    <a:pathLst>
                      <a:path w="69" h="518">
                        <a:moveTo>
                          <a:pt x="0" y="0"/>
                        </a:moveTo>
                        <a:lnTo>
                          <a:pt x="0" y="412"/>
                        </a:lnTo>
                        <a:lnTo>
                          <a:pt x="69" y="518"/>
                        </a:lnTo>
                        <a:lnTo>
                          <a:pt x="69" y="3"/>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201" name="Freeform 177"/>
                  <p:cNvSpPr>
                    <a:spLocks/>
                  </p:cNvSpPr>
                  <p:nvPr/>
                </p:nvSpPr>
                <p:spPr bwMode="auto">
                  <a:xfrm flipH="1">
                    <a:off x="4112" y="3174"/>
                    <a:ext cx="75" cy="258"/>
                  </a:xfrm>
                  <a:custGeom>
                    <a:avLst/>
                    <a:gdLst/>
                    <a:ahLst/>
                    <a:cxnLst>
                      <a:cxn ang="0">
                        <a:pos x="0" y="21"/>
                      </a:cxn>
                      <a:cxn ang="0">
                        <a:pos x="123" y="0"/>
                      </a:cxn>
                      <a:cxn ang="0">
                        <a:pos x="123" y="419"/>
                      </a:cxn>
                      <a:cxn ang="0">
                        <a:pos x="0" y="426"/>
                      </a:cxn>
                      <a:cxn ang="0">
                        <a:pos x="0" y="21"/>
                      </a:cxn>
                    </a:cxnLst>
                    <a:rect l="0" t="0" r="r" b="b"/>
                    <a:pathLst>
                      <a:path w="123" h="426">
                        <a:moveTo>
                          <a:pt x="0" y="21"/>
                        </a:moveTo>
                        <a:lnTo>
                          <a:pt x="123" y="0"/>
                        </a:lnTo>
                        <a:lnTo>
                          <a:pt x="123" y="419"/>
                        </a:lnTo>
                        <a:lnTo>
                          <a:pt x="0" y="426"/>
                        </a:lnTo>
                        <a:lnTo>
                          <a:pt x="0" y="21"/>
                        </a:lnTo>
                        <a:close/>
                      </a:path>
                    </a:pathLst>
                  </a:custGeom>
                  <a:solidFill>
                    <a:srgbClr val="84F8DA"/>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2" name="Freeform 178"/>
                  <p:cNvSpPr>
                    <a:spLocks/>
                  </p:cNvSpPr>
                  <p:nvPr/>
                </p:nvSpPr>
                <p:spPr bwMode="auto">
                  <a:xfrm flipH="1">
                    <a:off x="4069" y="3423"/>
                    <a:ext cx="120" cy="68"/>
                  </a:xfrm>
                  <a:custGeom>
                    <a:avLst/>
                    <a:gdLst/>
                    <a:ahLst/>
                    <a:cxnLst>
                      <a:cxn ang="0">
                        <a:pos x="0" y="7"/>
                      </a:cxn>
                      <a:cxn ang="0">
                        <a:pos x="130" y="0"/>
                      </a:cxn>
                      <a:cxn ang="0">
                        <a:pos x="199" y="110"/>
                      </a:cxn>
                      <a:cxn ang="0">
                        <a:pos x="68" y="110"/>
                      </a:cxn>
                      <a:cxn ang="0">
                        <a:pos x="0" y="7"/>
                      </a:cxn>
                    </a:cxnLst>
                    <a:rect l="0" t="0" r="r" b="b"/>
                    <a:pathLst>
                      <a:path w="199" h="110">
                        <a:moveTo>
                          <a:pt x="0" y="7"/>
                        </a:moveTo>
                        <a:lnTo>
                          <a:pt x="130" y="0"/>
                        </a:lnTo>
                        <a:lnTo>
                          <a:pt x="199" y="110"/>
                        </a:lnTo>
                        <a:lnTo>
                          <a:pt x="68" y="110"/>
                        </a:lnTo>
                        <a:lnTo>
                          <a:pt x="0" y="7"/>
                        </a:lnTo>
                        <a:close/>
                      </a:path>
                    </a:pathLst>
                  </a:custGeom>
                  <a:solidFill>
                    <a:srgbClr val="1BDFA7"/>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203" name="Freeform 179"/>
                  <p:cNvSpPr>
                    <a:spLocks/>
                  </p:cNvSpPr>
                  <p:nvPr/>
                </p:nvSpPr>
                <p:spPr bwMode="auto">
                  <a:xfrm flipH="1">
                    <a:off x="3745" y="3290"/>
                    <a:ext cx="110" cy="93"/>
                  </a:xfrm>
                  <a:custGeom>
                    <a:avLst/>
                    <a:gdLst/>
                    <a:ahLst/>
                    <a:cxnLst>
                      <a:cxn ang="0">
                        <a:pos x="0" y="3"/>
                      </a:cxn>
                      <a:cxn ang="0">
                        <a:pos x="120" y="0"/>
                      </a:cxn>
                      <a:cxn ang="0">
                        <a:pos x="182" y="154"/>
                      </a:cxn>
                      <a:cxn ang="0">
                        <a:pos x="65" y="154"/>
                      </a:cxn>
                      <a:cxn ang="0">
                        <a:pos x="0" y="3"/>
                      </a:cxn>
                    </a:cxnLst>
                    <a:rect l="0" t="0" r="r" b="b"/>
                    <a:pathLst>
                      <a:path w="182" h="154">
                        <a:moveTo>
                          <a:pt x="0" y="3"/>
                        </a:moveTo>
                        <a:lnTo>
                          <a:pt x="120" y="0"/>
                        </a:lnTo>
                        <a:lnTo>
                          <a:pt x="182" y="154"/>
                        </a:lnTo>
                        <a:lnTo>
                          <a:pt x="65" y="154"/>
                        </a:lnTo>
                        <a:lnTo>
                          <a:pt x="0" y="3"/>
                        </a:lnTo>
                        <a:close/>
                      </a:path>
                    </a:pathLst>
                  </a:custGeom>
                  <a:solidFill>
                    <a:srgbClr val="1BDFA7"/>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204" name="Freeform 180"/>
                  <p:cNvSpPr>
                    <a:spLocks/>
                  </p:cNvSpPr>
                  <p:nvPr/>
                </p:nvSpPr>
                <p:spPr bwMode="auto">
                  <a:xfrm flipH="1">
                    <a:off x="3782" y="3108"/>
                    <a:ext cx="74" cy="192"/>
                  </a:xfrm>
                  <a:custGeom>
                    <a:avLst/>
                    <a:gdLst/>
                    <a:ahLst/>
                    <a:cxnLst>
                      <a:cxn ang="0">
                        <a:pos x="0" y="316"/>
                      </a:cxn>
                      <a:cxn ang="0">
                        <a:pos x="123" y="302"/>
                      </a:cxn>
                      <a:cxn ang="0">
                        <a:pos x="123" y="0"/>
                      </a:cxn>
                      <a:cxn ang="0">
                        <a:pos x="0" y="19"/>
                      </a:cxn>
                      <a:cxn ang="0">
                        <a:pos x="0" y="316"/>
                      </a:cxn>
                    </a:cxnLst>
                    <a:rect l="0" t="0" r="r" b="b"/>
                    <a:pathLst>
                      <a:path w="123" h="316">
                        <a:moveTo>
                          <a:pt x="0" y="316"/>
                        </a:moveTo>
                        <a:lnTo>
                          <a:pt x="123" y="302"/>
                        </a:lnTo>
                        <a:lnTo>
                          <a:pt x="123" y="0"/>
                        </a:lnTo>
                        <a:lnTo>
                          <a:pt x="0" y="19"/>
                        </a:lnTo>
                        <a:lnTo>
                          <a:pt x="0" y="316"/>
                        </a:lnTo>
                        <a:close/>
                      </a:path>
                    </a:pathLst>
                  </a:custGeom>
                  <a:solidFill>
                    <a:srgbClr val="84F8DA"/>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5" name="Freeform 181"/>
                  <p:cNvSpPr>
                    <a:spLocks/>
                  </p:cNvSpPr>
                  <p:nvPr/>
                </p:nvSpPr>
                <p:spPr bwMode="auto">
                  <a:xfrm flipH="1">
                    <a:off x="3745" y="3108"/>
                    <a:ext cx="38" cy="280"/>
                  </a:xfrm>
                  <a:custGeom>
                    <a:avLst/>
                    <a:gdLst/>
                    <a:ahLst/>
                    <a:cxnLst>
                      <a:cxn ang="0">
                        <a:pos x="0" y="0"/>
                      </a:cxn>
                      <a:cxn ang="0">
                        <a:pos x="0" y="306"/>
                      </a:cxn>
                      <a:cxn ang="0">
                        <a:pos x="65" y="464"/>
                      </a:cxn>
                      <a:cxn ang="0">
                        <a:pos x="65" y="11"/>
                      </a:cxn>
                      <a:cxn ang="0">
                        <a:pos x="0" y="0"/>
                      </a:cxn>
                    </a:cxnLst>
                    <a:rect l="0" t="0" r="r" b="b"/>
                    <a:pathLst>
                      <a:path w="65" h="464">
                        <a:moveTo>
                          <a:pt x="0" y="0"/>
                        </a:moveTo>
                        <a:lnTo>
                          <a:pt x="0" y="306"/>
                        </a:lnTo>
                        <a:lnTo>
                          <a:pt x="65" y="464"/>
                        </a:lnTo>
                        <a:lnTo>
                          <a:pt x="65" y="11"/>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206" name="Freeform 182"/>
                  <p:cNvSpPr>
                    <a:spLocks/>
                  </p:cNvSpPr>
                  <p:nvPr/>
                </p:nvSpPr>
                <p:spPr bwMode="auto">
                  <a:xfrm flipH="1">
                    <a:off x="3984" y="3160"/>
                    <a:ext cx="46" cy="151"/>
                  </a:xfrm>
                  <a:custGeom>
                    <a:avLst/>
                    <a:gdLst/>
                    <a:ahLst/>
                    <a:cxnLst>
                      <a:cxn ang="0">
                        <a:pos x="0" y="10"/>
                      </a:cxn>
                      <a:cxn ang="0">
                        <a:pos x="75" y="0"/>
                      </a:cxn>
                      <a:cxn ang="0">
                        <a:pos x="75" y="251"/>
                      </a:cxn>
                      <a:cxn ang="0">
                        <a:pos x="0" y="251"/>
                      </a:cxn>
                      <a:cxn ang="0">
                        <a:pos x="0" y="10"/>
                      </a:cxn>
                    </a:cxnLst>
                    <a:rect l="0" t="0" r="r" b="b"/>
                    <a:pathLst>
                      <a:path w="75" h="251">
                        <a:moveTo>
                          <a:pt x="0" y="10"/>
                        </a:moveTo>
                        <a:lnTo>
                          <a:pt x="75" y="0"/>
                        </a:lnTo>
                        <a:lnTo>
                          <a:pt x="75" y="251"/>
                        </a:lnTo>
                        <a:lnTo>
                          <a:pt x="0" y="251"/>
                        </a:lnTo>
                        <a:lnTo>
                          <a:pt x="0" y="10"/>
                        </a:lnTo>
                        <a:close/>
                      </a:path>
                    </a:pathLst>
                  </a:custGeom>
                  <a:solidFill>
                    <a:srgbClr val="84F8DA"/>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7" name="Freeform 183"/>
                  <p:cNvSpPr>
                    <a:spLocks/>
                  </p:cNvSpPr>
                  <p:nvPr/>
                </p:nvSpPr>
                <p:spPr bwMode="auto">
                  <a:xfrm flipH="1">
                    <a:off x="3946" y="3311"/>
                    <a:ext cx="84" cy="85"/>
                  </a:xfrm>
                  <a:custGeom>
                    <a:avLst/>
                    <a:gdLst/>
                    <a:ahLst/>
                    <a:cxnLst>
                      <a:cxn ang="0">
                        <a:pos x="0" y="0"/>
                      </a:cxn>
                      <a:cxn ang="0">
                        <a:pos x="75" y="0"/>
                      </a:cxn>
                      <a:cxn ang="0">
                        <a:pos x="141" y="140"/>
                      </a:cxn>
                      <a:cxn ang="0">
                        <a:pos x="69" y="140"/>
                      </a:cxn>
                      <a:cxn ang="0">
                        <a:pos x="0" y="0"/>
                      </a:cxn>
                    </a:cxnLst>
                    <a:rect l="0" t="0" r="r" b="b"/>
                    <a:pathLst>
                      <a:path w="141" h="140">
                        <a:moveTo>
                          <a:pt x="0" y="0"/>
                        </a:moveTo>
                        <a:lnTo>
                          <a:pt x="75" y="0"/>
                        </a:lnTo>
                        <a:lnTo>
                          <a:pt x="141" y="140"/>
                        </a:lnTo>
                        <a:lnTo>
                          <a:pt x="69" y="140"/>
                        </a:lnTo>
                        <a:lnTo>
                          <a:pt x="0" y="0"/>
                        </a:lnTo>
                        <a:close/>
                      </a:path>
                    </a:pathLst>
                  </a:custGeom>
                  <a:solidFill>
                    <a:srgbClr val="1BDFA7"/>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208" name="Freeform 184"/>
                  <p:cNvSpPr>
                    <a:spLocks/>
                  </p:cNvSpPr>
                  <p:nvPr/>
                </p:nvSpPr>
                <p:spPr bwMode="auto">
                  <a:xfrm flipH="1">
                    <a:off x="3942" y="3160"/>
                    <a:ext cx="42" cy="236"/>
                  </a:xfrm>
                  <a:custGeom>
                    <a:avLst/>
                    <a:gdLst/>
                    <a:ahLst/>
                    <a:cxnLst>
                      <a:cxn ang="0">
                        <a:pos x="69" y="392"/>
                      </a:cxn>
                      <a:cxn ang="0">
                        <a:pos x="69" y="17"/>
                      </a:cxn>
                      <a:cxn ang="0">
                        <a:pos x="0" y="0"/>
                      </a:cxn>
                      <a:cxn ang="0">
                        <a:pos x="0" y="258"/>
                      </a:cxn>
                      <a:cxn ang="0">
                        <a:pos x="69" y="392"/>
                      </a:cxn>
                    </a:cxnLst>
                    <a:rect l="0" t="0" r="r" b="b"/>
                    <a:pathLst>
                      <a:path w="69" h="392">
                        <a:moveTo>
                          <a:pt x="69" y="392"/>
                        </a:moveTo>
                        <a:lnTo>
                          <a:pt x="69" y="17"/>
                        </a:lnTo>
                        <a:lnTo>
                          <a:pt x="0" y="0"/>
                        </a:lnTo>
                        <a:lnTo>
                          <a:pt x="0" y="258"/>
                        </a:lnTo>
                        <a:lnTo>
                          <a:pt x="69" y="392"/>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209" name="Freeform 185"/>
                  <p:cNvSpPr>
                    <a:spLocks/>
                  </p:cNvSpPr>
                  <p:nvPr/>
                </p:nvSpPr>
                <p:spPr bwMode="auto">
                  <a:xfrm flipH="1">
                    <a:off x="4120" y="3323"/>
                    <a:ext cx="77" cy="78"/>
                  </a:xfrm>
                  <a:custGeom>
                    <a:avLst/>
                    <a:gdLst/>
                    <a:ahLst/>
                    <a:cxnLst>
                      <a:cxn ang="0">
                        <a:pos x="55" y="130"/>
                      </a:cxn>
                      <a:cxn ang="0">
                        <a:pos x="130" y="130"/>
                      </a:cxn>
                      <a:cxn ang="0">
                        <a:pos x="75" y="0"/>
                      </a:cxn>
                      <a:cxn ang="0">
                        <a:pos x="0" y="0"/>
                      </a:cxn>
                      <a:cxn ang="0">
                        <a:pos x="55" y="130"/>
                      </a:cxn>
                    </a:cxnLst>
                    <a:rect l="0" t="0" r="r" b="b"/>
                    <a:pathLst>
                      <a:path w="130" h="130">
                        <a:moveTo>
                          <a:pt x="55" y="130"/>
                        </a:moveTo>
                        <a:lnTo>
                          <a:pt x="130" y="130"/>
                        </a:lnTo>
                        <a:lnTo>
                          <a:pt x="75" y="0"/>
                        </a:lnTo>
                        <a:lnTo>
                          <a:pt x="0" y="0"/>
                        </a:lnTo>
                        <a:lnTo>
                          <a:pt x="55" y="130"/>
                        </a:lnTo>
                        <a:close/>
                      </a:path>
                    </a:pathLst>
                  </a:custGeom>
                  <a:solidFill>
                    <a:srgbClr val="1BDFA7"/>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210" name="Freeform 186"/>
                  <p:cNvSpPr>
                    <a:spLocks/>
                  </p:cNvSpPr>
                  <p:nvPr/>
                </p:nvSpPr>
                <p:spPr bwMode="auto">
                  <a:xfrm flipH="1">
                    <a:off x="4151" y="3217"/>
                    <a:ext cx="47" cy="106"/>
                  </a:xfrm>
                  <a:custGeom>
                    <a:avLst/>
                    <a:gdLst/>
                    <a:ahLst/>
                    <a:cxnLst>
                      <a:cxn ang="0">
                        <a:pos x="0" y="176"/>
                      </a:cxn>
                      <a:cxn ang="0">
                        <a:pos x="75" y="176"/>
                      </a:cxn>
                      <a:cxn ang="0">
                        <a:pos x="79" y="0"/>
                      </a:cxn>
                      <a:cxn ang="0">
                        <a:pos x="0" y="11"/>
                      </a:cxn>
                      <a:cxn ang="0">
                        <a:pos x="0" y="176"/>
                      </a:cxn>
                    </a:cxnLst>
                    <a:rect l="0" t="0" r="r" b="b"/>
                    <a:pathLst>
                      <a:path w="79" h="176">
                        <a:moveTo>
                          <a:pt x="0" y="176"/>
                        </a:moveTo>
                        <a:lnTo>
                          <a:pt x="75" y="176"/>
                        </a:lnTo>
                        <a:lnTo>
                          <a:pt x="79" y="0"/>
                        </a:lnTo>
                        <a:lnTo>
                          <a:pt x="0" y="11"/>
                        </a:lnTo>
                        <a:lnTo>
                          <a:pt x="0" y="176"/>
                        </a:lnTo>
                        <a:close/>
                      </a:path>
                    </a:pathLst>
                  </a:custGeom>
                  <a:solidFill>
                    <a:srgbClr val="84F8DA"/>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1" name="Freeform 187"/>
                  <p:cNvSpPr>
                    <a:spLocks/>
                  </p:cNvSpPr>
                  <p:nvPr/>
                </p:nvSpPr>
                <p:spPr bwMode="auto">
                  <a:xfrm flipH="1">
                    <a:off x="4119" y="3219"/>
                    <a:ext cx="34" cy="184"/>
                  </a:xfrm>
                  <a:custGeom>
                    <a:avLst/>
                    <a:gdLst/>
                    <a:ahLst/>
                    <a:cxnLst>
                      <a:cxn ang="0">
                        <a:pos x="0" y="0"/>
                      </a:cxn>
                      <a:cxn ang="0">
                        <a:pos x="0" y="173"/>
                      </a:cxn>
                      <a:cxn ang="0">
                        <a:pos x="59" y="306"/>
                      </a:cxn>
                      <a:cxn ang="0">
                        <a:pos x="55" y="42"/>
                      </a:cxn>
                      <a:cxn ang="0">
                        <a:pos x="0" y="0"/>
                      </a:cxn>
                    </a:cxnLst>
                    <a:rect l="0" t="0" r="r" b="b"/>
                    <a:pathLst>
                      <a:path w="59" h="306">
                        <a:moveTo>
                          <a:pt x="0" y="0"/>
                        </a:moveTo>
                        <a:lnTo>
                          <a:pt x="0" y="173"/>
                        </a:lnTo>
                        <a:lnTo>
                          <a:pt x="59" y="306"/>
                        </a:lnTo>
                        <a:lnTo>
                          <a:pt x="55" y="42"/>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grpSp>
                <p:nvGrpSpPr>
                  <p:cNvPr id="1212" name="Group 188"/>
                  <p:cNvGrpSpPr>
                    <a:grpSpLocks/>
                  </p:cNvGrpSpPr>
                  <p:nvPr/>
                </p:nvGrpSpPr>
                <p:grpSpPr bwMode="auto">
                  <a:xfrm flipH="1">
                    <a:off x="3758" y="3528"/>
                    <a:ext cx="489" cy="61"/>
                    <a:chOff x="4647" y="2005"/>
                    <a:chExt cx="811" cy="102"/>
                  </a:xfrm>
                </p:grpSpPr>
                <p:grpSp>
                  <p:nvGrpSpPr>
                    <p:cNvPr id="1213" name="Group 189"/>
                    <p:cNvGrpSpPr>
                      <a:grpSpLocks/>
                    </p:cNvGrpSpPr>
                    <p:nvPr/>
                  </p:nvGrpSpPr>
                  <p:grpSpPr bwMode="auto">
                    <a:xfrm>
                      <a:off x="4647" y="2005"/>
                      <a:ext cx="405" cy="102"/>
                      <a:chOff x="4647" y="2005"/>
                      <a:chExt cx="405" cy="102"/>
                    </a:xfrm>
                  </p:grpSpPr>
                  <p:grpSp>
                    <p:nvGrpSpPr>
                      <p:cNvPr id="1214" name="Group 190"/>
                      <p:cNvGrpSpPr>
                        <a:grpSpLocks/>
                      </p:cNvGrpSpPr>
                      <p:nvPr/>
                    </p:nvGrpSpPr>
                    <p:grpSpPr bwMode="auto">
                      <a:xfrm>
                        <a:off x="4647" y="2005"/>
                        <a:ext cx="100" cy="102"/>
                        <a:chOff x="4647" y="2005"/>
                        <a:chExt cx="100" cy="102"/>
                      </a:xfrm>
                    </p:grpSpPr>
                    <p:sp>
                      <p:nvSpPr>
                        <p:cNvPr id="1215" name="Rectangle 191"/>
                        <p:cNvSpPr>
                          <a:spLocks noChangeArrowheads="1"/>
                        </p:cNvSpPr>
                        <p:nvPr/>
                      </p:nvSpPr>
                      <p:spPr bwMode="auto">
                        <a:xfrm>
                          <a:off x="4651" y="2009"/>
                          <a:ext cx="92"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6" name="Freeform 192"/>
                        <p:cNvSpPr>
                          <a:spLocks/>
                        </p:cNvSpPr>
                        <p:nvPr/>
                      </p:nvSpPr>
                      <p:spPr bwMode="auto">
                        <a:xfrm>
                          <a:off x="4647" y="2005"/>
                          <a:ext cx="100" cy="102"/>
                        </a:xfrm>
                        <a:custGeom>
                          <a:avLst/>
                          <a:gdLst/>
                          <a:ahLst/>
                          <a:cxnLst>
                            <a:cxn ang="0">
                              <a:pos x="0" y="0"/>
                            </a:cxn>
                            <a:cxn ang="0">
                              <a:pos x="100" y="102"/>
                            </a:cxn>
                            <a:cxn ang="0">
                              <a:pos x="100" y="0"/>
                            </a:cxn>
                            <a:cxn ang="0">
                              <a:pos x="0" y="102"/>
                            </a:cxn>
                          </a:cxnLst>
                          <a:rect l="0" t="0" r="r" b="b"/>
                          <a:pathLst>
                            <a:path w="100" h="102">
                              <a:moveTo>
                                <a:pt x="0" y="0"/>
                              </a:moveTo>
                              <a:lnTo>
                                <a:pt x="100" y="102"/>
                              </a:lnTo>
                              <a:lnTo>
                                <a:pt x="100"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17" name="Group 193"/>
                      <p:cNvGrpSpPr>
                        <a:grpSpLocks/>
                      </p:cNvGrpSpPr>
                      <p:nvPr/>
                    </p:nvGrpSpPr>
                    <p:grpSpPr bwMode="auto">
                      <a:xfrm>
                        <a:off x="4747" y="2005"/>
                        <a:ext cx="102" cy="102"/>
                        <a:chOff x="4747" y="2005"/>
                        <a:chExt cx="102" cy="102"/>
                      </a:xfrm>
                    </p:grpSpPr>
                    <p:sp>
                      <p:nvSpPr>
                        <p:cNvPr id="1218" name="Rectangle 194"/>
                        <p:cNvSpPr>
                          <a:spLocks noChangeArrowheads="1"/>
                        </p:cNvSpPr>
                        <p:nvPr/>
                      </p:nvSpPr>
                      <p:spPr bwMode="auto">
                        <a:xfrm>
                          <a:off x="4751" y="2009"/>
                          <a:ext cx="94"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 name="Freeform 195"/>
                        <p:cNvSpPr>
                          <a:spLocks/>
                        </p:cNvSpPr>
                        <p:nvPr/>
                      </p:nvSpPr>
                      <p:spPr bwMode="auto">
                        <a:xfrm>
                          <a:off x="4747" y="2005"/>
                          <a:ext cx="102" cy="102"/>
                        </a:xfrm>
                        <a:custGeom>
                          <a:avLst/>
                          <a:gdLst/>
                          <a:ahLst/>
                          <a:cxnLst>
                            <a:cxn ang="0">
                              <a:pos x="0" y="0"/>
                            </a:cxn>
                            <a:cxn ang="0">
                              <a:pos x="102" y="102"/>
                            </a:cxn>
                            <a:cxn ang="0">
                              <a:pos x="102" y="0"/>
                            </a:cxn>
                            <a:cxn ang="0">
                              <a:pos x="0" y="102"/>
                            </a:cxn>
                          </a:cxnLst>
                          <a:rect l="0" t="0" r="r" b="b"/>
                          <a:pathLst>
                            <a:path w="102" h="102">
                              <a:moveTo>
                                <a:pt x="0" y="0"/>
                              </a:moveTo>
                              <a:lnTo>
                                <a:pt x="102" y="102"/>
                              </a:lnTo>
                              <a:lnTo>
                                <a:pt x="102"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20" name="Group 196"/>
                      <p:cNvGrpSpPr>
                        <a:grpSpLocks/>
                      </p:cNvGrpSpPr>
                      <p:nvPr/>
                    </p:nvGrpSpPr>
                    <p:grpSpPr bwMode="auto">
                      <a:xfrm>
                        <a:off x="4849" y="2005"/>
                        <a:ext cx="102" cy="102"/>
                        <a:chOff x="4849" y="2005"/>
                        <a:chExt cx="102" cy="102"/>
                      </a:xfrm>
                    </p:grpSpPr>
                    <p:sp>
                      <p:nvSpPr>
                        <p:cNvPr id="1221" name="Rectangle 197"/>
                        <p:cNvSpPr>
                          <a:spLocks noChangeArrowheads="1"/>
                        </p:cNvSpPr>
                        <p:nvPr/>
                      </p:nvSpPr>
                      <p:spPr bwMode="auto">
                        <a:xfrm>
                          <a:off x="4853" y="2009"/>
                          <a:ext cx="94"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2" name="Freeform 198"/>
                        <p:cNvSpPr>
                          <a:spLocks/>
                        </p:cNvSpPr>
                        <p:nvPr/>
                      </p:nvSpPr>
                      <p:spPr bwMode="auto">
                        <a:xfrm>
                          <a:off x="4849" y="2005"/>
                          <a:ext cx="102" cy="102"/>
                        </a:xfrm>
                        <a:custGeom>
                          <a:avLst/>
                          <a:gdLst/>
                          <a:ahLst/>
                          <a:cxnLst>
                            <a:cxn ang="0">
                              <a:pos x="0" y="0"/>
                            </a:cxn>
                            <a:cxn ang="0">
                              <a:pos x="102" y="102"/>
                            </a:cxn>
                            <a:cxn ang="0">
                              <a:pos x="102" y="0"/>
                            </a:cxn>
                            <a:cxn ang="0">
                              <a:pos x="0" y="102"/>
                            </a:cxn>
                          </a:cxnLst>
                          <a:rect l="0" t="0" r="r" b="b"/>
                          <a:pathLst>
                            <a:path w="102" h="102">
                              <a:moveTo>
                                <a:pt x="0" y="0"/>
                              </a:moveTo>
                              <a:lnTo>
                                <a:pt x="102" y="102"/>
                              </a:lnTo>
                              <a:lnTo>
                                <a:pt x="102"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23" name="Group 199"/>
                      <p:cNvGrpSpPr>
                        <a:grpSpLocks/>
                      </p:cNvGrpSpPr>
                      <p:nvPr/>
                    </p:nvGrpSpPr>
                    <p:grpSpPr bwMode="auto">
                      <a:xfrm>
                        <a:off x="4951" y="2005"/>
                        <a:ext cx="101" cy="102"/>
                        <a:chOff x="4951" y="2005"/>
                        <a:chExt cx="101" cy="102"/>
                      </a:xfrm>
                    </p:grpSpPr>
                    <p:sp>
                      <p:nvSpPr>
                        <p:cNvPr id="1224" name="Rectangle 200"/>
                        <p:cNvSpPr>
                          <a:spLocks noChangeArrowheads="1"/>
                        </p:cNvSpPr>
                        <p:nvPr/>
                      </p:nvSpPr>
                      <p:spPr bwMode="auto">
                        <a:xfrm>
                          <a:off x="4955" y="2009"/>
                          <a:ext cx="93"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5" name="Freeform 201"/>
                        <p:cNvSpPr>
                          <a:spLocks/>
                        </p:cNvSpPr>
                        <p:nvPr/>
                      </p:nvSpPr>
                      <p:spPr bwMode="auto">
                        <a:xfrm>
                          <a:off x="4951" y="2005"/>
                          <a:ext cx="101" cy="102"/>
                        </a:xfrm>
                        <a:custGeom>
                          <a:avLst/>
                          <a:gdLst/>
                          <a:ahLst/>
                          <a:cxnLst>
                            <a:cxn ang="0">
                              <a:pos x="0" y="0"/>
                            </a:cxn>
                            <a:cxn ang="0">
                              <a:pos x="101" y="102"/>
                            </a:cxn>
                            <a:cxn ang="0">
                              <a:pos x="101" y="0"/>
                            </a:cxn>
                            <a:cxn ang="0">
                              <a:pos x="0" y="102"/>
                            </a:cxn>
                          </a:cxnLst>
                          <a:rect l="0" t="0" r="r" b="b"/>
                          <a:pathLst>
                            <a:path w="101" h="102">
                              <a:moveTo>
                                <a:pt x="0" y="0"/>
                              </a:moveTo>
                              <a:lnTo>
                                <a:pt x="101" y="102"/>
                              </a:lnTo>
                              <a:lnTo>
                                <a:pt x="101"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226" name="Group 202"/>
                    <p:cNvGrpSpPr>
                      <a:grpSpLocks/>
                    </p:cNvGrpSpPr>
                    <p:nvPr/>
                  </p:nvGrpSpPr>
                  <p:grpSpPr bwMode="auto">
                    <a:xfrm>
                      <a:off x="5052" y="2005"/>
                      <a:ext cx="406" cy="102"/>
                      <a:chOff x="5052" y="2005"/>
                      <a:chExt cx="406" cy="102"/>
                    </a:xfrm>
                  </p:grpSpPr>
                  <p:grpSp>
                    <p:nvGrpSpPr>
                      <p:cNvPr id="1227" name="Group 203"/>
                      <p:cNvGrpSpPr>
                        <a:grpSpLocks/>
                      </p:cNvGrpSpPr>
                      <p:nvPr/>
                    </p:nvGrpSpPr>
                    <p:grpSpPr bwMode="auto">
                      <a:xfrm>
                        <a:off x="5052" y="2005"/>
                        <a:ext cx="101" cy="102"/>
                        <a:chOff x="5052" y="2005"/>
                        <a:chExt cx="101" cy="102"/>
                      </a:xfrm>
                    </p:grpSpPr>
                    <p:sp>
                      <p:nvSpPr>
                        <p:cNvPr id="1228" name="Rectangle 204"/>
                        <p:cNvSpPr>
                          <a:spLocks noChangeArrowheads="1"/>
                        </p:cNvSpPr>
                        <p:nvPr/>
                      </p:nvSpPr>
                      <p:spPr bwMode="auto">
                        <a:xfrm>
                          <a:off x="5056" y="2009"/>
                          <a:ext cx="93"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9" name="Freeform 205"/>
                        <p:cNvSpPr>
                          <a:spLocks/>
                        </p:cNvSpPr>
                        <p:nvPr/>
                      </p:nvSpPr>
                      <p:spPr bwMode="auto">
                        <a:xfrm>
                          <a:off x="5052" y="2005"/>
                          <a:ext cx="101" cy="102"/>
                        </a:xfrm>
                        <a:custGeom>
                          <a:avLst/>
                          <a:gdLst/>
                          <a:ahLst/>
                          <a:cxnLst>
                            <a:cxn ang="0">
                              <a:pos x="0" y="0"/>
                            </a:cxn>
                            <a:cxn ang="0">
                              <a:pos x="101" y="102"/>
                            </a:cxn>
                            <a:cxn ang="0">
                              <a:pos x="101" y="0"/>
                            </a:cxn>
                            <a:cxn ang="0">
                              <a:pos x="0" y="102"/>
                            </a:cxn>
                          </a:cxnLst>
                          <a:rect l="0" t="0" r="r" b="b"/>
                          <a:pathLst>
                            <a:path w="101" h="102">
                              <a:moveTo>
                                <a:pt x="0" y="0"/>
                              </a:moveTo>
                              <a:lnTo>
                                <a:pt x="101" y="102"/>
                              </a:lnTo>
                              <a:lnTo>
                                <a:pt x="101"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30" name="Group 206"/>
                      <p:cNvGrpSpPr>
                        <a:grpSpLocks/>
                      </p:cNvGrpSpPr>
                      <p:nvPr/>
                    </p:nvGrpSpPr>
                    <p:grpSpPr bwMode="auto">
                      <a:xfrm>
                        <a:off x="5153" y="2005"/>
                        <a:ext cx="102" cy="102"/>
                        <a:chOff x="5153" y="2005"/>
                        <a:chExt cx="102" cy="102"/>
                      </a:xfrm>
                    </p:grpSpPr>
                    <p:sp>
                      <p:nvSpPr>
                        <p:cNvPr id="1231" name="Rectangle 207"/>
                        <p:cNvSpPr>
                          <a:spLocks noChangeArrowheads="1"/>
                        </p:cNvSpPr>
                        <p:nvPr/>
                      </p:nvSpPr>
                      <p:spPr bwMode="auto">
                        <a:xfrm>
                          <a:off x="5157" y="2009"/>
                          <a:ext cx="94"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2" name="Freeform 208"/>
                        <p:cNvSpPr>
                          <a:spLocks/>
                        </p:cNvSpPr>
                        <p:nvPr/>
                      </p:nvSpPr>
                      <p:spPr bwMode="auto">
                        <a:xfrm>
                          <a:off x="5153" y="2005"/>
                          <a:ext cx="102" cy="102"/>
                        </a:xfrm>
                        <a:custGeom>
                          <a:avLst/>
                          <a:gdLst/>
                          <a:ahLst/>
                          <a:cxnLst>
                            <a:cxn ang="0">
                              <a:pos x="0" y="0"/>
                            </a:cxn>
                            <a:cxn ang="0">
                              <a:pos x="102" y="102"/>
                            </a:cxn>
                            <a:cxn ang="0">
                              <a:pos x="102" y="0"/>
                            </a:cxn>
                            <a:cxn ang="0">
                              <a:pos x="0" y="102"/>
                            </a:cxn>
                          </a:cxnLst>
                          <a:rect l="0" t="0" r="r" b="b"/>
                          <a:pathLst>
                            <a:path w="102" h="102">
                              <a:moveTo>
                                <a:pt x="0" y="0"/>
                              </a:moveTo>
                              <a:lnTo>
                                <a:pt x="102" y="102"/>
                              </a:lnTo>
                              <a:lnTo>
                                <a:pt x="102"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33" name="Group 209"/>
                      <p:cNvGrpSpPr>
                        <a:grpSpLocks/>
                      </p:cNvGrpSpPr>
                      <p:nvPr/>
                    </p:nvGrpSpPr>
                    <p:grpSpPr bwMode="auto">
                      <a:xfrm>
                        <a:off x="5255" y="2005"/>
                        <a:ext cx="102" cy="102"/>
                        <a:chOff x="5255" y="2005"/>
                        <a:chExt cx="102" cy="102"/>
                      </a:xfrm>
                    </p:grpSpPr>
                    <p:sp>
                      <p:nvSpPr>
                        <p:cNvPr id="1234" name="Rectangle 210"/>
                        <p:cNvSpPr>
                          <a:spLocks noChangeArrowheads="1"/>
                        </p:cNvSpPr>
                        <p:nvPr/>
                      </p:nvSpPr>
                      <p:spPr bwMode="auto">
                        <a:xfrm>
                          <a:off x="5259" y="2009"/>
                          <a:ext cx="94"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5" name="Freeform 211"/>
                        <p:cNvSpPr>
                          <a:spLocks/>
                        </p:cNvSpPr>
                        <p:nvPr/>
                      </p:nvSpPr>
                      <p:spPr bwMode="auto">
                        <a:xfrm>
                          <a:off x="5255" y="2005"/>
                          <a:ext cx="102" cy="102"/>
                        </a:xfrm>
                        <a:custGeom>
                          <a:avLst/>
                          <a:gdLst/>
                          <a:ahLst/>
                          <a:cxnLst>
                            <a:cxn ang="0">
                              <a:pos x="0" y="0"/>
                            </a:cxn>
                            <a:cxn ang="0">
                              <a:pos x="102" y="102"/>
                            </a:cxn>
                            <a:cxn ang="0">
                              <a:pos x="102" y="0"/>
                            </a:cxn>
                            <a:cxn ang="0">
                              <a:pos x="0" y="102"/>
                            </a:cxn>
                          </a:cxnLst>
                          <a:rect l="0" t="0" r="r" b="b"/>
                          <a:pathLst>
                            <a:path w="102" h="102">
                              <a:moveTo>
                                <a:pt x="0" y="0"/>
                              </a:moveTo>
                              <a:lnTo>
                                <a:pt x="102" y="102"/>
                              </a:lnTo>
                              <a:lnTo>
                                <a:pt x="102"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36" name="Group 212"/>
                      <p:cNvGrpSpPr>
                        <a:grpSpLocks/>
                      </p:cNvGrpSpPr>
                      <p:nvPr/>
                    </p:nvGrpSpPr>
                    <p:grpSpPr bwMode="auto">
                      <a:xfrm>
                        <a:off x="5357" y="2005"/>
                        <a:ext cx="101" cy="102"/>
                        <a:chOff x="5357" y="2005"/>
                        <a:chExt cx="101" cy="102"/>
                      </a:xfrm>
                    </p:grpSpPr>
                    <p:sp>
                      <p:nvSpPr>
                        <p:cNvPr id="1237" name="Rectangle 213"/>
                        <p:cNvSpPr>
                          <a:spLocks noChangeArrowheads="1"/>
                        </p:cNvSpPr>
                        <p:nvPr/>
                      </p:nvSpPr>
                      <p:spPr bwMode="auto">
                        <a:xfrm>
                          <a:off x="5361" y="2009"/>
                          <a:ext cx="93" cy="9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8" name="Freeform 214"/>
                        <p:cNvSpPr>
                          <a:spLocks/>
                        </p:cNvSpPr>
                        <p:nvPr/>
                      </p:nvSpPr>
                      <p:spPr bwMode="auto">
                        <a:xfrm>
                          <a:off x="5357" y="2005"/>
                          <a:ext cx="101" cy="102"/>
                        </a:xfrm>
                        <a:custGeom>
                          <a:avLst/>
                          <a:gdLst/>
                          <a:ahLst/>
                          <a:cxnLst>
                            <a:cxn ang="0">
                              <a:pos x="0" y="0"/>
                            </a:cxn>
                            <a:cxn ang="0">
                              <a:pos x="101" y="102"/>
                            </a:cxn>
                            <a:cxn ang="0">
                              <a:pos x="101" y="0"/>
                            </a:cxn>
                            <a:cxn ang="0">
                              <a:pos x="0" y="102"/>
                            </a:cxn>
                          </a:cxnLst>
                          <a:rect l="0" t="0" r="r" b="b"/>
                          <a:pathLst>
                            <a:path w="101" h="102">
                              <a:moveTo>
                                <a:pt x="0" y="0"/>
                              </a:moveTo>
                              <a:lnTo>
                                <a:pt x="101" y="102"/>
                              </a:lnTo>
                              <a:lnTo>
                                <a:pt x="101" y="0"/>
                              </a:lnTo>
                              <a:lnTo>
                                <a:pt x="0" y="102"/>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239" name="Line 215"/>
                    <p:cNvSpPr>
                      <a:spLocks noChangeShapeType="1"/>
                    </p:cNvSpPr>
                    <p:nvPr/>
                  </p:nvSpPr>
                  <p:spPr bwMode="auto">
                    <a:xfrm>
                      <a:off x="4899"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0" name="Line 216"/>
                    <p:cNvSpPr>
                      <a:spLocks noChangeShapeType="1"/>
                    </p:cNvSpPr>
                    <p:nvPr/>
                  </p:nvSpPr>
                  <p:spPr bwMode="auto">
                    <a:xfrm>
                      <a:off x="5204"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1" name="Line 217"/>
                    <p:cNvSpPr>
                      <a:spLocks noChangeShapeType="1"/>
                    </p:cNvSpPr>
                    <p:nvPr/>
                  </p:nvSpPr>
                  <p:spPr bwMode="auto">
                    <a:xfrm>
                      <a:off x="5001"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2" name="Line 218"/>
                    <p:cNvSpPr>
                      <a:spLocks noChangeShapeType="1"/>
                    </p:cNvSpPr>
                    <p:nvPr/>
                  </p:nvSpPr>
                  <p:spPr bwMode="auto">
                    <a:xfrm>
                      <a:off x="5102"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3" name="Line 219"/>
                    <p:cNvSpPr>
                      <a:spLocks noChangeShapeType="1"/>
                    </p:cNvSpPr>
                    <p:nvPr/>
                  </p:nvSpPr>
                  <p:spPr bwMode="auto">
                    <a:xfrm>
                      <a:off x="4798"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4" name="Line 220"/>
                    <p:cNvSpPr>
                      <a:spLocks noChangeShapeType="1"/>
                    </p:cNvSpPr>
                    <p:nvPr/>
                  </p:nvSpPr>
                  <p:spPr bwMode="auto">
                    <a:xfrm>
                      <a:off x="4696"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5" name="Line 221"/>
                    <p:cNvSpPr>
                      <a:spLocks noChangeShapeType="1"/>
                    </p:cNvSpPr>
                    <p:nvPr/>
                  </p:nvSpPr>
                  <p:spPr bwMode="auto">
                    <a:xfrm>
                      <a:off x="5306"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6" name="Line 222"/>
                    <p:cNvSpPr>
                      <a:spLocks noChangeShapeType="1"/>
                    </p:cNvSpPr>
                    <p:nvPr/>
                  </p:nvSpPr>
                  <p:spPr bwMode="auto">
                    <a:xfrm>
                      <a:off x="5407" y="2005"/>
                      <a:ext cx="1" cy="102"/>
                    </a:xfrm>
                    <a:prstGeom prst="line">
                      <a:avLst/>
                    </a:prstGeom>
                    <a:noFill/>
                    <a:ln w="317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47" name="Freeform 223"/>
                  <p:cNvSpPr>
                    <a:spLocks/>
                  </p:cNvSpPr>
                  <p:nvPr/>
                </p:nvSpPr>
                <p:spPr bwMode="auto">
                  <a:xfrm flipH="1">
                    <a:off x="3599" y="3538"/>
                    <a:ext cx="72" cy="52"/>
                  </a:xfrm>
                  <a:custGeom>
                    <a:avLst/>
                    <a:gdLst/>
                    <a:ahLst/>
                    <a:cxnLst>
                      <a:cxn ang="0">
                        <a:pos x="0" y="87"/>
                      </a:cxn>
                      <a:cxn ang="0">
                        <a:pos x="123" y="87"/>
                      </a:cxn>
                      <a:cxn ang="0">
                        <a:pos x="123" y="0"/>
                      </a:cxn>
                      <a:cxn ang="0">
                        <a:pos x="1" y="0"/>
                      </a:cxn>
                      <a:cxn ang="0">
                        <a:pos x="0" y="87"/>
                      </a:cxn>
                    </a:cxnLst>
                    <a:rect l="0" t="0" r="r" b="b"/>
                    <a:pathLst>
                      <a:path w="123" h="87">
                        <a:moveTo>
                          <a:pt x="0" y="87"/>
                        </a:moveTo>
                        <a:lnTo>
                          <a:pt x="123" y="87"/>
                        </a:lnTo>
                        <a:lnTo>
                          <a:pt x="123" y="0"/>
                        </a:lnTo>
                        <a:lnTo>
                          <a:pt x="1" y="0"/>
                        </a:lnTo>
                        <a:lnTo>
                          <a:pt x="0" y="87"/>
                        </a:lnTo>
                        <a:close/>
                      </a:path>
                    </a:pathLst>
                  </a:custGeom>
                  <a:solidFill>
                    <a:srgbClr val="84F8DA"/>
                  </a:solidFill>
                  <a:ln w="12700" cap="flat" cmpd="sng">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248" name="Freeform 224"/>
                  <p:cNvSpPr>
                    <a:spLocks/>
                  </p:cNvSpPr>
                  <p:nvPr/>
                </p:nvSpPr>
                <p:spPr bwMode="auto">
                  <a:xfrm flipH="1">
                    <a:off x="3573" y="3538"/>
                    <a:ext cx="26" cy="52"/>
                  </a:xfrm>
                  <a:custGeom>
                    <a:avLst/>
                    <a:gdLst/>
                    <a:ahLst/>
                    <a:cxnLst>
                      <a:cxn ang="0">
                        <a:pos x="0" y="0"/>
                      </a:cxn>
                      <a:cxn ang="0">
                        <a:pos x="0" y="86"/>
                      </a:cxn>
                      <a:cxn ang="0">
                        <a:pos x="40" y="82"/>
                      </a:cxn>
                      <a:cxn ang="0">
                        <a:pos x="40" y="7"/>
                      </a:cxn>
                      <a:cxn ang="0">
                        <a:pos x="0" y="0"/>
                      </a:cxn>
                    </a:cxnLst>
                    <a:rect l="0" t="0" r="r" b="b"/>
                    <a:pathLst>
                      <a:path w="40" h="86">
                        <a:moveTo>
                          <a:pt x="0" y="0"/>
                        </a:moveTo>
                        <a:lnTo>
                          <a:pt x="0" y="86"/>
                        </a:lnTo>
                        <a:lnTo>
                          <a:pt x="40" y="82"/>
                        </a:lnTo>
                        <a:lnTo>
                          <a:pt x="40" y="7"/>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grpSp>
                <p:nvGrpSpPr>
                  <p:cNvPr id="1249" name="Group 225"/>
                  <p:cNvGrpSpPr>
                    <a:grpSpLocks/>
                  </p:cNvGrpSpPr>
                  <p:nvPr/>
                </p:nvGrpSpPr>
                <p:grpSpPr bwMode="auto">
                  <a:xfrm flipH="1">
                    <a:off x="3648" y="3387"/>
                    <a:ext cx="33" cy="198"/>
                    <a:chOff x="5587" y="1774"/>
                    <a:chExt cx="54" cy="328"/>
                  </a:xfrm>
                </p:grpSpPr>
                <p:grpSp>
                  <p:nvGrpSpPr>
                    <p:cNvPr id="1250" name="Group 226"/>
                    <p:cNvGrpSpPr>
                      <a:grpSpLocks/>
                    </p:cNvGrpSpPr>
                    <p:nvPr/>
                  </p:nvGrpSpPr>
                  <p:grpSpPr bwMode="auto">
                    <a:xfrm>
                      <a:off x="5588" y="1993"/>
                      <a:ext cx="53" cy="109"/>
                      <a:chOff x="5588" y="1993"/>
                      <a:chExt cx="53" cy="109"/>
                    </a:xfrm>
                  </p:grpSpPr>
                  <p:sp>
                    <p:nvSpPr>
                      <p:cNvPr id="1251" name="Rectangle 227"/>
                      <p:cNvSpPr>
                        <a:spLocks noChangeArrowheads="1"/>
                      </p:cNvSpPr>
                      <p:nvPr/>
                    </p:nvSpPr>
                    <p:spPr bwMode="auto">
                      <a:xfrm>
                        <a:off x="5588" y="2048"/>
                        <a:ext cx="53" cy="5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2" name="Freeform 228"/>
                      <p:cNvSpPr>
                        <a:spLocks/>
                      </p:cNvSpPr>
                      <p:nvPr/>
                    </p:nvSpPr>
                    <p:spPr bwMode="auto">
                      <a:xfrm>
                        <a:off x="5588" y="2048"/>
                        <a:ext cx="53" cy="54"/>
                      </a:xfrm>
                      <a:custGeom>
                        <a:avLst/>
                        <a:gdLst/>
                        <a:ahLst/>
                        <a:cxnLst>
                          <a:cxn ang="0">
                            <a:pos x="0" y="0"/>
                          </a:cxn>
                          <a:cxn ang="0">
                            <a:pos x="53" y="54"/>
                          </a:cxn>
                          <a:cxn ang="0">
                            <a:pos x="53" y="0"/>
                          </a:cxn>
                          <a:cxn ang="0">
                            <a:pos x="0" y="54"/>
                          </a:cxn>
                        </a:cxnLst>
                        <a:rect l="0" t="0" r="r" b="b"/>
                        <a:pathLst>
                          <a:path w="53" h="54">
                            <a:moveTo>
                              <a:pt x="0" y="0"/>
                            </a:moveTo>
                            <a:lnTo>
                              <a:pt x="53" y="54"/>
                            </a:lnTo>
                            <a:lnTo>
                              <a:pt x="53" y="0"/>
                            </a:lnTo>
                            <a:lnTo>
                              <a:pt x="0" y="54"/>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3" name="Rectangle 229"/>
                      <p:cNvSpPr>
                        <a:spLocks noChangeArrowheads="1"/>
                      </p:cNvSpPr>
                      <p:nvPr/>
                    </p:nvSpPr>
                    <p:spPr bwMode="auto">
                      <a:xfrm>
                        <a:off x="5592" y="1997"/>
                        <a:ext cx="45" cy="47"/>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4" name="Freeform 230"/>
                      <p:cNvSpPr>
                        <a:spLocks/>
                      </p:cNvSpPr>
                      <p:nvPr/>
                    </p:nvSpPr>
                    <p:spPr bwMode="auto">
                      <a:xfrm>
                        <a:off x="5588" y="1993"/>
                        <a:ext cx="53" cy="55"/>
                      </a:xfrm>
                      <a:custGeom>
                        <a:avLst/>
                        <a:gdLst/>
                        <a:ahLst/>
                        <a:cxnLst>
                          <a:cxn ang="0">
                            <a:pos x="0" y="0"/>
                          </a:cxn>
                          <a:cxn ang="0">
                            <a:pos x="53" y="55"/>
                          </a:cxn>
                          <a:cxn ang="0">
                            <a:pos x="53" y="0"/>
                          </a:cxn>
                          <a:cxn ang="0">
                            <a:pos x="0" y="55"/>
                          </a:cxn>
                        </a:cxnLst>
                        <a:rect l="0" t="0" r="r" b="b"/>
                        <a:pathLst>
                          <a:path w="53" h="55">
                            <a:moveTo>
                              <a:pt x="0" y="0"/>
                            </a:moveTo>
                            <a:lnTo>
                              <a:pt x="53" y="55"/>
                            </a:lnTo>
                            <a:lnTo>
                              <a:pt x="53" y="0"/>
                            </a:lnTo>
                            <a:lnTo>
                              <a:pt x="0" y="55"/>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55" name="Group 231"/>
                    <p:cNvGrpSpPr>
                      <a:grpSpLocks/>
                    </p:cNvGrpSpPr>
                    <p:nvPr/>
                  </p:nvGrpSpPr>
                  <p:grpSpPr bwMode="auto">
                    <a:xfrm>
                      <a:off x="5587" y="1883"/>
                      <a:ext cx="54" cy="110"/>
                      <a:chOff x="5587" y="1883"/>
                      <a:chExt cx="54" cy="110"/>
                    </a:xfrm>
                  </p:grpSpPr>
                  <p:sp>
                    <p:nvSpPr>
                      <p:cNvPr id="1256" name="Rectangle 232"/>
                      <p:cNvSpPr>
                        <a:spLocks noChangeArrowheads="1"/>
                      </p:cNvSpPr>
                      <p:nvPr/>
                    </p:nvSpPr>
                    <p:spPr bwMode="auto">
                      <a:xfrm>
                        <a:off x="5587" y="1938"/>
                        <a:ext cx="54" cy="54"/>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7" name="Freeform 233"/>
                      <p:cNvSpPr>
                        <a:spLocks/>
                      </p:cNvSpPr>
                      <p:nvPr/>
                    </p:nvSpPr>
                    <p:spPr bwMode="auto">
                      <a:xfrm>
                        <a:off x="5588" y="1938"/>
                        <a:ext cx="53" cy="55"/>
                      </a:xfrm>
                      <a:custGeom>
                        <a:avLst/>
                        <a:gdLst/>
                        <a:ahLst/>
                        <a:cxnLst>
                          <a:cxn ang="0">
                            <a:pos x="0" y="0"/>
                          </a:cxn>
                          <a:cxn ang="0">
                            <a:pos x="53" y="55"/>
                          </a:cxn>
                          <a:cxn ang="0">
                            <a:pos x="53" y="0"/>
                          </a:cxn>
                          <a:cxn ang="0">
                            <a:pos x="0" y="55"/>
                          </a:cxn>
                        </a:cxnLst>
                        <a:rect l="0" t="0" r="r" b="b"/>
                        <a:pathLst>
                          <a:path w="53" h="55">
                            <a:moveTo>
                              <a:pt x="0" y="0"/>
                            </a:moveTo>
                            <a:lnTo>
                              <a:pt x="53" y="55"/>
                            </a:lnTo>
                            <a:lnTo>
                              <a:pt x="53" y="0"/>
                            </a:lnTo>
                            <a:lnTo>
                              <a:pt x="0" y="55"/>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Rectangle 234"/>
                      <p:cNvSpPr>
                        <a:spLocks noChangeArrowheads="1"/>
                      </p:cNvSpPr>
                      <p:nvPr/>
                    </p:nvSpPr>
                    <p:spPr bwMode="auto">
                      <a:xfrm>
                        <a:off x="5592" y="1887"/>
                        <a:ext cx="45" cy="47"/>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9" name="Freeform 235"/>
                      <p:cNvSpPr>
                        <a:spLocks/>
                      </p:cNvSpPr>
                      <p:nvPr/>
                    </p:nvSpPr>
                    <p:spPr bwMode="auto">
                      <a:xfrm>
                        <a:off x="5588" y="1883"/>
                        <a:ext cx="53" cy="55"/>
                      </a:xfrm>
                      <a:custGeom>
                        <a:avLst/>
                        <a:gdLst/>
                        <a:ahLst/>
                        <a:cxnLst>
                          <a:cxn ang="0">
                            <a:pos x="0" y="0"/>
                          </a:cxn>
                          <a:cxn ang="0">
                            <a:pos x="53" y="55"/>
                          </a:cxn>
                          <a:cxn ang="0">
                            <a:pos x="53" y="0"/>
                          </a:cxn>
                          <a:cxn ang="0">
                            <a:pos x="0" y="55"/>
                          </a:cxn>
                        </a:cxnLst>
                        <a:rect l="0" t="0" r="r" b="b"/>
                        <a:pathLst>
                          <a:path w="53" h="55">
                            <a:moveTo>
                              <a:pt x="0" y="0"/>
                            </a:moveTo>
                            <a:lnTo>
                              <a:pt x="53" y="55"/>
                            </a:lnTo>
                            <a:lnTo>
                              <a:pt x="53" y="0"/>
                            </a:lnTo>
                            <a:lnTo>
                              <a:pt x="0" y="55"/>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60" name="Group 236"/>
                    <p:cNvGrpSpPr>
                      <a:grpSpLocks/>
                    </p:cNvGrpSpPr>
                    <p:nvPr/>
                  </p:nvGrpSpPr>
                  <p:grpSpPr bwMode="auto">
                    <a:xfrm>
                      <a:off x="5587" y="1774"/>
                      <a:ext cx="54" cy="109"/>
                      <a:chOff x="5587" y="1774"/>
                      <a:chExt cx="54" cy="109"/>
                    </a:xfrm>
                  </p:grpSpPr>
                  <p:sp>
                    <p:nvSpPr>
                      <p:cNvPr id="1261" name="Rectangle 237"/>
                      <p:cNvSpPr>
                        <a:spLocks noChangeArrowheads="1"/>
                      </p:cNvSpPr>
                      <p:nvPr/>
                    </p:nvSpPr>
                    <p:spPr bwMode="auto">
                      <a:xfrm>
                        <a:off x="5587" y="1828"/>
                        <a:ext cx="54" cy="55"/>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2" name="Freeform 238"/>
                      <p:cNvSpPr>
                        <a:spLocks/>
                      </p:cNvSpPr>
                      <p:nvPr/>
                    </p:nvSpPr>
                    <p:spPr bwMode="auto">
                      <a:xfrm>
                        <a:off x="5588" y="1828"/>
                        <a:ext cx="53" cy="55"/>
                      </a:xfrm>
                      <a:custGeom>
                        <a:avLst/>
                        <a:gdLst/>
                        <a:ahLst/>
                        <a:cxnLst>
                          <a:cxn ang="0">
                            <a:pos x="0" y="0"/>
                          </a:cxn>
                          <a:cxn ang="0">
                            <a:pos x="53" y="55"/>
                          </a:cxn>
                          <a:cxn ang="0">
                            <a:pos x="53" y="0"/>
                          </a:cxn>
                          <a:cxn ang="0">
                            <a:pos x="0" y="55"/>
                          </a:cxn>
                        </a:cxnLst>
                        <a:rect l="0" t="0" r="r" b="b"/>
                        <a:pathLst>
                          <a:path w="53" h="55">
                            <a:moveTo>
                              <a:pt x="0" y="0"/>
                            </a:moveTo>
                            <a:lnTo>
                              <a:pt x="53" y="55"/>
                            </a:lnTo>
                            <a:lnTo>
                              <a:pt x="53" y="0"/>
                            </a:lnTo>
                            <a:lnTo>
                              <a:pt x="0" y="55"/>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3" name="Rectangle 239"/>
                      <p:cNvSpPr>
                        <a:spLocks noChangeArrowheads="1"/>
                      </p:cNvSpPr>
                      <p:nvPr/>
                    </p:nvSpPr>
                    <p:spPr bwMode="auto">
                      <a:xfrm>
                        <a:off x="5592" y="1778"/>
                        <a:ext cx="45" cy="46"/>
                      </a:xfrm>
                      <a:prstGeom prst="rect">
                        <a:avLst/>
                      </a:prstGeom>
                      <a:no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4" name="Freeform 240"/>
                      <p:cNvSpPr>
                        <a:spLocks/>
                      </p:cNvSpPr>
                      <p:nvPr/>
                    </p:nvSpPr>
                    <p:spPr bwMode="auto">
                      <a:xfrm>
                        <a:off x="5588" y="1774"/>
                        <a:ext cx="53" cy="54"/>
                      </a:xfrm>
                      <a:custGeom>
                        <a:avLst/>
                        <a:gdLst/>
                        <a:ahLst/>
                        <a:cxnLst>
                          <a:cxn ang="0">
                            <a:pos x="0" y="0"/>
                          </a:cxn>
                          <a:cxn ang="0">
                            <a:pos x="53" y="54"/>
                          </a:cxn>
                          <a:cxn ang="0">
                            <a:pos x="53" y="0"/>
                          </a:cxn>
                          <a:cxn ang="0">
                            <a:pos x="0" y="54"/>
                          </a:cxn>
                        </a:cxnLst>
                        <a:rect l="0" t="0" r="r" b="b"/>
                        <a:pathLst>
                          <a:path w="53" h="54">
                            <a:moveTo>
                              <a:pt x="0" y="0"/>
                            </a:moveTo>
                            <a:lnTo>
                              <a:pt x="53" y="54"/>
                            </a:lnTo>
                            <a:lnTo>
                              <a:pt x="53" y="0"/>
                            </a:lnTo>
                            <a:lnTo>
                              <a:pt x="0" y="54"/>
                            </a:lnTo>
                          </a:path>
                        </a:pathLst>
                      </a:custGeom>
                      <a:noFill/>
                      <a:ln w="3175" cmpd="sng">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265" name="Freeform 241"/>
                  <p:cNvSpPr>
                    <a:spLocks/>
                  </p:cNvSpPr>
                  <p:nvPr/>
                </p:nvSpPr>
                <p:spPr bwMode="auto">
                  <a:xfrm flipH="1">
                    <a:off x="3991" y="3160"/>
                    <a:ext cx="87" cy="135"/>
                  </a:xfrm>
                  <a:custGeom>
                    <a:avLst/>
                    <a:gdLst/>
                    <a:ahLst/>
                    <a:cxnLst>
                      <a:cxn ang="0">
                        <a:pos x="74" y="0"/>
                      </a:cxn>
                      <a:cxn ang="0">
                        <a:pos x="144" y="32"/>
                      </a:cxn>
                      <a:cxn ang="0">
                        <a:pos x="144" y="97"/>
                      </a:cxn>
                      <a:cxn ang="0">
                        <a:pos x="82" y="101"/>
                      </a:cxn>
                      <a:cxn ang="0">
                        <a:pos x="48" y="211"/>
                      </a:cxn>
                      <a:cxn ang="0">
                        <a:pos x="0" y="224"/>
                      </a:cxn>
                      <a:cxn ang="0">
                        <a:pos x="74" y="0"/>
                      </a:cxn>
                    </a:cxnLst>
                    <a:rect l="0" t="0" r="r" b="b"/>
                    <a:pathLst>
                      <a:path w="144" h="224">
                        <a:moveTo>
                          <a:pt x="74" y="0"/>
                        </a:moveTo>
                        <a:lnTo>
                          <a:pt x="144" y="32"/>
                        </a:lnTo>
                        <a:lnTo>
                          <a:pt x="144" y="97"/>
                        </a:lnTo>
                        <a:lnTo>
                          <a:pt x="82" y="101"/>
                        </a:lnTo>
                        <a:lnTo>
                          <a:pt x="48" y="211"/>
                        </a:lnTo>
                        <a:lnTo>
                          <a:pt x="0" y="224"/>
                        </a:lnTo>
                        <a:lnTo>
                          <a:pt x="74"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266" name="Freeform 242"/>
                  <p:cNvSpPr>
                    <a:spLocks/>
                  </p:cNvSpPr>
                  <p:nvPr/>
                </p:nvSpPr>
                <p:spPr bwMode="auto">
                  <a:xfrm flipH="1">
                    <a:off x="4032" y="3158"/>
                    <a:ext cx="88" cy="137"/>
                  </a:xfrm>
                  <a:custGeom>
                    <a:avLst/>
                    <a:gdLst/>
                    <a:ahLst/>
                    <a:cxnLst>
                      <a:cxn ang="0">
                        <a:pos x="76" y="20"/>
                      </a:cxn>
                      <a:cxn ang="0">
                        <a:pos x="145" y="0"/>
                      </a:cxn>
                      <a:cxn ang="0">
                        <a:pos x="69" y="223"/>
                      </a:cxn>
                      <a:cxn ang="0">
                        <a:pos x="0" y="228"/>
                      </a:cxn>
                      <a:cxn ang="0">
                        <a:pos x="76" y="20"/>
                      </a:cxn>
                    </a:cxnLst>
                    <a:rect l="0" t="0" r="r" b="b"/>
                    <a:pathLst>
                      <a:path w="145" h="228">
                        <a:moveTo>
                          <a:pt x="76" y="20"/>
                        </a:moveTo>
                        <a:lnTo>
                          <a:pt x="145" y="0"/>
                        </a:lnTo>
                        <a:lnTo>
                          <a:pt x="69" y="223"/>
                        </a:lnTo>
                        <a:lnTo>
                          <a:pt x="0" y="228"/>
                        </a:lnTo>
                        <a:lnTo>
                          <a:pt x="76" y="20"/>
                        </a:lnTo>
                        <a:close/>
                      </a:path>
                    </a:pathLst>
                  </a:custGeom>
                  <a:solidFill>
                    <a:srgbClr val="84F8DA"/>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267" name="Freeform 243"/>
                  <p:cNvSpPr>
                    <a:spLocks/>
                  </p:cNvSpPr>
                  <p:nvPr/>
                </p:nvSpPr>
                <p:spPr bwMode="auto">
                  <a:xfrm flipH="1">
                    <a:off x="3834" y="3120"/>
                    <a:ext cx="103" cy="158"/>
                  </a:xfrm>
                  <a:custGeom>
                    <a:avLst/>
                    <a:gdLst/>
                    <a:ahLst/>
                    <a:cxnLst>
                      <a:cxn ang="0">
                        <a:pos x="92" y="14"/>
                      </a:cxn>
                      <a:cxn ang="0">
                        <a:pos x="171" y="0"/>
                      </a:cxn>
                      <a:cxn ang="0">
                        <a:pos x="88" y="256"/>
                      </a:cxn>
                      <a:cxn ang="0">
                        <a:pos x="0" y="262"/>
                      </a:cxn>
                      <a:cxn ang="0">
                        <a:pos x="92" y="14"/>
                      </a:cxn>
                    </a:cxnLst>
                    <a:rect l="0" t="0" r="r" b="b"/>
                    <a:pathLst>
                      <a:path w="171" h="262">
                        <a:moveTo>
                          <a:pt x="92" y="14"/>
                        </a:moveTo>
                        <a:lnTo>
                          <a:pt x="171" y="0"/>
                        </a:lnTo>
                        <a:lnTo>
                          <a:pt x="88" y="256"/>
                        </a:lnTo>
                        <a:lnTo>
                          <a:pt x="0" y="262"/>
                        </a:lnTo>
                        <a:lnTo>
                          <a:pt x="92" y="14"/>
                        </a:lnTo>
                        <a:close/>
                      </a:path>
                    </a:pathLst>
                  </a:custGeom>
                  <a:solidFill>
                    <a:srgbClr val="84F8DA"/>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268" name="Freeform 244"/>
                  <p:cNvSpPr>
                    <a:spLocks/>
                  </p:cNvSpPr>
                  <p:nvPr/>
                </p:nvSpPr>
                <p:spPr bwMode="auto">
                  <a:xfrm flipH="1">
                    <a:off x="3791" y="3120"/>
                    <a:ext cx="94" cy="152"/>
                  </a:xfrm>
                  <a:custGeom>
                    <a:avLst/>
                    <a:gdLst/>
                    <a:ahLst/>
                    <a:cxnLst>
                      <a:cxn ang="0">
                        <a:pos x="84" y="0"/>
                      </a:cxn>
                      <a:cxn ang="0">
                        <a:pos x="0" y="252"/>
                      </a:cxn>
                      <a:cxn ang="0">
                        <a:pos x="53" y="228"/>
                      </a:cxn>
                      <a:cxn ang="0">
                        <a:pos x="87" y="119"/>
                      </a:cxn>
                      <a:cxn ang="0">
                        <a:pos x="155" y="112"/>
                      </a:cxn>
                      <a:cxn ang="0">
                        <a:pos x="155" y="43"/>
                      </a:cxn>
                      <a:cxn ang="0">
                        <a:pos x="84" y="0"/>
                      </a:cxn>
                    </a:cxnLst>
                    <a:rect l="0" t="0" r="r" b="b"/>
                    <a:pathLst>
                      <a:path w="155" h="252">
                        <a:moveTo>
                          <a:pt x="84" y="0"/>
                        </a:moveTo>
                        <a:lnTo>
                          <a:pt x="0" y="252"/>
                        </a:lnTo>
                        <a:lnTo>
                          <a:pt x="53" y="228"/>
                        </a:lnTo>
                        <a:lnTo>
                          <a:pt x="87" y="119"/>
                        </a:lnTo>
                        <a:lnTo>
                          <a:pt x="155" y="112"/>
                        </a:lnTo>
                        <a:lnTo>
                          <a:pt x="155" y="43"/>
                        </a:lnTo>
                        <a:lnTo>
                          <a:pt x="84"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269" name="Rectangle 245"/>
                  <p:cNvSpPr>
                    <a:spLocks noChangeArrowheads="1"/>
                  </p:cNvSpPr>
                  <p:nvPr/>
                </p:nvSpPr>
                <p:spPr bwMode="auto">
                  <a:xfrm flipH="1">
                    <a:off x="3699" y="3534"/>
                    <a:ext cx="99" cy="69"/>
                  </a:xfrm>
                  <a:prstGeom prst="rect">
                    <a:avLst/>
                  </a:prstGeom>
                  <a:solidFill>
                    <a:srgbClr val="84F8DA"/>
                  </a:solidFill>
                  <a:ln w="12700">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270" name="Freeform 246"/>
                  <p:cNvSpPr>
                    <a:spLocks/>
                  </p:cNvSpPr>
                  <p:nvPr/>
                </p:nvSpPr>
                <p:spPr bwMode="auto">
                  <a:xfrm flipH="1">
                    <a:off x="3663" y="3532"/>
                    <a:ext cx="34" cy="73"/>
                  </a:xfrm>
                  <a:custGeom>
                    <a:avLst/>
                    <a:gdLst/>
                    <a:ahLst/>
                    <a:cxnLst>
                      <a:cxn ang="0">
                        <a:pos x="0" y="0"/>
                      </a:cxn>
                      <a:cxn ang="0">
                        <a:pos x="0" y="122"/>
                      </a:cxn>
                      <a:cxn ang="0">
                        <a:pos x="57" y="116"/>
                      </a:cxn>
                      <a:cxn ang="0">
                        <a:pos x="57" y="10"/>
                      </a:cxn>
                      <a:cxn ang="0">
                        <a:pos x="0" y="0"/>
                      </a:cxn>
                    </a:cxnLst>
                    <a:rect l="0" t="0" r="r" b="b"/>
                    <a:pathLst>
                      <a:path w="57" h="122">
                        <a:moveTo>
                          <a:pt x="0" y="0"/>
                        </a:moveTo>
                        <a:lnTo>
                          <a:pt x="0" y="122"/>
                        </a:lnTo>
                        <a:lnTo>
                          <a:pt x="57" y="116"/>
                        </a:lnTo>
                        <a:lnTo>
                          <a:pt x="57" y="10"/>
                        </a:lnTo>
                        <a:lnTo>
                          <a:pt x="0" y="0"/>
                        </a:lnTo>
                        <a:close/>
                      </a:path>
                    </a:pathLst>
                  </a:custGeom>
                  <a:solidFill>
                    <a:srgbClr val="02B481"/>
                  </a:solidFill>
                  <a:ln w="12700"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grpSp>
                <p:nvGrpSpPr>
                  <p:cNvPr id="1271" name="Group 247"/>
                  <p:cNvGrpSpPr>
                    <a:grpSpLocks/>
                  </p:cNvGrpSpPr>
                  <p:nvPr/>
                </p:nvGrpSpPr>
                <p:grpSpPr bwMode="auto">
                  <a:xfrm flipH="1">
                    <a:off x="3894" y="3331"/>
                    <a:ext cx="355" cy="267"/>
                    <a:chOff x="4643" y="1679"/>
                    <a:chExt cx="590" cy="442"/>
                  </a:xfrm>
                </p:grpSpPr>
                <p:sp>
                  <p:nvSpPr>
                    <p:cNvPr id="1272" name="Freeform 248"/>
                    <p:cNvSpPr>
                      <a:spLocks/>
                    </p:cNvSpPr>
                    <p:nvPr/>
                  </p:nvSpPr>
                  <p:spPr bwMode="auto">
                    <a:xfrm>
                      <a:off x="4647" y="1694"/>
                      <a:ext cx="274" cy="31"/>
                    </a:xfrm>
                    <a:custGeom>
                      <a:avLst/>
                      <a:gdLst/>
                      <a:ahLst/>
                      <a:cxnLst>
                        <a:cxn ang="0">
                          <a:pos x="0" y="14"/>
                        </a:cxn>
                        <a:cxn ang="0">
                          <a:pos x="247" y="0"/>
                        </a:cxn>
                        <a:cxn ang="0">
                          <a:pos x="274" y="24"/>
                        </a:cxn>
                        <a:cxn ang="0">
                          <a:pos x="24" y="31"/>
                        </a:cxn>
                        <a:cxn ang="0">
                          <a:pos x="0" y="14"/>
                        </a:cxn>
                      </a:cxnLst>
                      <a:rect l="0" t="0" r="r" b="b"/>
                      <a:pathLst>
                        <a:path w="274" h="31">
                          <a:moveTo>
                            <a:pt x="0" y="14"/>
                          </a:moveTo>
                          <a:lnTo>
                            <a:pt x="247" y="0"/>
                          </a:lnTo>
                          <a:lnTo>
                            <a:pt x="274" y="24"/>
                          </a:lnTo>
                          <a:lnTo>
                            <a:pt x="24" y="31"/>
                          </a:lnTo>
                          <a:lnTo>
                            <a:pt x="0" y="14"/>
                          </a:lnTo>
                          <a:close/>
                        </a:path>
                      </a:pathLst>
                    </a:custGeom>
                    <a:solidFill>
                      <a:srgbClr val="008080"/>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3" name="Freeform 249"/>
                    <p:cNvSpPr>
                      <a:spLocks/>
                    </p:cNvSpPr>
                    <p:nvPr/>
                  </p:nvSpPr>
                  <p:spPr bwMode="auto">
                    <a:xfrm>
                      <a:off x="4643" y="1707"/>
                      <a:ext cx="27" cy="404"/>
                    </a:xfrm>
                    <a:custGeom>
                      <a:avLst/>
                      <a:gdLst/>
                      <a:ahLst/>
                      <a:cxnLst>
                        <a:cxn ang="0">
                          <a:pos x="0" y="404"/>
                        </a:cxn>
                        <a:cxn ang="0">
                          <a:pos x="0" y="0"/>
                        </a:cxn>
                        <a:cxn ang="0">
                          <a:pos x="27" y="20"/>
                        </a:cxn>
                        <a:cxn ang="0">
                          <a:pos x="27" y="404"/>
                        </a:cxn>
                        <a:cxn ang="0">
                          <a:pos x="0" y="404"/>
                        </a:cxn>
                      </a:cxnLst>
                      <a:rect l="0" t="0" r="r" b="b"/>
                      <a:pathLst>
                        <a:path w="27" h="404">
                          <a:moveTo>
                            <a:pt x="0" y="404"/>
                          </a:moveTo>
                          <a:lnTo>
                            <a:pt x="0" y="0"/>
                          </a:lnTo>
                          <a:lnTo>
                            <a:pt x="27" y="20"/>
                          </a:lnTo>
                          <a:lnTo>
                            <a:pt x="27" y="404"/>
                          </a:lnTo>
                          <a:lnTo>
                            <a:pt x="0" y="404"/>
                          </a:lnTo>
                          <a:close/>
                        </a:path>
                      </a:pathLst>
                    </a:custGeom>
                    <a:solidFill>
                      <a:srgbClr val="00BF9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4" name="Freeform 250"/>
                    <p:cNvSpPr>
                      <a:spLocks/>
                    </p:cNvSpPr>
                    <p:nvPr/>
                  </p:nvSpPr>
                  <p:spPr bwMode="auto">
                    <a:xfrm>
                      <a:off x="4889" y="1693"/>
                      <a:ext cx="27" cy="425"/>
                    </a:xfrm>
                    <a:custGeom>
                      <a:avLst/>
                      <a:gdLst/>
                      <a:ahLst/>
                      <a:cxnLst>
                        <a:cxn ang="0">
                          <a:pos x="0" y="425"/>
                        </a:cxn>
                        <a:cxn ang="0">
                          <a:pos x="0" y="0"/>
                        </a:cxn>
                        <a:cxn ang="0">
                          <a:pos x="27" y="23"/>
                        </a:cxn>
                        <a:cxn ang="0">
                          <a:pos x="27" y="425"/>
                        </a:cxn>
                        <a:cxn ang="0">
                          <a:pos x="0" y="425"/>
                        </a:cxn>
                      </a:cxnLst>
                      <a:rect l="0" t="0" r="r" b="b"/>
                      <a:pathLst>
                        <a:path w="27" h="425">
                          <a:moveTo>
                            <a:pt x="0" y="425"/>
                          </a:moveTo>
                          <a:lnTo>
                            <a:pt x="0" y="0"/>
                          </a:lnTo>
                          <a:lnTo>
                            <a:pt x="27" y="23"/>
                          </a:lnTo>
                          <a:lnTo>
                            <a:pt x="27" y="425"/>
                          </a:lnTo>
                          <a:lnTo>
                            <a:pt x="0" y="425"/>
                          </a:lnTo>
                          <a:close/>
                        </a:path>
                      </a:pathLst>
                    </a:custGeom>
                    <a:solidFill>
                      <a:srgbClr val="00BF9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5" name="Freeform 251"/>
                    <p:cNvSpPr>
                      <a:spLocks/>
                    </p:cNvSpPr>
                    <p:nvPr/>
                  </p:nvSpPr>
                  <p:spPr bwMode="auto">
                    <a:xfrm>
                      <a:off x="4891" y="1680"/>
                      <a:ext cx="342" cy="38"/>
                    </a:xfrm>
                    <a:custGeom>
                      <a:avLst/>
                      <a:gdLst/>
                      <a:ahLst/>
                      <a:cxnLst>
                        <a:cxn ang="0">
                          <a:pos x="0" y="14"/>
                        </a:cxn>
                        <a:cxn ang="0">
                          <a:pos x="298" y="0"/>
                        </a:cxn>
                        <a:cxn ang="0">
                          <a:pos x="342" y="24"/>
                        </a:cxn>
                        <a:cxn ang="0">
                          <a:pos x="30" y="38"/>
                        </a:cxn>
                        <a:cxn ang="0">
                          <a:pos x="0" y="14"/>
                        </a:cxn>
                      </a:cxnLst>
                      <a:rect l="0" t="0" r="r" b="b"/>
                      <a:pathLst>
                        <a:path w="342" h="38">
                          <a:moveTo>
                            <a:pt x="0" y="14"/>
                          </a:moveTo>
                          <a:lnTo>
                            <a:pt x="298" y="0"/>
                          </a:lnTo>
                          <a:lnTo>
                            <a:pt x="342" y="24"/>
                          </a:lnTo>
                          <a:lnTo>
                            <a:pt x="30" y="38"/>
                          </a:lnTo>
                          <a:lnTo>
                            <a:pt x="0" y="14"/>
                          </a:lnTo>
                          <a:close/>
                        </a:path>
                      </a:pathLst>
                    </a:custGeom>
                    <a:solidFill>
                      <a:srgbClr val="008080"/>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6" name="Freeform 252"/>
                    <p:cNvSpPr>
                      <a:spLocks/>
                    </p:cNvSpPr>
                    <p:nvPr/>
                  </p:nvSpPr>
                  <p:spPr bwMode="auto">
                    <a:xfrm>
                      <a:off x="5198" y="1679"/>
                      <a:ext cx="34" cy="442"/>
                    </a:xfrm>
                    <a:custGeom>
                      <a:avLst/>
                      <a:gdLst/>
                      <a:ahLst/>
                      <a:cxnLst>
                        <a:cxn ang="0">
                          <a:pos x="0" y="442"/>
                        </a:cxn>
                        <a:cxn ang="0">
                          <a:pos x="0" y="0"/>
                        </a:cxn>
                        <a:cxn ang="0">
                          <a:pos x="34" y="24"/>
                        </a:cxn>
                        <a:cxn ang="0">
                          <a:pos x="34" y="442"/>
                        </a:cxn>
                        <a:cxn ang="0">
                          <a:pos x="0" y="442"/>
                        </a:cxn>
                      </a:cxnLst>
                      <a:rect l="0" t="0" r="r" b="b"/>
                      <a:pathLst>
                        <a:path w="34" h="442">
                          <a:moveTo>
                            <a:pt x="0" y="442"/>
                          </a:moveTo>
                          <a:lnTo>
                            <a:pt x="0" y="0"/>
                          </a:lnTo>
                          <a:lnTo>
                            <a:pt x="34" y="24"/>
                          </a:lnTo>
                          <a:lnTo>
                            <a:pt x="34" y="442"/>
                          </a:lnTo>
                          <a:lnTo>
                            <a:pt x="0" y="442"/>
                          </a:lnTo>
                          <a:close/>
                        </a:path>
                      </a:pathLst>
                    </a:custGeom>
                    <a:solidFill>
                      <a:srgbClr val="00BF9F"/>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sp>
            <p:nvSpPr>
              <p:cNvPr id="1277" name="Freeform 253"/>
              <p:cNvSpPr>
                <a:spLocks/>
              </p:cNvSpPr>
              <p:nvPr/>
            </p:nvSpPr>
            <p:spPr bwMode="auto">
              <a:xfrm>
                <a:off x="3140" y="2156"/>
                <a:ext cx="338" cy="134"/>
              </a:xfrm>
              <a:custGeom>
                <a:avLst/>
                <a:gdLst/>
                <a:ahLst/>
                <a:cxnLst>
                  <a:cxn ang="0">
                    <a:pos x="0" y="134"/>
                  </a:cxn>
                  <a:cxn ang="0">
                    <a:pos x="200" y="84"/>
                  </a:cxn>
                  <a:cxn ang="0">
                    <a:pos x="338" y="0"/>
                  </a:cxn>
                </a:cxnLst>
                <a:rect l="0" t="0" r="r" b="b"/>
                <a:pathLst>
                  <a:path w="338" h="134">
                    <a:moveTo>
                      <a:pt x="0" y="134"/>
                    </a:moveTo>
                    <a:cubicBezTo>
                      <a:pt x="72" y="120"/>
                      <a:pt x="144" y="106"/>
                      <a:pt x="200" y="84"/>
                    </a:cubicBezTo>
                    <a:cubicBezTo>
                      <a:pt x="256" y="62"/>
                      <a:pt x="297" y="31"/>
                      <a:pt x="338" y="0"/>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sp>
            <p:nvSpPr>
              <p:cNvPr id="1278" name="Freeform 254"/>
              <p:cNvSpPr>
                <a:spLocks/>
              </p:cNvSpPr>
              <p:nvPr/>
            </p:nvSpPr>
            <p:spPr bwMode="auto">
              <a:xfrm>
                <a:off x="3060" y="2154"/>
                <a:ext cx="404" cy="132"/>
              </a:xfrm>
              <a:custGeom>
                <a:avLst/>
                <a:gdLst/>
                <a:ahLst/>
                <a:cxnLst>
                  <a:cxn ang="0">
                    <a:pos x="0" y="132"/>
                  </a:cxn>
                  <a:cxn ang="0">
                    <a:pos x="240" y="90"/>
                  </a:cxn>
                  <a:cxn ang="0">
                    <a:pos x="404" y="0"/>
                  </a:cxn>
                </a:cxnLst>
                <a:rect l="0" t="0" r="r" b="b"/>
                <a:pathLst>
                  <a:path w="404" h="132">
                    <a:moveTo>
                      <a:pt x="0" y="132"/>
                    </a:moveTo>
                    <a:cubicBezTo>
                      <a:pt x="86" y="122"/>
                      <a:pt x="173" y="112"/>
                      <a:pt x="240" y="90"/>
                    </a:cubicBezTo>
                    <a:cubicBezTo>
                      <a:pt x="307" y="68"/>
                      <a:pt x="355" y="34"/>
                      <a:pt x="404" y="0"/>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sp>
            <p:nvSpPr>
              <p:cNvPr id="1279" name="Freeform 255"/>
              <p:cNvSpPr>
                <a:spLocks/>
              </p:cNvSpPr>
              <p:nvPr/>
            </p:nvSpPr>
            <p:spPr bwMode="auto">
              <a:xfrm>
                <a:off x="3018" y="2156"/>
                <a:ext cx="430" cy="130"/>
              </a:xfrm>
              <a:custGeom>
                <a:avLst/>
                <a:gdLst/>
                <a:ahLst/>
                <a:cxnLst>
                  <a:cxn ang="0">
                    <a:pos x="0" y="130"/>
                  </a:cxn>
                  <a:cxn ang="0">
                    <a:pos x="256" y="88"/>
                  </a:cxn>
                  <a:cxn ang="0">
                    <a:pos x="430" y="0"/>
                  </a:cxn>
                </a:cxnLst>
                <a:rect l="0" t="0" r="r" b="b"/>
                <a:pathLst>
                  <a:path w="430" h="130">
                    <a:moveTo>
                      <a:pt x="0" y="130"/>
                    </a:moveTo>
                    <a:cubicBezTo>
                      <a:pt x="92" y="120"/>
                      <a:pt x="184" y="110"/>
                      <a:pt x="256" y="88"/>
                    </a:cubicBezTo>
                    <a:cubicBezTo>
                      <a:pt x="328" y="66"/>
                      <a:pt x="379" y="33"/>
                      <a:pt x="430" y="0"/>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pic>
            <p:nvPicPr>
              <p:cNvPr id="1280" name="Picture 256" descr="Phone Pole"/>
              <p:cNvPicPr>
                <a:picLocks noChangeAspect="1" noChangeArrowheads="1"/>
              </p:cNvPicPr>
              <p:nvPr/>
            </p:nvPicPr>
            <p:blipFill>
              <a:blip r:embed="rId5"/>
              <a:srcRect/>
              <a:stretch>
                <a:fillRect/>
              </a:stretch>
            </p:blipFill>
            <p:spPr bwMode="auto">
              <a:xfrm>
                <a:off x="2828" y="2272"/>
                <a:ext cx="333" cy="321"/>
              </a:xfrm>
              <a:prstGeom prst="rect">
                <a:avLst/>
              </a:prstGeom>
              <a:noFill/>
            </p:spPr>
          </p:pic>
          <p:pic>
            <p:nvPicPr>
              <p:cNvPr id="1281" name="Picture 257" descr="house"/>
              <p:cNvPicPr>
                <a:picLocks noChangeAspect="1" noChangeArrowheads="1"/>
              </p:cNvPicPr>
              <p:nvPr/>
            </p:nvPicPr>
            <p:blipFill>
              <a:blip r:embed="rId6"/>
              <a:srcRect/>
              <a:stretch>
                <a:fillRect/>
              </a:stretch>
            </p:blipFill>
            <p:spPr bwMode="auto">
              <a:xfrm>
                <a:off x="1559" y="2619"/>
                <a:ext cx="1012" cy="428"/>
              </a:xfrm>
              <a:prstGeom prst="rect">
                <a:avLst/>
              </a:prstGeom>
              <a:noFill/>
            </p:spPr>
          </p:pic>
          <p:graphicFrame>
            <p:nvGraphicFramePr>
              <p:cNvPr id="1282" name="Object 258"/>
              <p:cNvGraphicFramePr>
                <a:graphicFrameLocks noChangeAspect="1"/>
              </p:cNvGraphicFramePr>
              <p:nvPr/>
            </p:nvGraphicFramePr>
            <p:xfrm>
              <a:off x="639" y="1796"/>
              <a:ext cx="1181" cy="757"/>
            </p:xfrm>
            <a:graphic>
              <a:graphicData uri="http://schemas.openxmlformats.org/presentationml/2006/ole">
                <mc:AlternateContent xmlns:mc="http://schemas.openxmlformats.org/markup-compatibility/2006">
                  <mc:Choice xmlns:v="urn:schemas-microsoft-com:vml" Requires="v">
                    <p:oleObj spid="_x0000_s1283" r:id="rId7" imgW="5600160" imgH="3588840" progId="">
                      <p:embed/>
                    </p:oleObj>
                  </mc:Choice>
                  <mc:Fallback>
                    <p:oleObj r:id="rId7" imgW="5600160" imgH="3588840" progId="">
                      <p:embed/>
                      <p:pic>
                        <p:nvPicPr>
                          <p:cNvPr id="0" name="Picture 2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 y="1796"/>
                            <a:ext cx="1181" cy="7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83" name="Group 259"/>
              <p:cNvGrpSpPr>
                <a:grpSpLocks/>
              </p:cNvGrpSpPr>
              <p:nvPr/>
            </p:nvGrpSpPr>
            <p:grpSpPr bwMode="auto">
              <a:xfrm>
                <a:off x="3255" y="762"/>
                <a:ext cx="1410" cy="780"/>
                <a:chOff x="3351" y="128"/>
                <a:chExt cx="2394" cy="1324"/>
              </a:xfrm>
            </p:grpSpPr>
            <p:sp>
              <p:nvSpPr>
                <p:cNvPr id="1284" name="Freeform 260"/>
                <p:cNvSpPr>
                  <a:spLocks/>
                </p:cNvSpPr>
                <p:nvPr/>
              </p:nvSpPr>
              <p:spPr bwMode="auto">
                <a:xfrm>
                  <a:off x="3351" y="1089"/>
                  <a:ext cx="2340" cy="363"/>
                </a:xfrm>
                <a:custGeom>
                  <a:avLst/>
                  <a:gdLst/>
                  <a:ahLst/>
                  <a:cxnLst>
                    <a:cxn ang="0">
                      <a:pos x="2058" y="24"/>
                    </a:cxn>
                    <a:cxn ang="0">
                      <a:pos x="2340" y="60"/>
                    </a:cxn>
                    <a:cxn ang="0">
                      <a:pos x="2223" y="156"/>
                    </a:cxn>
                    <a:cxn ang="0">
                      <a:pos x="2286" y="249"/>
                    </a:cxn>
                    <a:cxn ang="0">
                      <a:pos x="2139" y="285"/>
                    </a:cxn>
                    <a:cxn ang="0">
                      <a:pos x="1776" y="243"/>
                    </a:cxn>
                    <a:cxn ang="0">
                      <a:pos x="1320" y="363"/>
                    </a:cxn>
                    <a:cxn ang="0">
                      <a:pos x="1131" y="309"/>
                    </a:cxn>
                    <a:cxn ang="0">
                      <a:pos x="537" y="363"/>
                    </a:cxn>
                    <a:cxn ang="0">
                      <a:pos x="336" y="258"/>
                    </a:cxn>
                    <a:cxn ang="0">
                      <a:pos x="132" y="288"/>
                    </a:cxn>
                    <a:cxn ang="0">
                      <a:pos x="168" y="180"/>
                    </a:cxn>
                    <a:cxn ang="0">
                      <a:pos x="0" y="108"/>
                    </a:cxn>
                    <a:cxn ang="0">
                      <a:pos x="261" y="0"/>
                    </a:cxn>
                    <a:cxn ang="0">
                      <a:pos x="264" y="87"/>
                    </a:cxn>
                    <a:cxn ang="0">
                      <a:pos x="2037" y="81"/>
                    </a:cxn>
                    <a:cxn ang="0">
                      <a:pos x="2058" y="24"/>
                    </a:cxn>
                  </a:cxnLst>
                  <a:rect l="0" t="0" r="r" b="b"/>
                  <a:pathLst>
                    <a:path w="2340" h="363">
                      <a:moveTo>
                        <a:pt x="2058" y="24"/>
                      </a:moveTo>
                      <a:lnTo>
                        <a:pt x="2340" y="60"/>
                      </a:lnTo>
                      <a:lnTo>
                        <a:pt x="2223" y="156"/>
                      </a:lnTo>
                      <a:lnTo>
                        <a:pt x="2286" y="249"/>
                      </a:lnTo>
                      <a:lnTo>
                        <a:pt x="2139" y="285"/>
                      </a:lnTo>
                      <a:lnTo>
                        <a:pt x="1776" y="243"/>
                      </a:lnTo>
                      <a:lnTo>
                        <a:pt x="1320" y="363"/>
                      </a:lnTo>
                      <a:lnTo>
                        <a:pt x="1131" y="309"/>
                      </a:lnTo>
                      <a:lnTo>
                        <a:pt x="537" y="363"/>
                      </a:lnTo>
                      <a:lnTo>
                        <a:pt x="336" y="258"/>
                      </a:lnTo>
                      <a:lnTo>
                        <a:pt x="132" y="288"/>
                      </a:lnTo>
                      <a:lnTo>
                        <a:pt x="168" y="180"/>
                      </a:lnTo>
                      <a:lnTo>
                        <a:pt x="0" y="108"/>
                      </a:lnTo>
                      <a:lnTo>
                        <a:pt x="261" y="0"/>
                      </a:lnTo>
                      <a:lnTo>
                        <a:pt x="264" y="87"/>
                      </a:lnTo>
                      <a:lnTo>
                        <a:pt x="2037" y="81"/>
                      </a:lnTo>
                      <a:lnTo>
                        <a:pt x="2058" y="24"/>
                      </a:lnTo>
                      <a:close/>
                    </a:path>
                  </a:pathLst>
                </a:custGeom>
                <a:solidFill>
                  <a:srgbClr val="996633"/>
                </a:solidFill>
                <a:ln w="9525">
                  <a:noFill/>
                  <a:round/>
                  <a:headEnd/>
                  <a:tailEnd/>
                </a:ln>
                <a:effectLst/>
              </p:spPr>
              <p:txBody>
                <a:bodyPr vert="horz" wrap="square" lIns="91440" tIns="45720" rIns="91440" bIns="45720" numCol="1" anchor="ctr" anchorCtr="0" compatLnSpc="1">
                  <a:prstTxWarp prst="textNoShape">
                    <a:avLst/>
                  </a:prstTxWarp>
                </a:bodyPr>
                <a:lstStyle/>
                <a:p>
                  <a:endParaRPr lang="en-US"/>
                </a:p>
              </p:txBody>
            </p:sp>
            <p:sp>
              <p:nvSpPr>
                <p:cNvPr id="1285" name="Freeform 261"/>
                <p:cNvSpPr>
                  <a:spLocks/>
                </p:cNvSpPr>
                <p:nvPr/>
              </p:nvSpPr>
              <p:spPr bwMode="auto">
                <a:xfrm>
                  <a:off x="4988" y="782"/>
                  <a:ext cx="411" cy="392"/>
                </a:xfrm>
                <a:custGeom>
                  <a:avLst/>
                  <a:gdLst/>
                  <a:ahLst/>
                  <a:cxnLst>
                    <a:cxn ang="0">
                      <a:pos x="16" y="0"/>
                    </a:cxn>
                    <a:cxn ang="0">
                      <a:pos x="0" y="783"/>
                    </a:cxn>
                    <a:cxn ang="0">
                      <a:pos x="823" y="783"/>
                    </a:cxn>
                    <a:cxn ang="0">
                      <a:pos x="823" y="515"/>
                    </a:cxn>
                    <a:cxn ang="0">
                      <a:pos x="388" y="332"/>
                    </a:cxn>
                    <a:cxn ang="0">
                      <a:pos x="380" y="157"/>
                    </a:cxn>
                    <a:cxn ang="0">
                      <a:pos x="16" y="0"/>
                    </a:cxn>
                    <a:cxn ang="0">
                      <a:pos x="16" y="0"/>
                    </a:cxn>
                  </a:cxnLst>
                  <a:rect l="0" t="0" r="r" b="b"/>
                  <a:pathLst>
                    <a:path w="823" h="783">
                      <a:moveTo>
                        <a:pt x="16" y="0"/>
                      </a:moveTo>
                      <a:lnTo>
                        <a:pt x="0" y="783"/>
                      </a:lnTo>
                      <a:lnTo>
                        <a:pt x="823" y="783"/>
                      </a:lnTo>
                      <a:lnTo>
                        <a:pt x="823" y="515"/>
                      </a:lnTo>
                      <a:lnTo>
                        <a:pt x="388" y="332"/>
                      </a:lnTo>
                      <a:lnTo>
                        <a:pt x="380" y="157"/>
                      </a:lnTo>
                      <a:lnTo>
                        <a:pt x="16" y="0"/>
                      </a:lnTo>
                      <a:lnTo>
                        <a:pt x="16" y="0"/>
                      </a:lnTo>
                      <a:close/>
                    </a:path>
                  </a:pathLst>
                </a:custGeom>
                <a:solidFill>
                  <a:srgbClr val="FFFF9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6" name="Freeform 262"/>
                <p:cNvSpPr>
                  <a:spLocks/>
                </p:cNvSpPr>
                <p:nvPr/>
              </p:nvSpPr>
              <p:spPr bwMode="auto">
                <a:xfrm>
                  <a:off x="4969" y="128"/>
                  <a:ext cx="776" cy="312"/>
                </a:xfrm>
                <a:custGeom>
                  <a:avLst/>
                  <a:gdLst/>
                  <a:ahLst/>
                  <a:cxnLst>
                    <a:cxn ang="0">
                      <a:pos x="42" y="531"/>
                    </a:cxn>
                    <a:cxn ang="0">
                      <a:pos x="0" y="464"/>
                    </a:cxn>
                    <a:cxn ang="0">
                      <a:pos x="0" y="357"/>
                    </a:cxn>
                    <a:cxn ang="0">
                      <a:pos x="22" y="282"/>
                    </a:cxn>
                    <a:cxn ang="0">
                      <a:pos x="99" y="207"/>
                    </a:cxn>
                    <a:cxn ang="0">
                      <a:pos x="213" y="184"/>
                    </a:cxn>
                    <a:cxn ang="0">
                      <a:pos x="294" y="201"/>
                    </a:cxn>
                    <a:cxn ang="0">
                      <a:pos x="395" y="238"/>
                    </a:cxn>
                    <a:cxn ang="0">
                      <a:pos x="462" y="147"/>
                    </a:cxn>
                    <a:cxn ang="0">
                      <a:pos x="585" y="114"/>
                    </a:cxn>
                    <a:cxn ang="0">
                      <a:pos x="701" y="117"/>
                    </a:cxn>
                    <a:cxn ang="0">
                      <a:pos x="786" y="168"/>
                    </a:cxn>
                    <a:cxn ang="0">
                      <a:pos x="849" y="48"/>
                    </a:cxn>
                    <a:cxn ang="0">
                      <a:pos x="944" y="5"/>
                    </a:cxn>
                    <a:cxn ang="0">
                      <a:pos x="1068" y="0"/>
                    </a:cxn>
                    <a:cxn ang="0">
                      <a:pos x="1177" y="28"/>
                    </a:cxn>
                    <a:cxn ang="0">
                      <a:pos x="1259" y="94"/>
                    </a:cxn>
                    <a:cxn ang="0">
                      <a:pos x="1418" y="105"/>
                    </a:cxn>
                    <a:cxn ang="0">
                      <a:pos x="1552" y="63"/>
                    </a:cxn>
                    <a:cxn ang="0">
                      <a:pos x="1393" y="172"/>
                    </a:cxn>
                    <a:cxn ang="0">
                      <a:pos x="1295" y="187"/>
                    </a:cxn>
                    <a:cxn ang="0">
                      <a:pos x="1122" y="159"/>
                    </a:cxn>
                    <a:cxn ang="0">
                      <a:pos x="1014" y="180"/>
                    </a:cxn>
                    <a:cxn ang="0">
                      <a:pos x="935" y="235"/>
                    </a:cxn>
                    <a:cxn ang="0">
                      <a:pos x="833" y="312"/>
                    </a:cxn>
                    <a:cxn ang="0">
                      <a:pos x="980" y="261"/>
                    </a:cxn>
                    <a:cxn ang="0">
                      <a:pos x="1091" y="258"/>
                    </a:cxn>
                    <a:cxn ang="0">
                      <a:pos x="1130" y="301"/>
                    </a:cxn>
                    <a:cxn ang="0">
                      <a:pos x="1157" y="378"/>
                    </a:cxn>
                    <a:cxn ang="0">
                      <a:pos x="1219" y="432"/>
                    </a:cxn>
                    <a:cxn ang="0">
                      <a:pos x="1292" y="438"/>
                    </a:cxn>
                    <a:cxn ang="0">
                      <a:pos x="1381" y="395"/>
                    </a:cxn>
                    <a:cxn ang="0">
                      <a:pos x="1318" y="500"/>
                    </a:cxn>
                    <a:cxn ang="0">
                      <a:pos x="1247" y="531"/>
                    </a:cxn>
                    <a:cxn ang="0">
                      <a:pos x="1133" y="515"/>
                    </a:cxn>
                    <a:cxn ang="0">
                      <a:pos x="1063" y="432"/>
                    </a:cxn>
                    <a:cxn ang="0">
                      <a:pos x="1009" y="381"/>
                    </a:cxn>
                    <a:cxn ang="0">
                      <a:pos x="872" y="392"/>
                    </a:cxn>
                    <a:cxn ang="0">
                      <a:pos x="906" y="486"/>
                    </a:cxn>
                    <a:cxn ang="0">
                      <a:pos x="974" y="563"/>
                    </a:cxn>
                    <a:cxn ang="0">
                      <a:pos x="1046" y="600"/>
                    </a:cxn>
                    <a:cxn ang="0">
                      <a:pos x="1177" y="602"/>
                    </a:cxn>
                    <a:cxn ang="0">
                      <a:pos x="1011" y="626"/>
                    </a:cxn>
                    <a:cxn ang="0">
                      <a:pos x="890" y="597"/>
                    </a:cxn>
                    <a:cxn ang="0">
                      <a:pos x="801" y="486"/>
                    </a:cxn>
                    <a:cxn ang="0">
                      <a:pos x="785" y="369"/>
                    </a:cxn>
                    <a:cxn ang="0">
                      <a:pos x="699" y="276"/>
                    </a:cxn>
                    <a:cxn ang="0">
                      <a:pos x="599" y="250"/>
                    </a:cxn>
                    <a:cxn ang="0">
                      <a:pos x="534" y="261"/>
                    </a:cxn>
                    <a:cxn ang="0">
                      <a:pos x="423" y="333"/>
                    </a:cxn>
                    <a:cxn ang="0">
                      <a:pos x="335" y="423"/>
                    </a:cxn>
                    <a:cxn ang="0">
                      <a:pos x="216" y="455"/>
                    </a:cxn>
                    <a:cxn ang="0">
                      <a:pos x="138" y="449"/>
                    </a:cxn>
                    <a:cxn ang="0">
                      <a:pos x="207" y="404"/>
                    </a:cxn>
                    <a:cxn ang="0">
                      <a:pos x="293" y="357"/>
                    </a:cxn>
                    <a:cxn ang="0">
                      <a:pos x="187" y="357"/>
                    </a:cxn>
                    <a:cxn ang="0">
                      <a:pos x="111" y="381"/>
                    </a:cxn>
                    <a:cxn ang="0">
                      <a:pos x="68" y="407"/>
                    </a:cxn>
                    <a:cxn ang="0">
                      <a:pos x="42" y="531"/>
                    </a:cxn>
                    <a:cxn ang="0">
                      <a:pos x="42" y="531"/>
                    </a:cxn>
                  </a:cxnLst>
                  <a:rect l="0" t="0" r="r" b="b"/>
                  <a:pathLst>
                    <a:path w="1552" h="626">
                      <a:moveTo>
                        <a:pt x="42" y="531"/>
                      </a:moveTo>
                      <a:lnTo>
                        <a:pt x="0" y="464"/>
                      </a:lnTo>
                      <a:lnTo>
                        <a:pt x="0" y="357"/>
                      </a:lnTo>
                      <a:lnTo>
                        <a:pt x="22" y="282"/>
                      </a:lnTo>
                      <a:lnTo>
                        <a:pt x="99" y="207"/>
                      </a:lnTo>
                      <a:lnTo>
                        <a:pt x="213" y="184"/>
                      </a:lnTo>
                      <a:lnTo>
                        <a:pt x="294" y="201"/>
                      </a:lnTo>
                      <a:lnTo>
                        <a:pt x="395" y="238"/>
                      </a:lnTo>
                      <a:lnTo>
                        <a:pt x="462" y="147"/>
                      </a:lnTo>
                      <a:lnTo>
                        <a:pt x="585" y="114"/>
                      </a:lnTo>
                      <a:lnTo>
                        <a:pt x="701" y="117"/>
                      </a:lnTo>
                      <a:lnTo>
                        <a:pt x="786" y="168"/>
                      </a:lnTo>
                      <a:lnTo>
                        <a:pt x="849" y="48"/>
                      </a:lnTo>
                      <a:lnTo>
                        <a:pt x="944" y="5"/>
                      </a:lnTo>
                      <a:lnTo>
                        <a:pt x="1068" y="0"/>
                      </a:lnTo>
                      <a:lnTo>
                        <a:pt x="1177" y="28"/>
                      </a:lnTo>
                      <a:lnTo>
                        <a:pt x="1259" y="94"/>
                      </a:lnTo>
                      <a:lnTo>
                        <a:pt x="1418" y="105"/>
                      </a:lnTo>
                      <a:lnTo>
                        <a:pt x="1552" y="63"/>
                      </a:lnTo>
                      <a:lnTo>
                        <a:pt x="1393" y="172"/>
                      </a:lnTo>
                      <a:lnTo>
                        <a:pt x="1295" y="187"/>
                      </a:lnTo>
                      <a:lnTo>
                        <a:pt x="1122" y="159"/>
                      </a:lnTo>
                      <a:lnTo>
                        <a:pt x="1014" y="180"/>
                      </a:lnTo>
                      <a:lnTo>
                        <a:pt x="935" y="235"/>
                      </a:lnTo>
                      <a:lnTo>
                        <a:pt x="833" y="312"/>
                      </a:lnTo>
                      <a:lnTo>
                        <a:pt x="980" y="261"/>
                      </a:lnTo>
                      <a:lnTo>
                        <a:pt x="1091" y="258"/>
                      </a:lnTo>
                      <a:lnTo>
                        <a:pt x="1130" y="301"/>
                      </a:lnTo>
                      <a:lnTo>
                        <a:pt x="1157" y="378"/>
                      </a:lnTo>
                      <a:lnTo>
                        <a:pt x="1219" y="432"/>
                      </a:lnTo>
                      <a:lnTo>
                        <a:pt x="1292" y="438"/>
                      </a:lnTo>
                      <a:lnTo>
                        <a:pt x="1381" y="395"/>
                      </a:lnTo>
                      <a:lnTo>
                        <a:pt x="1318" y="500"/>
                      </a:lnTo>
                      <a:lnTo>
                        <a:pt x="1247" y="531"/>
                      </a:lnTo>
                      <a:lnTo>
                        <a:pt x="1133" y="515"/>
                      </a:lnTo>
                      <a:lnTo>
                        <a:pt x="1063" y="432"/>
                      </a:lnTo>
                      <a:lnTo>
                        <a:pt x="1009" y="381"/>
                      </a:lnTo>
                      <a:lnTo>
                        <a:pt x="872" y="392"/>
                      </a:lnTo>
                      <a:lnTo>
                        <a:pt x="906" y="486"/>
                      </a:lnTo>
                      <a:lnTo>
                        <a:pt x="974" y="563"/>
                      </a:lnTo>
                      <a:lnTo>
                        <a:pt x="1046" y="600"/>
                      </a:lnTo>
                      <a:lnTo>
                        <a:pt x="1177" y="602"/>
                      </a:lnTo>
                      <a:lnTo>
                        <a:pt x="1011" y="626"/>
                      </a:lnTo>
                      <a:lnTo>
                        <a:pt x="890" y="597"/>
                      </a:lnTo>
                      <a:lnTo>
                        <a:pt x="801" y="486"/>
                      </a:lnTo>
                      <a:lnTo>
                        <a:pt x="785" y="369"/>
                      </a:lnTo>
                      <a:lnTo>
                        <a:pt x="699" y="276"/>
                      </a:lnTo>
                      <a:lnTo>
                        <a:pt x="599" y="250"/>
                      </a:lnTo>
                      <a:lnTo>
                        <a:pt x="534" y="261"/>
                      </a:lnTo>
                      <a:lnTo>
                        <a:pt x="423" y="333"/>
                      </a:lnTo>
                      <a:lnTo>
                        <a:pt x="335" y="423"/>
                      </a:lnTo>
                      <a:lnTo>
                        <a:pt x="216" y="455"/>
                      </a:lnTo>
                      <a:lnTo>
                        <a:pt x="138" y="449"/>
                      </a:lnTo>
                      <a:lnTo>
                        <a:pt x="207" y="404"/>
                      </a:lnTo>
                      <a:lnTo>
                        <a:pt x="293" y="357"/>
                      </a:lnTo>
                      <a:lnTo>
                        <a:pt x="187" y="357"/>
                      </a:lnTo>
                      <a:lnTo>
                        <a:pt x="111" y="381"/>
                      </a:lnTo>
                      <a:lnTo>
                        <a:pt x="68" y="407"/>
                      </a:lnTo>
                      <a:lnTo>
                        <a:pt x="42" y="531"/>
                      </a:lnTo>
                      <a:lnTo>
                        <a:pt x="42" y="531"/>
                      </a:lnTo>
                      <a:close/>
                    </a:path>
                  </a:pathLst>
                </a:custGeom>
                <a:solidFill>
                  <a:srgbClr val="A3A3D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7" name="Freeform 263"/>
                <p:cNvSpPr>
                  <a:spLocks/>
                </p:cNvSpPr>
                <p:nvPr/>
              </p:nvSpPr>
              <p:spPr bwMode="auto">
                <a:xfrm>
                  <a:off x="5063" y="255"/>
                  <a:ext cx="300" cy="166"/>
                </a:xfrm>
                <a:custGeom>
                  <a:avLst/>
                  <a:gdLst/>
                  <a:ahLst/>
                  <a:cxnLst>
                    <a:cxn ang="0">
                      <a:pos x="40" y="333"/>
                    </a:cxn>
                    <a:cxn ang="0">
                      <a:pos x="0" y="296"/>
                    </a:cxn>
                    <a:cxn ang="0">
                      <a:pos x="29" y="228"/>
                    </a:cxn>
                    <a:cxn ang="0">
                      <a:pos x="83" y="186"/>
                    </a:cxn>
                    <a:cxn ang="0">
                      <a:pos x="170" y="156"/>
                    </a:cxn>
                    <a:cxn ang="0">
                      <a:pos x="236" y="89"/>
                    </a:cxn>
                    <a:cxn ang="0">
                      <a:pos x="325" y="32"/>
                    </a:cxn>
                    <a:cxn ang="0">
                      <a:pos x="383" y="57"/>
                    </a:cxn>
                    <a:cxn ang="0">
                      <a:pos x="455" y="54"/>
                    </a:cxn>
                    <a:cxn ang="0">
                      <a:pos x="551" y="0"/>
                    </a:cxn>
                    <a:cxn ang="0">
                      <a:pos x="599" y="84"/>
                    </a:cxn>
                    <a:cxn ang="0">
                      <a:pos x="409" y="149"/>
                    </a:cxn>
                    <a:cxn ang="0">
                      <a:pos x="278" y="155"/>
                    </a:cxn>
                    <a:cxn ang="0">
                      <a:pos x="364" y="189"/>
                    </a:cxn>
                    <a:cxn ang="0">
                      <a:pos x="436" y="231"/>
                    </a:cxn>
                    <a:cxn ang="0">
                      <a:pos x="526" y="200"/>
                    </a:cxn>
                    <a:cxn ang="0">
                      <a:pos x="568" y="156"/>
                    </a:cxn>
                    <a:cxn ang="0">
                      <a:pos x="548" y="240"/>
                    </a:cxn>
                    <a:cxn ang="0">
                      <a:pos x="487" y="279"/>
                    </a:cxn>
                    <a:cxn ang="0">
                      <a:pos x="379" y="305"/>
                    </a:cxn>
                    <a:cxn ang="0">
                      <a:pos x="188" y="270"/>
                    </a:cxn>
                    <a:cxn ang="0">
                      <a:pos x="106" y="288"/>
                    </a:cxn>
                    <a:cxn ang="0">
                      <a:pos x="40" y="333"/>
                    </a:cxn>
                    <a:cxn ang="0">
                      <a:pos x="40" y="333"/>
                    </a:cxn>
                  </a:cxnLst>
                  <a:rect l="0" t="0" r="r" b="b"/>
                  <a:pathLst>
                    <a:path w="599" h="333">
                      <a:moveTo>
                        <a:pt x="40" y="333"/>
                      </a:moveTo>
                      <a:lnTo>
                        <a:pt x="0" y="296"/>
                      </a:lnTo>
                      <a:lnTo>
                        <a:pt x="29" y="228"/>
                      </a:lnTo>
                      <a:lnTo>
                        <a:pt x="83" y="186"/>
                      </a:lnTo>
                      <a:lnTo>
                        <a:pt x="170" y="156"/>
                      </a:lnTo>
                      <a:lnTo>
                        <a:pt x="236" y="89"/>
                      </a:lnTo>
                      <a:lnTo>
                        <a:pt x="325" y="32"/>
                      </a:lnTo>
                      <a:lnTo>
                        <a:pt x="383" y="57"/>
                      </a:lnTo>
                      <a:lnTo>
                        <a:pt x="455" y="54"/>
                      </a:lnTo>
                      <a:lnTo>
                        <a:pt x="551" y="0"/>
                      </a:lnTo>
                      <a:lnTo>
                        <a:pt x="599" y="84"/>
                      </a:lnTo>
                      <a:lnTo>
                        <a:pt x="409" y="149"/>
                      </a:lnTo>
                      <a:lnTo>
                        <a:pt x="278" y="155"/>
                      </a:lnTo>
                      <a:lnTo>
                        <a:pt x="364" y="189"/>
                      </a:lnTo>
                      <a:lnTo>
                        <a:pt x="436" y="231"/>
                      </a:lnTo>
                      <a:lnTo>
                        <a:pt x="526" y="200"/>
                      </a:lnTo>
                      <a:lnTo>
                        <a:pt x="568" y="156"/>
                      </a:lnTo>
                      <a:lnTo>
                        <a:pt x="548" y="240"/>
                      </a:lnTo>
                      <a:lnTo>
                        <a:pt x="487" y="279"/>
                      </a:lnTo>
                      <a:lnTo>
                        <a:pt x="379" y="305"/>
                      </a:lnTo>
                      <a:lnTo>
                        <a:pt x="188" y="270"/>
                      </a:lnTo>
                      <a:lnTo>
                        <a:pt x="106" y="288"/>
                      </a:lnTo>
                      <a:lnTo>
                        <a:pt x="40" y="333"/>
                      </a:lnTo>
                      <a:lnTo>
                        <a:pt x="40" y="333"/>
                      </a:lnTo>
                      <a:close/>
                    </a:path>
                  </a:pathLst>
                </a:custGeom>
                <a:solidFill>
                  <a:srgbClr val="A3A3D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8" name="Freeform 264"/>
                <p:cNvSpPr>
                  <a:spLocks/>
                </p:cNvSpPr>
                <p:nvPr/>
              </p:nvSpPr>
              <p:spPr bwMode="auto">
                <a:xfrm>
                  <a:off x="4562" y="396"/>
                  <a:ext cx="404" cy="191"/>
                </a:xfrm>
                <a:custGeom>
                  <a:avLst/>
                  <a:gdLst/>
                  <a:ahLst/>
                  <a:cxnLst>
                    <a:cxn ang="0">
                      <a:pos x="76" y="373"/>
                    </a:cxn>
                    <a:cxn ang="0">
                      <a:pos x="3" y="319"/>
                    </a:cxn>
                    <a:cxn ang="0">
                      <a:pos x="0" y="242"/>
                    </a:cxn>
                    <a:cxn ang="0">
                      <a:pos x="11" y="137"/>
                    </a:cxn>
                    <a:cxn ang="0">
                      <a:pos x="60" y="71"/>
                    </a:cxn>
                    <a:cxn ang="0">
                      <a:pos x="159" y="49"/>
                    </a:cxn>
                    <a:cxn ang="0">
                      <a:pos x="229" y="86"/>
                    </a:cxn>
                    <a:cxn ang="0">
                      <a:pos x="264" y="35"/>
                    </a:cxn>
                    <a:cxn ang="0">
                      <a:pos x="324" y="3"/>
                    </a:cxn>
                    <a:cxn ang="0">
                      <a:pos x="397" y="0"/>
                    </a:cxn>
                    <a:cxn ang="0">
                      <a:pos x="463" y="49"/>
                    </a:cxn>
                    <a:cxn ang="0">
                      <a:pos x="517" y="89"/>
                    </a:cxn>
                    <a:cxn ang="0">
                      <a:pos x="622" y="63"/>
                    </a:cxn>
                    <a:cxn ang="0">
                      <a:pos x="561" y="140"/>
                    </a:cxn>
                    <a:cxn ang="0">
                      <a:pos x="612" y="185"/>
                    </a:cxn>
                    <a:cxn ang="0">
                      <a:pos x="693" y="182"/>
                    </a:cxn>
                    <a:cxn ang="0">
                      <a:pos x="810" y="125"/>
                    </a:cxn>
                    <a:cxn ang="0">
                      <a:pos x="771" y="214"/>
                    </a:cxn>
                    <a:cxn ang="0">
                      <a:pos x="685" y="254"/>
                    </a:cxn>
                    <a:cxn ang="0">
                      <a:pos x="526" y="254"/>
                    </a:cxn>
                    <a:cxn ang="0">
                      <a:pos x="441" y="211"/>
                    </a:cxn>
                    <a:cxn ang="0">
                      <a:pos x="355" y="236"/>
                    </a:cxn>
                    <a:cxn ang="0">
                      <a:pos x="279" y="224"/>
                    </a:cxn>
                    <a:cxn ang="0">
                      <a:pos x="267" y="273"/>
                    </a:cxn>
                    <a:cxn ang="0">
                      <a:pos x="313" y="362"/>
                    </a:cxn>
                    <a:cxn ang="0">
                      <a:pos x="247" y="379"/>
                    </a:cxn>
                    <a:cxn ang="0">
                      <a:pos x="205" y="268"/>
                    </a:cxn>
                    <a:cxn ang="0">
                      <a:pos x="133" y="248"/>
                    </a:cxn>
                    <a:cxn ang="0">
                      <a:pos x="108" y="284"/>
                    </a:cxn>
                    <a:cxn ang="0">
                      <a:pos x="139" y="328"/>
                    </a:cxn>
                    <a:cxn ang="0">
                      <a:pos x="148" y="382"/>
                    </a:cxn>
                    <a:cxn ang="0">
                      <a:pos x="76" y="373"/>
                    </a:cxn>
                    <a:cxn ang="0">
                      <a:pos x="76" y="373"/>
                    </a:cxn>
                  </a:cxnLst>
                  <a:rect l="0" t="0" r="r" b="b"/>
                  <a:pathLst>
                    <a:path w="810" h="382">
                      <a:moveTo>
                        <a:pt x="76" y="373"/>
                      </a:moveTo>
                      <a:lnTo>
                        <a:pt x="3" y="319"/>
                      </a:lnTo>
                      <a:lnTo>
                        <a:pt x="0" y="242"/>
                      </a:lnTo>
                      <a:lnTo>
                        <a:pt x="11" y="137"/>
                      </a:lnTo>
                      <a:lnTo>
                        <a:pt x="60" y="71"/>
                      </a:lnTo>
                      <a:lnTo>
                        <a:pt x="159" y="49"/>
                      </a:lnTo>
                      <a:lnTo>
                        <a:pt x="229" y="86"/>
                      </a:lnTo>
                      <a:lnTo>
                        <a:pt x="264" y="35"/>
                      </a:lnTo>
                      <a:lnTo>
                        <a:pt x="324" y="3"/>
                      </a:lnTo>
                      <a:lnTo>
                        <a:pt x="397" y="0"/>
                      </a:lnTo>
                      <a:lnTo>
                        <a:pt x="463" y="49"/>
                      </a:lnTo>
                      <a:lnTo>
                        <a:pt x="517" y="89"/>
                      </a:lnTo>
                      <a:lnTo>
                        <a:pt x="622" y="63"/>
                      </a:lnTo>
                      <a:lnTo>
                        <a:pt x="561" y="140"/>
                      </a:lnTo>
                      <a:lnTo>
                        <a:pt x="612" y="185"/>
                      </a:lnTo>
                      <a:lnTo>
                        <a:pt x="693" y="182"/>
                      </a:lnTo>
                      <a:lnTo>
                        <a:pt x="810" y="125"/>
                      </a:lnTo>
                      <a:lnTo>
                        <a:pt x="771" y="214"/>
                      </a:lnTo>
                      <a:lnTo>
                        <a:pt x="685" y="254"/>
                      </a:lnTo>
                      <a:lnTo>
                        <a:pt x="526" y="254"/>
                      </a:lnTo>
                      <a:lnTo>
                        <a:pt x="441" y="211"/>
                      </a:lnTo>
                      <a:lnTo>
                        <a:pt x="355" y="236"/>
                      </a:lnTo>
                      <a:lnTo>
                        <a:pt x="279" y="224"/>
                      </a:lnTo>
                      <a:lnTo>
                        <a:pt x="267" y="273"/>
                      </a:lnTo>
                      <a:lnTo>
                        <a:pt x="313" y="362"/>
                      </a:lnTo>
                      <a:lnTo>
                        <a:pt x="247" y="379"/>
                      </a:lnTo>
                      <a:lnTo>
                        <a:pt x="205" y="268"/>
                      </a:lnTo>
                      <a:lnTo>
                        <a:pt x="133" y="248"/>
                      </a:lnTo>
                      <a:lnTo>
                        <a:pt x="108" y="284"/>
                      </a:lnTo>
                      <a:lnTo>
                        <a:pt x="139" y="328"/>
                      </a:lnTo>
                      <a:lnTo>
                        <a:pt x="148" y="382"/>
                      </a:lnTo>
                      <a:lnTo>
                        <a:pt x="76" y="373"/>
                      </a:lnTo>
                      <a:lnTo>
                        <a:pt x="76" y="373"/>
                      </a:lnTo>
                      <a:close/>
                    </a:path>
                  </a:pathLst>
                </a:custGeom>
                <a:solidFill>
                  <a:srgbClr val="A3A3D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9" name="Freeform 265"/>
                <p:cNvSpPr>
                  <a:spLocks/>
                </p:cNvSpPr>
                <p:nvPr/>
              </p:nvSpPr>
              <p:spPr bwMode="auto">
                <a:xfrm>
                  <a:off x="4064" y="370"/>
                  <a:ext cx="391" cy="250"/>
                </a:xfrm>
                <a:custGeom>
                  <a:avLst/>
                  <a:gdLst/>
                  <a:ahLst/>
                  <a:cxnLst>
                    <a:cxn ang="0">
                      <a:pos x="13" y="449"/>
                    </a:cxn>
                    <a:cxn ang="0">
                      <a:pos x="0" y="370"/>
                    </a:cxn>
                    <a:cxn ang="0">
                      <a:pos x="11" y="293"/>
                    </a:cxn>
                    <a:cxn ang="0">
                      <a:pos x="39" y="242"/>
                    </a:cxn>
                    <a:cxn ang="0">
                      <a:pos x="116" y="216"/>
                    </a:cxn>
                    <a:cxn ang="0">
                      <a:pos x="126" y="125"/>
                    </a:cxn>
                    <a:cxn ang="0">
                      <a:pos x="173" y="80"/>
                    </a:cxn>
                    <a:cxn ang="0">
                      <a:pos x="269" y="32"/>
                    </a:cxn>
                    <a:cxn ang="0">
                      <a:pos x="372" y="32"/>
                    </a:cxn>
                    <a:cxn ang="0">
                      <a:pos x="471" y="0"/>
                    </a:cxn>
                    <a:cxn ang="0">
                      <a:pos x="528" y="38"/>
                    </a:cxn>
                    <a:cxn ang="0">
                      <a:pos x="539" y="111"/>
                    </a:cxn>
                    <a:cxn ang="0">
                      <a:pos x="593" y="191"/>
                    </a:cxn>
                    <a:cxn ang="0">
                      <a:pos x="669" y="173"/>
                    </a:cxn>
                    <a:cxn ang="0">
                      <a:pos x="777" y="60"/>
                    </a:cxn>
                    <a:cxn ang="0">
                      <a:pos x="781" y="185"/>
                    </a:cxn>
                    <a:cxn ang="0">
                      <a:pos x="698" y="305"/>
                    </a:cxn>
                    <a:cxn ang="0">
                      <a:pos x="593" y="353"/>
                    </a:cxn>
                    <a:cxn ang="0">
                      <a:pos x="395" y="353"/>
                    </a:cxn>
                    <a:cxn ang="0">
                      <a:pos x="312" y="376"/>
                    </a:cxn>
                    <a:cxn ang="0">
                      <a:pos x="380" y="392"/>
                    </a:cxn>
                    <a:cxn ang="0">
                      <a:pos x="395" y="446"/>
                    </a:cxn>
                    <a:cxn ang="0">
                      <a:pos x="408" y="499"/>
                    </a:cxn>
                    <a:cxn ang="0">
                      <a:pos x="348" y="496"/>
                    </a:cxn>
                    <a:cxn ang="0">
                      <a:pos x="258" y="455"/>
                    </a:cxn>
                    <a:cxn ang="0">
                      <a:pos x="224" y="458"/>
                    </a:cxn>
                    <a:cxn ang="0">
                      <a:pos x="192" y="433"/>
                    </a:cxn>
                    <a:cxn ang="0">
                      <a:pos x="150" y="475"/>
                    </a:cxn>
                    <a:cxn ang="0">
                      <a:pos x="135" y="386"/>
                    </a:cxn>
                    <a:cxn ang="0">
                      <a:pos x="173" y="290"/>
                    </a:cxn>
                    <a:cxn ang="0">
                      <a:pos x="183" y="273"/>
                    </a:cxn>
                    <a:cxn ang="0">
                      <a:pos x="207" y="224"/>
                    </a:cxn>
                    <a:cxn ang="0">
                      <a:pos x="269" y="203"/>
                    </a:cxn>
                    <a:cxn ang="0">
                      <a:pos x="354" y="224"/>
                    </a:cxn>
                    <a:cxn ang="0">
                      <a:pos x="417" y="270"/>
                    </a:cxn>
                    <a:cxn ang="0">
                      <a:pos x="485" y="273"/>
                    </a:cxn>
                    <a:cxn ang="0">
                      <a:pos x="579" y="224"/>
                    </a:cxn>
                    <a:cxn ang="0">
                      <a:pos x="437" y="159"/>
                    </a:cxn>
                    <a:cxn ang="0">
                      <a:pos x="281" y="154"/>
                    </a:cxn>
                    <a:cxn ang="0">
                      <a:pos x="189" y="210"/>
                    </a:cxn>
                    <a:cxn ang="0">
                      <a:pos x="138" y="302"/>
                    </a:cxn>
                    <a:cxn ang="0">
                      <a:pos x="54" y="385"/>
                    </a:cxn>
                    <a:cxn ang="0">
                      <a:pos x="13" y="449"/>
                    </a:cxn>
                    <a:cxn ang="0">
                      <a:pos x="13" y="449"/>
                    </a:cxn>
                  </a:cxnLst>
                  <a:rect l="0" t="0" r="r" b="b"/>
                  <a:pathLst>
                    <a:path w="781" h="499">
                      <a:moveTo>
                        <a:pt x="13" y="449"/>
                      </a:moveTo>
                      <a:lnTo>
                        <a:pt x="0" y="370"/>
                      </a:lnTo>
                      <a:lnTo>
                        <a:pt x="11" y="293"/>
                      </a:lnTo>
                      <a:lnTo>
                        <a:pt x="39" y="242"/>
                      </a:lnTo>
                      <a:lnTo>
                        <a:pt x="116" y="216"/>
                      </a:lnTo>
                      <a:lnTo>
                        <a:pt x="126" y="125"/>
                      </a:lnTo>
                      <a:lnTo>
                        <a:pt x="173" y="80"/>
                      </a:lnTo>
                      <a:lnTo>
                        <a:pt x="269" y="32"/>
                      </a:lnTo>
                      <a:lnTo>
                        <a:pt x="372" y="32"/>
                      </a:lnTo>
                      <a:lnTo>
                        <a:pt x="471" y="0"/>
                      </a:lnTo>
                      <a:lnTo>
                        <a:pt x="528" y="38"/>
                      </a:lnTo>
                      <a:lnTo>
                        <a:pt x="539" y="111"/>
                      </a:lnTo>
                      <a:lnTo>
                        <a:pt x="593" y="191"/>
                      </a:lnTo>
                      <a:lnTo>
                        <a:pt x="669" y="173"/>
                      </a:lnTo>
                      <a:lnTo>
                        <a:pt x="777" y="60"/>
                      </a:lnTo>
                      <a:lnTo>
                        <a:pt x="781" y="185"/>
                      </a:lnTo>
                      <a:lnTo>
                        <a:pt x="698" y="305"/>
                      </a:lnTo>
                      <a:lnTo>
                        <a:pt x="593" y="353"/>
                      </a:lnTo>
                      <a:lnTo>
                        <a:pt x="395" y="353"/>
                      </a:lnTo>
                      <a:lnTo>
                        <a:pt x="312" y="376"/>
                      </a:lnTo>
                      <a:lnTo>
                        <a:pt x="380" y="392"/>
                      </a:lnTo>
                      <a:lnTo>
                        <a:pt x="395" y="446"/>
                      </a:lnTo>
                      <a:lnTo>
                        <a:pt x="408" y="499"/>
                      </a:lnTo>
                      <a:lnTo>
                        <a:pt x="348" y="496"/>
                      </a:lnTo>
                      <a:lnTo>
                        <a:pt x="258" y="455"/>
                      </a:lnTo>
                      <a:lnTo>
                        <a:pt x="224" y="458"/>
                      </a:lnTo>
                      <a:lnTo>
                        <a:pt x="192" y="433"/>
                      </a:lnTo>
                      <a:lnTo>
                        <a:pt x="150" y="475"/>
                      </a:lnTo>
                      <a:lnTo>
                        <a:pt x="135" y="386"/>
                      </a:lnTo>
                      <a:lnTo>
                        <a:pt x="173" y="290"/>
                      </a:lnTo>
                      <a:lnTo>
                        <a:pt x="183" y="273"/>
                      </a:lnTo>
                      <a:lnTo>
                        <a:pt x="207" y="224"/>
                      </a:lnTo>
                      <a:lnTo>
                        <a:pt x="269" y="203"/>
                      </a:lnTo>
                      <a:lnTo>
                        <a:pt x="354" y="224"/>
                      </a:lnTo>
                      <a:lnTo>
                        <a:pt x="417" y="270"/>
                      </a:lnTo>
                      <a:lnTo>
                        <a:pt x="485" y="273"/>
                      </a:lnTo>
                      <a:lnTo>
                        <a:pt x="579" y="224"/>
                      </a:lnTo>
                      <a:lnTo>
                        <a:pt x="437" y="159"/>
                      </a:lnTo>
                      <a:lnTo>
                        <a:pt x="281" y="154"/>
                      </a:lnTo>
                      <a:lnTo>
                        <a:pt x="189" y="210"/>
                      </a:lnTo>
                      <a:lnTo>
                        <a:pt x="138" y="302"/>
                      </a:lnTo>
                      <a:lnTo>
                        <a:pt x="54" y="385"/>
                      </a:lnTo>
                      <a:lnTo>
                        <a:pt x="13" y="449"/>
                      </a:lnTo>
                      <a:lnTo>
                        <a:pt x="13" y="449"/>
                      </a:lnTo>
                      <a:close/>
                    </a:path>
                  </a:pathLst>
                </a:custGeom>
                <a:solidFill>
                  <a:srgbClr val="A3A3D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0" name="Freeform 266"/>
                <p:cNvSpPr>
                  <a:spLocks/>
                </p:cNvSpPr>
                <p:nvPr/>
              </p:nvSpPr>
              <p:spPr bwMode="auto">
                <a:xfrm>
                  <a:off x="3858" y="583"/>
                  <a:ext cx="208" cy="142"/>
                </a:xfrm>
                <a:custGeom>
                  <a:avLst/>
                  <a:gdLst/>
                  <a:ahLst/>
                  <a:cxnLst>
                    <a:cxn ang="0">
                      <a:pos x="26" y="285"/>
                    </a:cxn>
                    <a:cxn ang="0">
                      <a:pos x="0" y="228"/>
                    </a:cxn>
                    <a:cxn ang="0">
                      <a:pos x="23" y="150"/>
                    </a:cxn>
                    <a:cxn ang="0">
                      <a:pos x="86" y="123"/>
                    </a:cxn>
                    <a:cxn ang="0">
                      <a:pos x="105" y="25"/>
                    </a:cxn>
                    <a:cxn ang="0">
                      <a:pos x="194" y="0"/>
                    </a:cxn>
                    <a:cxn ang="0">
                      <a:pos x="270" y="3"/>
                    </a:cxn>
                    <a:cxn ang="0">
                      <a:pos x="310" y="40"/>
                    </a:cxn>
                    <a:cxn ang="0">
                      <a:pos x="378" y="79"/>
                    </a:cxn>
                    <a:cxn ang="0">
                      <a:pos x="415" y="94"/>
                    </a:cxn>
                    <a:cxn ang="0">
                      <a:pos x="410" y="180"/>
                    </a:cxn>
                    <a:cxn ang="0">
                      <a:pos x="270" y="123"/>
                    </a:cxn>
                    <a:cxn ang="0">
                      <a:pos x="302" y="171"/>
                    </a:cxn>
                    <a:cxn ang="0">
                      <a:pos x="341" y="225"/>
                    </a:cxn>
                    <a:cxn ang="0">
                      <a:pos x="413" y="219"/>
                    </a:cxn>
                    <a:cxn ang="0">
                      <a:pos x="404" y="252"/>
                    </a:cxn>
                    <a:cxn ang="0">
                      <a:pos x="359" y="285"/>
                    </a:cxn>
                    <a:cxn ang="0">
                      <a:pos x="284" y="282"/>
                    </a:cxn>
                    <a:cxn ang="0">
                      <a:pos x="203" y="210"/>
                    </a:cxn>
                    <a:cxn ang="0">
                      <a:pos x="146" y="201"/>
                    </a:cxn>
                    <a:cxn ang="0">
                      <a:pos x="26" y="285"/>
                    </a:cxn>
                    <a:cxn ang="0">
                      <a:pos x="26" y="285"/>
                    </a:cxn>
                  </a:cxnLst>
                  <a:rect l="0" t="0" r="r" b="b"/>
                  <a:pathLst>
                    <a:path w="415" h="285">
                      <a:moveTo>
                        <a:pt x="26" y="285"/>
                      </a:moveTo>
                      <a:lnTo>
                        <a:pt x="0" y="228"/>
                      </a:lnTo>
                      <a:lnTo>
                        <a:pt x="23" y="150"/>
                      </a:lnTo>
                      <a:lnTo>
                        <a:pt x="86" y="123"/>
                      </a:lnTo>
                      <a:lnTo>
                        <a:pt x="105" y="25"/>
                      </a:lnTo>
                      <a:lnTo>
                        <a:pt x="194" y="0"/>
                      </a:lnTo>
                      <a:lnTo>
                        <a:pt x="270" y="3"/>
                      </a:lnTo>
                      <a:lnTo>
                        <a:pt x="310" y="40"/>
                      </a:lnTo>
                      <a:lnTo>
                        <a:pt x="378" y="79"/>
                      </a:lnTo>
                      <a:lnTo>
                        <a:pt x="415" y="94"/>
                      </a:lnTo>
                      <a:lnTo>
                        <a:pt x="410" y="180"/>
                      </a:lnTo>
                      <a:lnTo>
                        <a:pt x="270" y="123"/>
                      </a:lnTo>
                      <a:lnTo>
                        <a:pt x="302" y="171"/>
                      </a:lnTo>
                      <a:lnTo>
                        <a:pt x="341" y="225"/>
                      </a:lnTo>
                      <a:lnTo>
                        <a:pt x="413" y="219"/>
                      </a:lnTo>
                      <a:lnTo>
                        <a:pt x="404" y="252"/>
                      </a:lnTo>
                      <a:lnTo>
                        <a:pt x="359" y="285"/>
                      </a:lnTo>
                      <a:lnTo>
                        <a:pt x="284" y="282"/>
                      </a:lnTo>
                      <a:lnTo>
                        <a:pt x="203" y="210"/>
                      </a:lnTo>
                      <a:lnTo>
                        <a:pt x="146" y="201"/>
                      </a:lnTo>
                      <a:lnTo>
                        <a:pt x="26" y="285"/>
                      </a:lnTo>
                      <a:lnTo>
                        <a:pt x="26" y="285"/>
                      </a:lnTo>
                      <a:close/>
                    </a:path>
                  </a:pathLst>
                </a:custGeom>
                <a:solidFill>
                  <a:srgbClr val="A3A3D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1" name="Freeform 267"/>
                <p:cNvSpPr>
                  <a:spLocks/>
                </p:cNvSpPr>
                <p:nvPr/>
              </p:nvSpPr>
              <p:spPr bwMode="auto">
                <a:xfrm>
                  <a:off x="4172" y="1102"/>
                  <a:ext cx="355" cy="75"/>
                </a:xfrm>
                <a:custGeom>
                  <a:avLst/>
                  <a:gdLst/>
                  <a:ahLst/>
                  <a:cxnLst>
                    <a:cxn ang="0">
                      <a:pos x="21" y="50"/>
                    </a:cxn>
                    <a:cxn ang="0">
                      <a:pos x="0" y="149"/>
                    </a:cxn>
                    <a:cxn ang="0">
                      <a:pos x="708" y="144"/>
                    </a:cxn>
                    <a:cxn ang="0">
                      <a:pos x="711" y="13"/>
                    </a:cxn>
                    <a:cxn ang="0">
                      <a:pos x="582" y="9"/>
                    </a:cxn>
                    <a:cxn ang="0">
                      <a:pos x="587" y="83"/>
                    </a:cxn>
                    <a:cxn ang="0">
                      <a:pos x="461" y="83"/>
                    </a:cxn>
                    <a:cxn ang="0">
                      <a:pos x="454" y="19"/>
                    </a:cxn>
                    <a:cxn ang="0">
                      <a:pos x="406" y="13"/>
                    </a:cxn>
                    <a:cxn ang="0">
                      <a:pos x="418" y="80"/>
                    </a:cxn>
                    <a:cxn ang="0">
                      <a:pos x="301" y="80"/>
                    </a:cxn>
                    <a:cxn ang="0">
                      <a:pos x="267" y="9"/>
                    </a:cxn>
                    <a:cxn ang="0">
                      <a:pos x="213" y="0"/>
                    </a:cxn>
                    <a:cxn ang="0">
                      <a:pos x="238" y="83"/>
                    </a:cxn>
                    <a:cxn ang="0">
                      <a:pos x="110" y="77"/>
                    </a:cxn>
                    <a:cxn ang="0">
                      <a:pos x="103" y="20"/>
                    </a:cxn>
                    <a:cxn ang="0">
                      <a:pos x="21" y="50"/>
                    </a:cxn>
                    <a:cxn ang="0">
                      <a:pos x="21" y="50"/>
                    </a:cxn>
                  </a:cxnLst>
                  <a:rect l="0" t="0" r="r" b="b"/>
                  <a:pathLst>
                    <a:path w="711" h="149">
                      <a:moveTo>
                        <a:pt x="21" y="50"/>
                      </a:moveTo>
                      <a:lnTo>
                        <a:pt x="0" y="149"/>
                      </a:lnTo>
                      <a:lnTo>
                        <a:pt x="708" y="144"/>
                      </a:lnTo>
                      <a:lnTo>
                        <a:pt x="711" y="13"/>
                      </a:lnTo>
                      <a:lnTo>
                        <a:pt x="582" y="9"/>
                      </a:lnTo>
                      <a:lnTo>
                        <a:pt x="587" y="83"/>
                      </a:lnTo>
                      <a:lnTo>
                        <a:pt x="461" y="83"/>
                      </a:lnTo>
                      <a:lnTo>
                        <a:pt x="454" y="19"/>
                      </a:lnTo>
                      <a:lnTo>
                        <a:pt x="406" y="13"/>
                      </a:lnTo>
                      <a:lnTo>
                        <a:pt x="418" y="80"/>
                      </a:lnTo>
                      <a:lnTo>
                        <a:pt x="301" y="80"/>
                      </a:lnTo>
                      <a:lnTo>
                        <a:pt x="267" y="9"/>
                      </a:lnTo>
                      <a:lnTo>
                        <a:pt x="213" y="0"/>
                      </a:lnTo>
                      <a:lnTo>
                        <a:pt x="238" y="83"/>
                      </a:lnTo>
                      <a:lnTo>
                        <a:pt x="110" y="77"/>
                      </a:lnTo>
                      <a:lnTo>
                        <a:pt x="103" y="20"/>
                      </a:lnTo>
                      <a:lnTo>
                        <a:pt x="21" y="50"/>
                      </a:lnTo>
                      <a:lnTo>
                        <a:pt x="21" y="50"/>
                      </a:lnTo>
                      <a:close/>
                    </a:path>
                  </a:pathLst>
                </a:custGeom>
                <a:solidFill>
                  <a:srgbClr val="CCCC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2" name="Freeform 268"/>
                <p:cNvSpPr>
                  <a:spLocks/>
                </p:cNvSpPr>
                <p:nvPr/>
              </p:nvSpPr>
              <p:spPr bwMode="auto">
                <a:xfrm>
                  <a:off x="3625" y="1051"/>
                  <a:ext cx="81" cy="127"/>
                </a:xfrm>
                <a:custGeom>
                  <a:avLst/>
                  <a:gdLst/>
                  <a:ahLst/>
                  <a:cxnLst>
                    <a:cxn ang="0">
                      <a:pos x="89" y="0"/>
                    </a:cxn>
                    <a:cxn ang="0">
                      <a:pos x="14" y="115"/>
                    </a:cxn>
                    <a:cxn ang="0">
                      <a:pos x="0" y="249"/>
                    </a:cxn>
                    <a:cxn ang="0">
                      <a:pos x="151" y="252"/>
                    </a:cxn>
                    <a:cxn ang="0">
                      <a:pos x="162" y="92"/>
                    </a:cxn>
                    <a:cxn ang="0">
                      <a:pos x="89" y="0"/>
                    </a:cxn>
                    <a:cxn ang="0">
                      <a:pos x="89" y="0"/>
                    </a:cxn>
                  </a:cxnLst>
                  <a:rect l="0" t="0" r="r" b="b"/>
                  <a:pathLst>
                    <a:path w="162" h="252">
                      <a:moveTo>
                        <a:pt x="89" y="0"/>
                      </a:moveTo>
                      <a:lnTo>
                        <a:pt x="14" y="115"/>
                      </a:lnTo>
                      <a:lnTo>
                        <a:pt x="0" y="249"/>
                      </a:lnTo>
                      <a:lnTo>
                        <a:pt x="151" y="252"/>
                      </a:lnTo>
                      <a:lnTo>
                        <a:pt x="162" y="92"/>
                      </a:lnTo>
                      <a:lnTo>
                        <a:pt x="89" y="0"/>
                      </a:lnTo>
                      <a:lnTo>
                        <a:pt x="89" y="0"/>
                      </a:lnTo>
                      <a:close/>
                    </a:path>
                  </a:pathLst>
                </a:custGeom>
                <a:solidFill>
                  <a:srgbClr val="CCCC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3" name="Freeform 269"/>
                <p:cNvSpPr>
                  <a:spLocks/>
                </p:cNvSpPr>
                <p:nvPr/>
              </p:nvSpPr>
              <p:spPr bwMode="auto">
                <a:xfrm>
                  <a:off x="3845" y="967"/>
                  <a:ext cx="114" cy="110"/>
                </a:xfrm>
                <a:custGeom>
                  <a:avLst/>
                  <a:gdLst/>
                  <a:ahLst/>
                  <a:cxnLst>
                    <a:cxn ang="0">
                      <a:pos x="48" y="0"/>
                    </a:cxn>
                    <a:cxn ang="0">
                      <a:pos x="226" y="0"/>
                    </a:cxn>
                    <a:cxn ang="0">
                      <a:pos x="207" y="210"/>
                    </a:cxn>
                    <a:cxn ang="0">
                      <a:pos x="0" y="220"/>
                    </a:cxn>
                    <a:cxn ang="0">
                      <a:pos x="48" y="0"/>
                    </a:cxn>
                    <a:cxn ang="0">
                      <a:pos x="48" y="0"/>
                    </a:cxn>
                  </a:cxnLst>
                  <a:rect l="0" t="0" r="r" b="b"/>
                  <a:pathLst>
                    <a:path w="226" h="220">
                      <a:moveTo>
                        <a:pt x="48" y="0"/>
                      </a:moveTo>
                      <a:lnTo>
                        <a:pt x="226" y="0"/>
                      </a:lnTo>
                      <a:lnTo>
                        <a:pt x="207" y="210"/>
                      </a:lnTo>
                      <a:lnTo>
                        <a:pt x="0" y="220"/>
                      </a:lnTo>
                      <a:lnTo>
                        <a:pt x="48" y="0"/>
                      </a:lnTo>
                      <a:lnTo>
                        <a:pt x="48" y="0"/>
                      </a:lnTo>
                      <a:close/>
                    </a:path>
                  </a:pathLst>
                </a:custGeom>
                <a:solidFill>
                  <a:srgbClr val="CCCC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4" name="Freeform 270"/>
                <p:cNvSpPr>
                  <a:spLocks/>
                </p:cNvSpPr>
                <p:nvPr/>
              </p:nvSpPr>
              <p:spPr bwMode="auto">
                <a:xfrm>
                  <a:off x="3730" y="1086"/>
                  <a:ext cx="431" cy="95"/>
                </a:xfrm>
                <a:custGeom>
                  <a:avLst/>
                  <a:gdLst/>
                  <a:ahLst/>
                  <a:cxnLst>
                    <a:cxn ang="0">
                      <a:pos x="16" y="16"/>
                    </a:cxn>
                    <a:cxn ang="0">
                      <a:pos x="827" y="0"/>
                    </a:cxn>
                    <a:cxn ang="0">
                      <a:pos x="862" y="176"/>
                    </a:cxn>
                    <a:cxn ang="0">
                      <a:pos x="0" y="188"/>
                    </a:cxn>
                    <a:cxn ang="0">
                      <a:pos x="16" y="16"/>
                    </a:cxn>
                    <a:cxn ang="0">
                      <a:pos x="16" y="16"/>
                    </a:cxn>
                  </a:cxnLst>
                  <a:rect l="0" t="0" r="r" b="b"/>
                  <a:pathLst>
                    <a:path w="862" h="188">
                      <a:moveTo>
                        <a:pt x="16" y="16"/>
                      </a:moveTo>
                      <a:lnTo>
                        <a:pt x="827" y="0"/>
                      </a:lnTo>
                      <a:lnTo>
                        <a:pt x="862" y="176"/>
                      </a:lnTo>
                      <a:lnTo>
                        <a:pt x="0" y="188"/>
                      </a:lnTo>
                      <a:lnTo>
                        <a:pt x="16" y="16"/>
                      </a:lnTo>
                      <a:lnTo>
                        <a:pt x="16" y="16"/>
                      </a:lnTo>
                      <a:close/>
                    </a:path>
                  </a:pathLst>
                </a:custGeom>
                <a:solidFill>
                  <a:srgbClr val="CCCC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5" name="Freeform 271"/>
                <p:cNvSpPr>
                  <a:spLocks/>
                </p:cNvSpPr>
                <p:nvPr/>
              </p:nvSpPr>
              <p:spPr bwMode="auto">
                <a:xfrm>
                  <a:off x="4726" y="1036"/>
                  <a:ext cx="111" cy="139"/>
                </a:xfrm>
                <a:custGeom>
                  <a:avLst/>
                  <a:gdLst/>
                  <a:ahLst/>
                  <a:cxnLst>
                    <a:cxn ang="0">
                      <a:pos x="16" y="277"/>
                    </a:cxn>
                    <a:cxn ang="0">
                      <a:pos x="64" y="274"/>
                    </a:cxn>
                    <a:cxn ang="0">
                      <a:pos x="54" y="146"/>
                    </a:cxn>
                    <a:cxn ang="0">
                      <a:pos x="106" y="92"/>
                    </a:cxn>
                    <a:cxn ang="0">
                      <a:pos x="115" y="270"/>
                    </a:cxn>
                    <a:cxn ang="0">
                      <a:pos x="167" y="272"/>
                    </a:cxn>
                    <a:cxn ang="0">
                      <a:pos x="167" y="118"/>
                    </a:cxn>
                    <a:cxn ang="0">
                      <a:pos x="223" y="270"/>
                    </a:cxn>
                    <a:cxn ang="0">
                      <a:pos x="215" y="0"/>
                    </a:cxn>
                    <a:cxn ang="0">
                      <a:pos x="0" y="28"/>
                    </a:cxn>
                    <a:cxn ang="0">
                      <a:pos x="16" y="277"/>
                    </a:cxn>
                    <a:cxn ang="0">
                      <a:pos x="16" y="277"/>
                    </a:cxn>
                  </a:cxnLst>
                  <a:rect l="0" t="0" r="r" b="b"/>
                  <a:pathLst>
                    <a:path w="223" h="277">
                      <a:moveTo>
                        <a:pt x="16" y="277"/>
                      </a:moveTo>
                      <a:lnTo>
                        <a:pt x="64" y="274"/>
                      </a:lnTo>
                      <a:lnTo>
                        <a:pt x="54" y="146"/>
                      </a:lnTo>
                      <a:lnTo>
                        <a:pt x="106" y="92"/>
                      </a:lnTo>
                      <a:lnTo>
                        <a:pt x="115" y="270"/>
                      </a:lnTo>
                      <a:lnTo>
                        <a:pt x="167" y="272"/>
                      </a:lnTo>
                      <a:lnTo>
                        <a:pt x="167" y="118"/>
                      </a:lnTo>
                      <a:lnTo>
                        <a:pt x="223" y="270"/>
                      </a:lnTo>
                      <a:lnTo>
                        <a:pt x="215" y="0"/>
                      </a:lnTo>
                      <a:lnTo>
                        <a:pt x="0" y="28"/>
                      </a:lnTo>
                      <a:lnTo>
                        <a:pt x="16" y="277"/>
                      </a:lnTo>
                      <a:lnTo>
                        <a:pt x="16" y="277"/>
                      </a:lnTo>
                      <a:close/>
                    </a:path>
                  </a:pathLst>
                </a:custGeom>
                <a:solidFill>
                  <a:srgbClr val="80D2E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6" name="Freeform 272"/>
                <p:cNvSpPr>
                  <a:spLocks/>
                </p:cNvSpPr>
                <p:nvPr/>
              </p:nvSpPr>
              <p:spPr bwMode="auto">
                <a:xfrm>
                  <a:off x="4540" y="752"/>
                  <a:ext cx="434" cy="424"/>
                </a:xfrm>
                <a:custGeom>
                  <a:avLst/>
                  <a:gdLst/>
                  <a:ahLst/>
                  <a:cxnLst>
                    <a:cxn ang="0">
                      <a:pos x="865" y="0"/>
                    </a:cxn>
                    <a:cxn ang="0">
                      <a:pos x="3" y="45"/>
                    </a:cxn>
                    <a:cxn ang="0">
                      <a:pos x="0" y="507"/>
                    </a:cxn>
                    <a:cxn ang="0">
                      <a:pos x="172" y="510"/>
                    </a:cxn>
                    <a:cxn ang="0">
                      <a:pos x="259" y="834"/>
                    </a:cxn>
                    <a:cxn ang="0">
                      <a:pos x="360" y="841"/>
                    </a:cxn>
                    <a:cxn ang="0">
                      <a:pos x="367" y="538"/>
                    </a:cxn>
                    <a:cxn ang="0">
                      <a:pos x="605" y="538"/>
                    </a:cxn>
                    <a:cxn ang="0">
                      <a:pos x="628" y="592"/>
                    </a:cxn>
                    <a:cxn ang="0">
                      <a:pos x="624" y="847"/>
                    </a:cxn>
                    <a:cxn ang="0">
                      <a:pos x="852" y="841"/>
                    </a:cxn>
                    <a:cxn ang="0">
                      <a:pos x="868" y="82"/>
                    </a:cxn>
                    <a:cxn ang="0">
                      <a:pos x="757" y="74"/>
                    </a:cxn>
                    <a:cxn ang="0">
                      <a:pos x="808" y="133"/>
                    </a:cxn>
                    <a:cxn ang="0">
                      <a:pos x="816" y="241"/>
                    </a:cxn>
                    <a:cxn ang="0">
                      <a:pos x="659" y="238"/>
                    </a:cxn>
                    <a:cxn ang="0">
                      <a:pos x="657" y="118"/>
                    </a:cxn>
                    <a:cxn ang="0">
                      <a:pos x="617" y="118"/>
                    </a:cxn>
                    <a:cxn ang="0">
                      <a:pos x="611" y="246"/>
                    </a:cxn>
                    <a:cxn ang="0">
                      <a:pos x="496" y="248"/>
                    </a:cxn>
                    <a:cxn ang="0">
                      <a:pos x="485" y="130"/>
                    </a:cxn>
                    <a:cxn ang="0">
                      <a:pos x="455" y="133"/>
                    </a:cxn>
                    <a:cxn ang="0">
                      <a:pos x="449" y="257"/>
                    </a:cxn>
                    <a:cxn ang="0">
                      <a:pos x="313" y="254"/>
                    </a:cxn>
                    <a:cxn ang="0">
                      <a:pos x="319" y="125"/>
                    </a:cxn>
                    <a:cxn ang="0">
                      <a:pos x="280" y="128"/>
                    </a:cxn>
                    <a:cxn ang="0">
                      <a:pos x="286" y="264"/>
                    </a:cxn>
                    <a:cxn ang="0">
                      <a:pos x="160" y="271"/>
                    </a:cxn>
                    <a:cxn ang="0">
                      <a:pos x="164" y="153"/>
                    </a:cxn>
                    <a:cxn ang="0">
                      <a:pos x="128" y="153"/>
                    </a:cxn>
                    <a:cxn ang="0">
                      <a:pos x="131" y="271"/>
                    </a:cxn>
                    <a:cxn ang="0">
                      <a:pos x="64" y="264"/>
                    </a:cxn>
                    <a:cxn ang="0">
                      <a:pos x="59" y="89"/>
                    </a:cxn>
                    <a:cxn ang="0">
                      <a:pos x="865" y="0"/>
                    </a:cxn>
                    <a:cxn ang="0">
                      <a:pos x="865" y="0"/>
                    </a:cxn>
                  </a:cxnLst>
                  <a:rect l="0" t="0" r="r" b="b"/>
                  <a:pathLst>
                    <a:path w="868" h="847">
                      <a:moveTo>
                        <a:pt x="865" y="0"/>
                      </a:moveTo>
                      <a:lnTo>
                        <a:pt x="3" y="45"/>
                      </a:lnTo>
                      <a:lnTo>
                        <a:pt x="0" y="507"/>
                      </a:lnTo>
                      <a:lnTo>
                        <a:pt x="172" y="510"/>
                      </a:lnTo>
                      <a:lnTo>
                        <a:pt x="259" y="834"/>
                      </a:lnTo>
                      <a:lnTo>
                        <a:pt x="360" y="841"/>
                      </a:lnTo>
                      <a:lnTo>
                        <a:pt x="367" y="538"/>
                      </a:lnTo>
                      <a:lnTo>
                        <a:pt x="605" y="538"/>
                      </a:lnTo>
                      <a:lnTo>
                        <a:pt x="628" y="592"/>
                      </a:lnTo>
                      <a:lnTo>
                        <a:pt x="624" y="847"/>
                      </a:lnTo>
                      <a:lnTo>
                        <a:pt x="852" y="841"/>
                      </a:lnTo>
                      <a:lnTo>
                        <a:pt x="868" y="82"/>
                      </a:lnTo>
                      <a:lnTo>
                        <a:pt x="757" y="74"/>
                      </a:lnTo>
                      <a:lnTo>
                        <a:pt x="808" y="133"/>
                      </a:lnTo>
                      <a:lnTo>
                        <a:pt x="816" y="241"/>
                      </a:lnTo>
                      <a:lnTo>
                        <a:pt x="659" y="238"/>
                      </a:lnTo>
                      <a:lnTo>
                        <a:pt x="657" y="118"/>
                      </a:lnTo>
                      <a:lnTo>
                        <a:pt x="617" y="118"/>
                      </a:lnTo>
                      <a:lnTo>
                        <a:pt x="611" y="246"/>
                      </a:lnTo>
                      <a:lnTo>
                        <a:pt x="496" y="248"/>
                      </a:lnTo>
                      <a:lnTo>
                        <a:pt x="485" y="130"/>
                      </a:lnTo>
                      <a:lnTo>
                        <a:pt x="455" y="133"/>
                      </a:lnTo>
                      <a:lnTo>
                        <a:pt x="449" y="257"/>
                      </a:lnTo>
                      <a:lnTo>
                        <a:pt x="313" y="254"/>
                      </a:lnTo>
                      <a:lnTo>
                        <a:pt x="319" y="125"/>
                      </a:lnTo>
                      <a:lnTo>
                        <a:pt x="280" y="128"/>
                      </a:lnTo>
                      <a:lnTo>
                        <a:pt x="286" y="264"/>
                      </a:lnTo>
                      <a:lnTo>
                        <a:pt x="160" y="271"/>
                      </a:lnTo>
                      <a:lnTo>
                        <a:pt x="164" y="153"/>
                      </a:lnTo>
                      <a:lnTo>
                        <a:pt x="128" y="153"/>
                      </a:lnTo>
                      <a:lnTo>
                        <a:pt x="131" y="271"/>
                      </a:lnTo>
                      <a:lnTo>
                        <a:pt x="64" y="264"/>
                      </a:lnTo>
                      <a:lnTo>
                        <a:pt x="59" y="89"/>
                      </a:lnTo>
                      <a:lnTo>
                        <a:pt x="865" y="0"/>
                      </a:lnTo>
                      <a:lnTo>
                        <a:pt x="865" y="0"/>
                      </a:lnTo>
                      <a:close/>
                    </a:path>
                  </a:pathLst>
                </a:custGeom>
                <a:solidFill>
                  <a:srgbClr val="CCCC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7" name="Freeform 273"/>
                <p:cNvSpPr>
                  <a:spLocks/>
                </p:cNvSpPr>
                <p:nvPr/>
              </p:nvSpPr>
              <p:spPr bwMode="auto">
                <a:xfrm>
                  <a:off x="4551" y="746"/>
                  <a:ext cx="430" cy="81"/>
                </a:xfrm>
                <a:custGeom>
                  <a:avLst/>
                  <a:gdLst/>
                  <a:ahLst/>
                  <a:cxnLst>
                    <a:cxn ang="0">
                      <a:pos x="0" y="77"/>
                    </a:cxn>
                    <a:cxn ang="0">
                      <a:pos x="13" y="162"/>
                    </a:cxn>
                    <a:cxn ang="0">
                      <a:pos x="859" y="112"/>
                    </a:cxn>
                    <a:cxn ang="0">
                      <a:pos x="859" y="0"/>
                    </a:cxn>
                    <a:cxn ang="0">
                      <a:pos x="0" y="77"/>
                    </a:cxn>
                    <a:cxn ang="0">
                      <a:pos x="0" y="77"/>
                    </a:cxn>
                  </a:cxnLst>
                  <a:rect l="0" t="0" r="r" b="b"/>
                  <a:pathLst>
                    <a:path w="859" h="162">
                      <a:moveTo>
                        <a:pt x="0" y="77"/>
                      </a:moveTo>
                      <a:lnTo>
                        <a:pt x="13" y="162"/>
                      </a:lnTo>
                      <a:lnTo>
                        <a:pt x="859" y="112"/>
                      </a:lnTo>
                      <a:lnTo>
                        <a:pt x="859" y="0"/>
                      </a:lnTo>
                      <a:lnTo>
                        <a:pt x="0" y="77"/>
                      </a:lnTo>
                      <a:lnTo>
                        <a:pt x="0" y="77"/>
                      </a:lnTo>
                      <a:close/>
                    </a:path>
                  </a:pathLst>
                </a:custGeom>
                <a:solidFill>
                  <a:srgbClr val="CCCC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8" name="Freeform 274"/>
                <p:cNvSpPr>
                  <a:spLocks/>
                </p:cNvSpPr>
                <p:nvPr/>
              </p:nvSpPr>
              <p:spPr bwMode="auto">
                <a:xfrm>
                  <a:off x="4286" y="602"/>
                  <a:ext cx="82" cy="252"/>
                </a:xfrm>
                <a:custGeom>
                  <a:avLst/>
                  <a:gdLst/>
                  <a:ahLst/>
                  <a:cxnLst>
                    <a:cxn ang="0">
                      <a:pos x="0" y="13"/>
                    </a:cxn>
                    <a:cxn ang="0">
                      <a:pos x="159" y="0"/>
                    </a:cxn>
                    <a:cxn ang="0">
                      <a:pos x="165" y="494"/>
                    </a:cxn>
                    <a:cxn ang="0">
                      <a:pos x="16" y="503"/>
                    </a:cxn>
                    <a:cxn ang="0">
                      <a:pos x="0" y="13"/>
                    </a:cxn>
                    <a:cxn ang="0">
                      <a:pos x="0" y="13"/>
                    </a:cxn>
                  </a:cxnLst>
                  <a:rect l="0" t="0" r="r" b="b"/>
                  <a:pathLst>
                    <a:path w="165" h="503">
                      <a:moveTo>
                        <a:pt x="0" y="13"/>
                      </a:moveTo>
                      <a:lnTo>
                        <a:pt x="159" y="0"/>
                      </a:lnTo>
                      <a:lnTo>
                        <a:pt x="165" y="494"/>
                      </a:lnTo>
                      <a:lnTo>
                        <a:pt x="16" y="503"/>
                      </a:lnTo>
                      <a:lnTo>
                        <a:pt x="0" y="13"/>
                      </a:lnTo>
                      <a:lnTo>
                        <a:pt x="0" y="13"/>
                      </a:lnTo>
                      <a:close/>
                    </a:path>
                  </a:pathLst>
                </a:custGeom>
                <a:solidFill>
                  <a:srgbClr val="CCCC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9" name="Freeform 275"/>
                <p:cNvSpPr>
                  <a:spLocks/>
                </p:cNvSpPr>
                <p:nvPr/>
              </p:nvSpPr>
              <p:spPr bwMode="auto">
                <a:xfrm>
                  <a:off x="4575" y="831"/>
                  <a:ext cx="20" cy="52"/>
                </a:xfrm>
                <a:custGeom>
                  <a:avLst/>
                  <a:gdLst/>
                  <a:ahLst/>
                  <a:cxnLst>
                    <a:cxn ang="0">
                      <a:pos x="40" y="0"/>
                    </a:cxn>
                    <a:cxn ang="0">
                      <a:pos x="40" y="98"/>
                    </a:cxn>
                    <a:cxn ang="0">
                      <a:pos x="4" y="105"/>
                    </a:cxn>
                    <a:cxn ang="0">
                      <a:pos x="0" y="26"/>
                    </a:cxn>
                    <a:cxn ang="0">
                      <a:pos x="40" y="0"/>
                    </a:cxn>
                    <a:cxn ang="0">
                      <a:pos x="40" y="0"/>
                    </a:cxn>
                  </a:cxnLst>
                  <a:rect l="0" t="0" r="r" b="b"/>
                  <a:pathLst>
                    <a:path w="40" h="105">
                      <a:moveTo>
                        <a:pt x="40" y="0"/>
                      </a:moveTo>
                      <a:lnTo>
                        <a:pt x="40" y="98"/>
                      </a:lnTo>
                      <a:lnTo>
                        <a:pt x="4" y="105"/>
                      </a:lnTo>
                      <a:lnTo>
                        <a:pt x="0" y="26"/>
                      </a:lnTo>
                      <a:lnTo>
                        <a:pt x="40" y="0"/>
                      </a:lnTo>
                      <a:lnTo>
                        <a:pt x="40" y="0"/>
                      </a:lnTo>
                      <a:close/>
                    </a:path>
                  </a:pathLst>
                </a:custGeom>
                <a:solidFill>
                  <a:srgbClr val="80D2E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0" name="Freeform 276"/>
                <p:cNvSpPr>
                  <a:spLocks/>
                </p:cNvSpPr>
                <p:nvPr/>
              </p:nvSpPr>
              <p:spPr bwMode="auto">
                <a:xfrm>
                  <a:off x="4620" y="825"/>
                  <a:ext cx="52" cy="51"/>
                </a:xfrm>
                <a:custGeom>
                  <a:avLst/>
                  <a:gdLst/>
                  <a:ahLst/>
                  <a:cxnLst>
                    <a:cxn ang="0">
                      <a:pos x="12" y="7"/>
                    </a:cxn>
                    <a:cxn ang="0">
                      <a:pos x="0" y="102"/>
                    </a:cxn>
                    <a:cxn ang="0">
                      <a:pos x="104" y="98"/>
                    </a:cxn>
                    <a:cxn ang="0">
                      <a:pos x="104" y="0"/>
                    </a:cxn>
                    <a:cxn ang="0">
                      <a:pos x="12" y="7"/>
                    </a:cxn>
                    <a:cxn ang="0">
                      <a:pos x="12" y="7"/>
                    </a:cxn>
                  </a:cxnLst>
                  <a:rect l="0" t="0" r="r" b="b"/>
                  <a:pathLst>
                    <a:path w="104" h="102">
                      <a:moveTo>
                        <a:pt x="12" y="7"/>
                      </a:moveTo>
                      <a:lnTo>
                        <a:pt x="0" y="102"/>
                      </a:lnTo>
                      <a:lnTo>
                        <a:pt x="104" y="98"/>
                      </a:lnTo>
                      <a:lnTo>
                        <a:pt x="104" y="0"/>
                      </a:lnTo>
                      <a:lnTo>
                        <a:pt x="12" y="7"/>
                      </a:lnTo>
                      <a:lnTo>
                        <a:pt x="12" y="7"/>
                      </a:lnTo>
                      <a:close/>
                    </a:path>
                  </a:pathLst>
                </a:custGeom>
                <a:solidFill>
                  <a:srgbClr val="80D2E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1" name="Freeform 277"/>
                <p:cNvSpPr>
                  <a:spLocks/>
                </p:cNvSpPr>
                <p:nvPr/>
              </p:nvSpPr>
              <p:spPr bwMode="auto">
                <a:xfrm>
                  <a:off x="4698" y="824"/>
                  <a:ext cx="60" cy="49"/>
                </a:xfrm>
                <a:custGeom>
                  <a:avLst/>
                  <a:gdLst/>
                  <a:ahLst/>
                  <a:cxnLst>
                    <a:cxn ang="0">
                      <a:pos x="7" y="19"/>
                    </a:cxn>
                    <a:cxn ang="0">
                      <a:pos x="0" y="95"/>
                    </a:cxn>
                    <a:cxn ang="0">
                      <a:pos x="51" y="95"/>
                    </a:cxn>
                    <a:cxn ang="0">
                      <a:pos x="85" y="64"/>
                    </a:cxn>
                    <a:cxn ang="0">
                      <a:pos x="115" y="98"/>
                    </a:cxn>
                    <a:cxn ang="0">
                      <a:pos x="120" y="0"/>
                    </a:cxn>
                    <a:cxn ang="0">
                      <a:pos x="7" y="19"/>
                    </a:cxn>
                    <a:cxn ang="0">
                      <a:pos x="7" y="19"/>
                    </a:cxn>
                  </a:cxnLst>
                  <a:rect l="0" t="0" r="r" b="b"/>
                  <a:pathLst>
                    <a:path w="120" h="98">
                      <a:moveTo>
                        <a:pt x="7" y="19"/>
                      </a:moveTo>
                      <a:lnTo>
                        <a:pt x="0" y="95"/>
                      </a:lnTo>
                      <a:lnTo>
                        <a:pt x="51" y="95"/>
                      </a:lnTo>
                      <a:lnTo>
                        <a:pt x="85" y="64"/>
                      </a:lnTo>
                      <a:lnTo>
                        <a:pt x="115" y="98"/>
                      </a:lnTo>
                      <a:lnTo>
                        <a:pt x="120" y="0"/>
                      </a:lnTo>
                      <a:lnTo>
                        <a:pt x="7" y="19"/>
                      </a:lnTo>
                      <a:lnTo>
                        <a:pt x="7" y="19"/>
                      </a:lnTo>
                      <a:close/>
                    </a:path>
                  </a:pathLst>
                </a:custGeom>
                <a:solidFill>
                  <a:srgbClr val="80D2E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2" name="Freeform 278"/>
                <p:cNvSpPr>
                  <a:spLocks/>
                </p:cNvSpPr>
                <p:nvPr/>
              </p:nvSpPr>
              <p:spPr bwMode="auto">
                <a:xfrm>
                  <a:off x="4783" y="820"/>
                  <a:ext cx="54" cy="49"/>
                </a:xfrm>
                <a:custGeom>
                  <a:avLst/>
                  <a:gdLst/>
                  <a:ahLst/>
                  <a:cxnLst>
                    <a:cxn ang="0">
                      <a:pos x="9" y="14"/>
                    </a:cxn>
                    <a:cxn ang="0">
                      <a:pos x="0" y="97"/>
                    </a:cxn>
                    <a:cxn ang="0">
                      <a:pos x="49" y="97"/>
                    </a:cxn>
                    <a:cxn ang="0">
                      <a:pos x="73" y="74"/>
                    </a:cxn>
                    <a:cxn ang="0">
                      <a:pos x="108" y="97"/>
                    </a:cxn>
                    <a:cxn ang="0">
                      <a:pos x="108" y="0"/>
                    </a:cxn>
                    <a:cxn ang="0">
                      <a:pos x="9" y="14"/>
                    </a:cxn>
                    <a:cxn ang="0">
                      <a:pos x="9" y="14"/>
                    </a:cxn>
                  </a:cxnLst>
                  <a:rect l="0" t="0" r="r" b="b"/>
                  <a:pathLst>
                    <a:path w="108" h="97">
                      <a:moveTo>
                        <a:pt x="9" y="14"/>
                      </a:moveTo>
                      <a:lnTo>
                        <a:pt x="0" y="97"/>
                      </a:lnTo>
                      <a:lnTo>
                        <a:pt x="49" y="97"/>
                      </a:lnTo>
                      <a:lnTo>
                        <a:pt x="73" y="74"/>
                      </a:lnTo>
                      <a:lnTo>
                        <a:pt x="108" y="97"/>
                      </a:lnTo>
                      <a:lnTo>
                        <a:pt x="108" y="0"/>
                      </a:lnTo>
                      <a:lnTo>
                        <a:pt x="9" y="14"/>
                      </a:lnTo>
                      <a:lnTo>
                        <a:pt x="9" y="14"/>
                      </a:lnTo>
                      <a:close/>
                    </a:path>
                  </a:pathLst>
                </a:custGeom>
                <a:solidFill>
                  <a:srgbClr val="80D2E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3" name="Freeform 279"/>
                <p:cNvSpPr>
                  <a:spLocks/>
                </p:cNvSpPr>
                <p:nvPr/>
              </p:nvSpPr>
              <p:spPr bwMode="auto">
                <a:xfrm>
                  <a:off x="4869" y="820"/>
                  <a:ext cx="54" cy="46"/>
                </a:xfrm>
                <a:custGeom>
                  <a:avLst/>
                  <a:gdLst/>
                  <a:ahLst/>
                  <a:cxnLst>
                    <a:cxn ang="0">
                      <a:pos x="6" y="3"/>
                    </a:cxn>
                    <a:cxn ang="0">
                      <a:pos x="0" y="91"/>
                    </a:cxn>
                    <a:cxn ang="0">
                      <a:pos x="52" y="58"/>
                    </a:cxn>
                    <a:cxn ang="0">
                      <a:pos x="87" y="91"/>
                    </a:cxn>
                    <a:cxn ang="0">
                      <a:pos x="104" y="77"/>
                    </a:cxn>
                    <a:cxn ang="0">
                      <a:pos x="106" y="0"/>
                    </a:cxn>
                    <a:cxn ang="0">
                      <a:pos x="6" y="3"/>
                    </a:cxn>
                    <a:cxn ang="0">
                      <a:pos x="6" y="3"/>
                    </a:cxn>
                  </a:cxnLst>
                  <a:rect l="0" t="0" r="r" b="b"/>
                  <a:pathLst>
                    <a:path w="106" h="91">
                      <a:moveTo>
                        <a:pt x="6" y="3"/>
                      </a:moveTo>
                      <a:lnTo>
                        <a:pt x="0" y="91"/>
                      </a:lnTo>
                      <a:lnTo>
                        <a:pt x="52" y="58"/>
                      </a:lnTo>
                      <a:lnTo>
                        <a:pt x="87" y="91"/>
                      </a:lnTo>
                      <a:lnTo>
                        <a:pt x="104" y="77"/>
                      </a:lnTo>
                      <a:lnTo>
                        <a:pt x="106" y="0"/>
                      </a:lnTo>
                      <a:lnTo>
                        <a:pt x="6" y="3"/>
                      </a:lnTo>
                      <a:lnTo>
                        <a:pt x="6" y="3"/>
                      </a:lnTo>
                      <a:close/>
                    </a:path>
                  </a:pathLst>
                </a:custGeom>
                <a:solidFill>
                  <a:srgbClr val="80D2E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4" name="Freeform 280"/>
                <p:cNvSpPr>
                  <a:spLocks/>
                </p:cNvSpPr>
                <p:nvPr/>
              </p:nvSpPr>
              <p:spPr bwMode="auto">
                <a:xfrm>
                  <a:off x="4072" y="910"/>
                  <a:ext cx="40" cy="42"/>
                </a:xfrm>
                <a:custGeom>
                  <a:avLst/>
                  <a:gdLst/>
                  <a:ahLst/>
                  <a:cxnLst>
                    <a:cxn ang="0">
                      <a:pos x="0" y="85"/>
                    </a:cxn>
                    <a:cxn ang="0">
                      <a:pos x="78" y="85"/>
                    </a:cxn>
                    <a:cxn ang="0">
                      <a:pos x="75" y="0"/>
                    </a:cxn>
                    <a:cxn ang="0">
                      <a:pos x="7" y="10"/>
                    </a:cxn>
                    <a:cxn ang="0">
                      <a:pos x="0" y="85"/>
                    </a:cxn>
                    <a:cxn ang="0">
                      <a:pos x="0" y="85"/>
                    </a:cxn>
                  </a:cxnLst>
                  <a:rect l="0" t="0" r="r" b="b"/>
                  <a:pathLst>
                    <a:path w="78" h="85">
                      <a:moveTo>
                        <a:pt x="0" y="85"/>
                      </a:moveTo>
                      <a:lnTo>
                        <a:pt x="78" y="85"/>
                      </a:lnTo>
                      <a:lnTo>
                        <a:pt x="75" y="0"/>
                      </a:lnTo>
                      <a:lnTo>
                        <a:pt x="7" y="10"/>
                      </a:lnTo>
                      <a:lnTo>
                        <a:pt x="0" y="85"/>
                      </a:lnTo>
                      <a:lnTo>
                        <a:pt x="0" y="85"/>
                      </a:lnTo>
                      <a:close/>
                    </a:path>
                  </a:pathLst>
                </a:custGeom>
                <a:solidFill>
                  <a:srgbClr val="80D2E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5" name="Freeform 281"/>
                <p:cNvSpPr>
                  <a:spLocks/>
                </p:cNvSpPr>
                <p:nvPr/>
              </p:nvSpPr>
              <p:spPr bwMode="auto">
                <a:xfrm>
                  <a:off x="4134" y="910"/>
                  <a:ext cx="50" cy="42"/>
                </a:xfrm>
                <a:custGeom>
                  <a:avLst/>
                  <a:gdLst/>
                  <a:ahLst/>
                  <a:cxnLst>
                    <a:cxn ang="0">
                      <a:pos x="10" y="10"/>
                    </a:cxn>
                    <a:cxn ang="0">
                      <a:pos x="0" y="83"/>
                    </a:cxn>
                    <a:cxn ang="0">
                      <a:pos x="47" y="67"/>
                    </a:cxn>
                    <a:cxn ang="0">
                      <a:pos x="101" y="85"/>
                    </a:cxn>
                    <a:cxn ang="0">
                      <a:pos x="98" y="0"/>
                    </a:cxn>
                    <a:cxn ang="0">
                      <a:pos x="10" y="10"/>
                    </a:cxn>
                    <a:cxn ang="0">
                      <a:pos x="10" y="10"/>
                    </a:cxn>
                  </a:cxnLst>
                  <a:rect l="0" t="0" r="r" b="b"/>
                  <a:pathLst>
                    <a:path w="101" h="85">
                      <a:moveTo>
                        <a:pt x="10" y="10"/>
                      </a:moveTo>
                      <a:lnTo>
                        <a:pt x="0" y="83"/>
                      </a:lnTo>
                      <a:lnTo>
                        <a:pt x="47" y="67"/>
                      </a:lnTo>
                      <a:lnTo>
                        <a:pt x="101" y="85"/>
                      </a:lnTo>
                      <a:lnTo>
                        <a:pt x="98" y="0"/>
                      </a:lnTo>
                      <a:lnTo>
                        <a:pt x="10" y="10"/>
                      </a:lnTo>
                      <a:lnTo>
                        <a:pt x="10" y="10"/>
                      </a:lnTo>
                      <a:close/>
                    </a:path>
                  </a:pathLst>
                </a:custGeom>
                <a:solidFill>
                  <a:srgbClr val="80D2E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6" name="Freeform 282"/>
                <p:cNvSpPr>
                  <a:spLocks/>
                </p:cNvSpPr>
                <p:nvPr/>
              </p:nvSpPr>
              <p:spPr bwMode="auto">
                <a:xfrm>
                  <a:off x="4207" y="911"/>
                  <a:ext cx="56" cy="43"/>
                </a:xfrm>
                <a:custGeom>
                  <a:avLst/>
                  <a:gdLst/>
                  <a:ahLst/>
                  <a:cxnLst>
                    <a:cxn ang="0">
                      <a:pos x="7" y="0"/>
                    </a:cxn>
                    <a:cxn ang="0">
                      <a:pos x="0" y="80"/>
                    </a:cxn>
                    <a:cxn ang="0">
                      <a:pos x="39" y="82"/>
                    </a:cxn>
                    <a:cxn ang="0">
                      <a:pos x="73" y="54"/>
                    </a:cxn>
                    <a:cxn ang="0">
                      <a:pos x="111" y="84"/>
                    </a:cxn>
                    <a:cxn ang="0">
                      <a:pos x="114" y="0"/>
                    </a:cxn>
                    <a:cxn ang="0">
                      <a:pos x="7" y="0"/>
                    </a:cxn>
                    <a:cxn ang="0">
                      <a:pos x="7" y="0"/>
                    </a:cxn>
                  </a:cxnLst>
                  <a:rect l="0" t="0" r="r" b="b"/>
                  <a:pathLst>
                    <a:path w="114" h="84">
                      <a:moveTo>
                        <a:pt x="7" y="0"/>
                      </a:moveTo>
                      <a:lnTo>
                        <a:pt x="0" y="80"/>
                      </a:lnTo>
                      <a:lnTo>
                        <a:pt x="39" y="82"/>
                      </a:lnTo>
                      <a:lnTo>
                        <a:pt x="73" y="54"/>
                      </a:lnTo>
                      <a:lnTo>
                        <a:pt x="111" y="84"/>
                      </a:lnTo>
                      <a:lnTo>
                        <a:pt x="114" y="0"/>
                      </a:lnTo>
                      <a:lnTo>
                        <a:pt x="7" y="0"/>
                      </a:lnTo>
                      <a:lnTo>
                        <a:pt x="7" y="0"/>
                      </a:lnTo>
                      <a:close/>
                    </a:path>
                  </a:pathLst>
                </a:custGeom>
                <a:solidFill>
                  <a:srgbClr val="80D2E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7" name="Freeform 283"/>
                <p:cNvSpPr>
                  <a:spLocks/>
                </p:cNvSpPr>
                <p:nvPr/>
              </p:nvSpPr>
              <p:spPr bwMode="auto">
                <a:xfrm>
                  <a:off x="4286" y="903"/>
                  <a:ext cx="52" cy="53"/>
                </a:xfrm>
                <a:custGeom>
                  <a:avLst/>
                  <a:gdLst/>
                  <a:ahLst/>
                  <a:cxnLst>
                    <a:cxn ang="0">
                      <a:pos x="3" y="13"/>
                    </a:cxn>
                    <a:cxn ang="0">
                      <a:pos x="0" y="96"/>
                    </a:cxn>
                    <a:cxn ang="0">
                      <a:pos x="41" y="73"/>
                    </a:cxn>
                    <a:cxn ang="0">
                      <a:pos x="50" y="98"/>
                    </a:cxn>
                    <a:cxn ang="0">
                      <a:pos x="104" y="105"/>
                    </a:cxn>
                    <a:cxn ang="0">
                      <a:pos x="85" y="0"/>
                    </a:cxn>
                    <a:cxn ang="0">
                      <a:pos x="3" y="13"/>
                    </a:cxn>
                    <a:cxn ang="0">
                      <a:pos x="3" y="13"/>
                    </a:cxn>
                  </a:cxnLst>
                  <a:rect l="0" t="0" r="r" b="b"/>
                  <a:pathLst>
                    <a:path w="104" h="105">
                      <a:moveTo>
                        <a:pt x="3" y="13"/>
                      </a:moveTo>
                      <a:lnTo>
                        <a:pt x="0" y="96"/>
                      </a:lnTo>
                      <a:lnTo>
                        <a:pt x="41" y="73"/>
                      </a:lnTo>
                      <a:lnTo>
                        <a:pt x="50" y="98"/>
                      </a:lnTo>
                      <a:lnTo>
                        <a:pt x="104" y="105"/>
                      </a:lnTo>
                      <a:lnTo>
                        <a:pt x="85" y="0"/>
                      </a:lnTo>
                      <a:lnTo>
                        <a:pt x="3" y="13"/>
                      </a:lnTo>
                      <a:lnTo>
                        <a:pt x="3" y="13"/>
                      </a:lnTo>
                      <a:close/>
                    </a:path>
                  </a:pathLst>
                </a:custGeom>
                <a:solidFill>
                  <a:srgbClr val="80D2E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8" name="Freeform 284"/>
                <p:cNvSpPr>
                  <a:spLocks/>
                </p:cNvSpPr>
                <p:nvPr/>
              </p:nvSpPr>
              <p:spPr bwMode="auto">
                <a:xfrm>
                  <a:off x="4083" y="621"/>
                  <a:ext cx="29" cy="242"/>
                </a:xfrm>
                <a:custGeom>
                  <a:avLst/>
                  <a:gdLst/>
                  <a:ahLst/>
                  <a:cxnLst>
                    <a:cxn ang="0">
                      <a:pos x="18" y="0"/>
                    </a:cxn>
                    <a:cxn ang="0">
                      <a:pos x="58" y="52"/>
                    </a:cxn>
                    <a:cxn ang="0">
                      <a:pos x="51" y="483"/>
                    </a:cxn>
                    <a:cxn ang="0">
                      <a:pos x="0" y="480"/>
                    </a:cxn>
                    <a:cxn ang="0">
                      <a:pos x="18" y="95"/>
                    </a:cxn>
                    <a:cxn ang="0">
                      <a:pos x="18" y="0"/>
                    </a:cxn>
                    <a:cxn ang="0">
                      <a:pos x="18" y="0"/>
                    </a:cxn>
                  </a:cxnLst>
                  <a:rect l="0" t="0" r="r" b="b"/>
                  <a:pathLst>
                    <a:path w="58" h="483">
                      <a:moveTo>
                        <a:pt x="18" y="0"/>
                      </a:moveTo>
                      <a:lnTo>
                        <a:pt x="58" y="52"/>
                      </a:lnTo>
                      <a:lnTo>
                        <a:pt x="51" y="483"/>
                      </a:lnTo>
                      <a:lnTo>
                        <a:pt x="0" y="480"/>
                      </a:lnTo>
                      <a:lnTo>
                        <a:pt x="18" y="95"/>
                      </a:lnTo>
                      <a:lnTo>
                        <a:pt x="18" y="0"/>
                      </a:lnTo>
                      <a:lnTo>
                        <a:pt x="18" y="0"/>
                      </a:lnTo>
                      <a:close/>
                    </a:path>
                  </a:pathLst>
                </a:custGeom>
                <a:solidFill>
                  <a:srgbClr val="FFE59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9" name="Freeform 285"/>
                <p:cNvSpPr>
                  <a:spLocks/>
                </p:cNvSpPr>
                <p:nvPr/>
              </p:nvSpPr>
              <p:spPr bwMode="auto">
                <a:xfrm>
                  <a:off x="4144" y="626"/>
                  <a:ext cx="34" cy="233"/>
                </a:xfrm>
                <a:custGeom>
                  <a:avLst/>
                  <a:gdLst/>
                  <a:ahLst/>
                  <a:cxnLst>
                    <a:cxn ang="0">
                      <a:pos x="23" y="0"/>
                    </a:cxn>
                    <a:cxn ang="0">
                      <a:pos x="7" y="16"/>
                    </a:cxn>
                    <a:cxn ang="0">
                      <a:pos x="23" y="264"/>
                    </a:cxn>
                    <a:cxn ang="0">
                      <a:pos x="0" y="465"/>
                    </a:cxn>
                    <a:cxn ang="0">
                      <a:pos x="68" y="456"/>
                    </a:cxn>
                    <a:cxn ang="0">
                      <a:pos x="56" y="23"/>
                    </a:cxn>
                    <a:cxn ang="0">
                      <a:pos x="23" y="0"/>
                    </a:cxn>
                    <a:cxn ang="0">
                      <a:pos x="23" y="0"/>
                    </a:cxn>
                  </a:cxnLst>
                  <a:rect l="0" t="0" r="r" b="b"/>
                  <a:pathLst>
                    <a:path w="68" h="465">
                      <a:moveTo>
                        <a:pt x="23" y="0"/>
                      </a:moveTo>
                      <a:lnTo>
                        <a:pt x="7" y="16"/>
                      </a:lnTo>
                      <a:lnTo>
                        <a:pt x="23" y="264"/>
                      </a:lnTo>
                      <a:lnTo>
                        <a:pt x="0" y="465"/>
                      </a:lnTo>
                      <a:lnTo>
                        <a:pt x="68" y="456"/>
                      </a:lnTo>
                      <a:lnTo>
                        <a:pt x="56" y="23"/>
                      </a:lnTo>
                      <a:lnTo>
                        <a:pt x="23" y="0"/>
                      </a:lnTo>
                      <a:lnTo>
                        <a:pt x="23" y="0"/>
                      </a:lnTo>
                      <a:close/>
                    </a:path>
                  </a:pathLst>
                </a:custGeom>
                <a:solidFill>
                  <a:srgbClr val="FFE59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0" name="Freeform 286"/>
                <p:cNvSpPr>
                  <a:spLocks/>
                </p:cNvSpPr>
                <p:nvPr/>
              </p:nvSpPr>
              <p:spPr bwMode="auto">
                <a:xfrm>
                  <a:off x="3886" y="758"/>
                  <a:ext cx="35" cy="182"/>
                </a:xfrm>
                <a:custGeom>
                  <a:avLst/>
                  <a:gdLst/>
                  <a:ahLst/>
                  <a:cxnLst>
                    <a:cxn ang="0">
                      <a:pos x="14" y="0"/>
                    </a:cxn>
                    <a:cxn ang="0">
                      <a:pos x="0" y="357"/>
                    </a:cxn>
                    <a:cxn ang="0">
                      <a:pos x="61" y="363"/>
                    </a:cxn>
                    <a:cxn ang="0">
                      <a:pos x="68" y="23"/>
                    </a:cxn>
                    <a:cxn ang="0">
                      <a:pos x="14" y="0"/>
                    </a:cxn>
                    <a:cxn ang="0">
                      <a:pos x="14" y="0"/>
                    </a:cxn>
                  </a:cxnLst>
                  <a:rect l="0" t="0" r="r" b="b"/>
                  <a:pathLst>
                    <a:path w="68" h="363">
                      <a:moveTo>
                        <a:pt x="14" y="0"/>
                      </a:moveTo>
                      <a:lnTo>
                        <a:pt x="0" y="357"/>
                      </a:lnTo>
                      <a:lnTo>
                        <a:pt x="61" y="363"/>
                      </a:lnTo>
                      <a:lnTo>
                        <a:pt x="68" y="23"/>
                      </a:lnTo>
                      <a:lnTo>
                        <a:pt x="14" y="0"/>
                      </a:lnTo>
                      <a:lnTo>
                        <a:pt x="14" y="0"/>
                      </a:lnTo>
                      <a:close/>
                    </a:path>
                  </a:pathLst>
                </a:custGeom>
                <a:solidFill>
                  <a:srgbClr val="FFE59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1" name="Freeform 287"/>
                <p:cNvSpPr>
                  <a:spLocks/>
                </p:cNvSpPr>
                <p:nvPr/>
              </p:nvSpPr>
              <p:spPr bwMode="auto">
                <a:xfrm>
                  <a:off x="4602" y="609"/>
                  <a:ext cx="37" cy="149"/>
                </a:xfrm>
                <a:custGeom>
                  <a:avLst/>
                  <a:gdLst/>
                  <a:ahLst/>
                  <a:cxnLst>
                    <a:cxn ang="0">
                      <a:pos x="13" y="0"/>
                    </a:cxn>
                    <a:cxn ang="0">
                      <a:pos x="74" y="65"/>
                    </a:cxn>
                    <a:cxn ang="0">
                      <a:pos x="68" y="294"/>
                    </a:cxn>
                    <a:cxn ang="0">
                      <a:pos x="0" y="297"/>
                    </a:cxn>
                    <a:cxn ang="0">
                      <a:pos x="13" y="0"/>
                    </a:cxn>
                    <a:cxn ang="0">
                      <a:pos x="13" y="0"/>
                    </a:cxn>
                  </a:cxnLst>
                  <a:rect l="0" t="0" r="r" b="b"/>
                  <a:pathLst>
                    <a:path w="74" h="297">
                      <a:moveTo>
                        <a:pt x="13" y="0"/>
                      </a:moveTo>
                      <a:lnTo>
                        <a:pt x="74" y="65"/>
                      </a:lnTo>
                      <a:lnTo>
                        <a:pt x="68" y="294"/>
                      </a:lnTo>
                      <a:lnTo>
                        <a:pt x="0" y="297"/>
                      </a:lnTo>
                      <a:lnTo>
                        <a:pt x="13" y="0"/>
                      </a:lnTo>
                      <a:lnTo>
                        <a:pt x="13" y="0"/>
                      </a:lnTo>
                      <a:close/>
                    </a:path>
                  </a:pathLst>
                </a:custGeom>
                <a:solidFill>
                  <a:srgbClr val="FFE59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2" name="Freeform 288"/>
                <p:cNvSpPr>
                  <a:spLocks/>
                </p:cNvSpPr>
                <p:nvPr/>
              </p:nvSpPr>
              <p:spPr bwMode="auto">
                <a:xfrm>
                  <a:off x="4676" y="610"/>
                  <a:ext cx="40" cy="143"/>
                </a:xfrm>
                <a:custGeom>
                  <a:avLst/>
                  <a:gdLst/>
                  <a:ahLst/>
                  <a:cxnLst>
                    <a:cxn ang="0">
                      <a:pos x="27" y="0"/>
                    </a:cxn>
                    <a:cxn ang="0">
                      <a:pos x="72" y="77"/>
                    </a:cxn>
                    <a:cxn ang="0">
                      <a:pos x="79" y="287"/>
                    </a:cxn>
                    <a:cxn ang="0">
                      <a:pos x="0" y="286"/>
                    </a:cxn>
                    <a:cxn ang="0">
                      <a:pos x="27" y="0"/>
                    </a:cxn>
                    <a:cxn ang="0">
                      <a:pos x="27" y="0"/>
                    </a:cxn>
                  </a:cxnLst>
                  <a:rect l="0" t="0" r="r" b="b"/>
                  <a:pathLst>
                    <a:path w="79" h="287">
                      <a:moveTo>
                        <a:pt x="27" y="0"/>
                      </a:moveTo>
                      <a:lnTo>
                        <a:pt x="72" y="77"/>
                      </a:lnTo>
                      <a:lnTo>
                        <a:pt x="79" y="287"/>
                      </a:lnTo>
                      <a:lnTo>
                        <a:pt x="0" y="286"/>
                      </a:lnTo>
                      <a:lnTo>
                        <a:pt x="27" y="0"/>
                      </a:lnTo>
                      <a:lnTo>
                        <a:pt x="27" y="0"/>
                      </a:lnTo>
                      <a:close/>
                    </a:path>
                  </a:pathLst>
                </a:custGeom>
                <a:solidFill>
                  <a:srgbClr val="FFE59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3" name="Freeform 289"/>
                <p:cNvSpPr>
                  <a:spLocks/>
                </p:cNvSpPr>
                <p:nvPr/>
              </p:nvSpPr>
              <p:spPr bwMode="auto">
                <a:xfrm>
                  <a:off x="4749" y="610"/>
                  <a:ext cx="40" cy="140"/>
                </a:xfrm>
                <a:custGeom>
                  <a:avLst/>
                  <a:gdLst/>
                  <a:ahLst/>
                  <a:cxnLst>
                    <a:cxn ang="0">
                      <a:pos x="18" y="0"/>
                    </a:cxn>
                    <a:cxn ang="0">
                      <a:pos x="0" y="280"/>
                    </a:cxn>
                    <a:cxn ang="0">
                      <a:pos x="81" y="273"/>
                    </a:cxn>
                    <a:cxn ang="0">
                      <a:pos x="78" y="7"/>
                    </a:cxn>
                    <a:cxn ang="0">
                      <a:pos x="18" y="0"/>
                    </a:cxn>
                    <a:cxn ang="0">
                      <a:pos x="18" y="0"/>
                    </a:cxn>
                  </a:cxnLst>
                  <a:rect l="0" t="0" r="r" b="b"/>
                  <a:pathLst>
                    <a:path w="81" h="280">
                      <a:moveTo>
                        <a:pt x="18" y="0"/>
                      </a:moveTo>
                      <a:lnTo>
                        <a:pt x="0" y="280"/>
                      </a:lnTo>
                      <a:lnTo>
                        <a:pt x="81" y="273"/>
                      </a:lnTo>
                      <a:lnTo>
                        <a:pt x="78" y="7"/>
                      </a:lnTo>
                      <a:lnTo>
                        <a:pt x="18" y="0"/>
                      </a:lnTo>
                      <a:lnTo>
                        <a:pt x="18" y="0"/>
                      </a:lnTo>
                      <a:close/>
                    </a:path>
                  </a:pathLst>
                </a:custGeom>
                <a:solidFill>
                  <a:srgbClr val="FFE59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4" name="Freeform 290"/>
                <p:cNvSpPr>
                  <a:spLocks/>
                </p:cNvSpPr>
                <p:nvPr/>
              </p:nvSpPr>
              <p:spPr bwMode="auto">
                <a:xfrm>
                  <a:off x="4991" y="417"/>
                  <a:ext cx="48" cy="354"/>
                </a:xfrm>
                <a:custGeom>
                  <a:avLst/>
                  <a:gdLst/>
                  <a:ahLst/>
                  <a:cxnLst>
                    <a:cxn ang="0">
                      <a:pos x="49" y="0"/>
                    </a:cxn>
                    <a:cxn ang="0">
                      <a:pos x="10" y="47"/>
                    </a:cxn>
                    <a:cxn ang="0">
                      <a:pos x="0" y="681"/>
                    </a:cxn>
                    <a:cxn ang="0">
                      <a:pos x="72" y="709"/>
                    </a:cxn>
                    <a:cxn ang="0">
                      <a:pos x="94" y="126"/>
                    </a:cxn>
                    <a:cxn ang="0">
                      <a:pos x="49" y="0"/>
                    </a:cxn>
                    <a:cxn ang="0">
                      <a:pos x="49" y="0"/>
                    </a:cxn>
                  </a:cxnLst>
                  <a:rect l="0" t="0" r="r" b="b"/>
                  <a:pathLst>
                    <a:path w="94" h="709">
                      <a:moveTo>
                        <a:pt x="49" y="0"/>
                      </a:moveTo>
                      <a:lnTo>
                        <a:pt x="10" y="47"/>
                      </a:lnTo>
                      <a:lnTo>
                        <a:pt x="0" y="681"/>
                      </a:lnTo>
                      <a:lnTo>
                        <a:pt x="72" y="709"/>
                      </a:lnTo>
                      <a:lnTo>
                        <a:pt x="94" y="126"/>
                      </a:lnTo>
                      <a:lnTo>
                        <a:pt x="49" y="0"/>
                      </a:lnTo>
                      <a:lnTo>
                        <a:pt x="49" y="0"/>
                      </a:lnTo>
                      <a:close/>
                    </a:path>
                  </a:pathLst>
                </a:custGeom>
                <a:solidFill>
                  <a:srgbClr val="FFE59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5" name="Freeform 291"/>
                <p:cNvSpPr>
                  <a:spLocks/>
                </p:cNvSpPr>
                <p:nvPr/>
              </p:nvSpPr>
              <p:spPr bwMode="auto">
                <a:xfrm>
                  <a:off x="5077" y="448"/>
                  <a:ext cx="43" cy="359"/>
                </a:xfrm>
                <a:custGeom>
                  <a:avLst/>
                  <a:gdLst/>
                  <a:ahLst/>
                  <a:cxnLst>
                    <a:cxn ang="0">
                      <a:pos x="33" y="0"/>
                    </a:cxn>
                    <a:cxn ang="0">
                      <a:pos x="10" y="47"/>
                    </a:cxn>
                    <a:cxn ang="0">
                      <a:pos x="0" y="684"/>
                    </a:cxn>
                    <a:cxn ang="0">
                      <a:pos x="74" y="719"/>
                    </a:cxn>
                    <a:cxn ang="0">
                      <a:pos x="84" y="84"/>
                    </a:cxn>
                    <a:cxn ang="0">
                      <a:pos x="33" y="0"/>
                    </a:cxn>
                    <a:cxn ang="0">
                      <a:pos x="33" y="0"/>
                    </a:cxn>
                  </a:cxnLst>
                  <a:rect l="0" t="0" r="r" b="b"/>
                  <a:pathLst>
                    <a:path w="84" h="719">
                      <a:moveTo>
                        <a:pt x="33" y="0"/>
                      </a:moveTo>
                      <a:lnTo>
                        <a:pt x="10" y="47"/>
                      </a:lnTo>
                      <a:lnTo>
                        <a:pt x="0" y="684"/>
                      </a:lnTo>
                      <a:lnTo>
                        <a:pt x="74" y="719"/>
                      </a:lnTo>
                      <a:lnTo>
                        <a:pt x="84" y="84"/>
                      </a:lnTo>
                      <a:lnTo>
                        <a:pt x="33" y="0"/>
                      </a:lnTo>
                      <a:lnTo>
                        <a:pt x="33" y="0"/>
                      </a:lnTo>
                      <a:close/>
                    </a:path>
                  </a:pathLst>
                </a:custGeom>
                <a:solidFill>
                  <a:srgbClr val="FFE59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6" name="Freeform 292"/>
                <p:cNvSpPr>
                  <a:spLocks/>
                </p:cNvSpPr>
                <p:nvPr/>
              </p:nvSpPr>
              <p:spPr bwMode="auto">
                <a:xfrm>
                  <a:off x="4185" y="1011"/>
                  <a:ext cx="441" cy="66"/>
                </a:xfrm>
                <a:custGeom>
                  <a:avLst/>
                  <a:gdLst/>
                  <a:ahLst/>
                  <a:cxnLst>
                    <a:cxn ang="0">
                      <a:pos x="178" y="16"/>
                    </a:cxn>
                    <a:cxn ang="0">
                      <a:pos x="0" y="131"/>
                    </a:cxn>
                    <a:cxn ang="0">
                      <a:pos x="509" y="111"/>
                    </a:cxn>
                    <a:cxn ang="0">
                      <a:pos x="693" y="131"/>
                    </a:cxn>
                    <a:cxn ang="0">
                      <a:pos x="883" y="0"/>
                    </a:cxn>
                    <a:cxn ang="0">
                      <a:pos x="626" y="13"/>
                    </a:cxn>
                    <a:cxn ang="0">
                      <a:pos x="178" y="16"/>
                    </a:cxn>
                    <a:cxn ang="0">
                      <a:pos x="178" y="16"/>
                    </a:cxn>
                  </a:cxnLst>
                  <a:rect l="0" t="0" r="r" b="b"/>
                  <a:pathLst>
                    <a:path w="883" h="131">
                      <a:moveTo>
                        <a:pt x="178" y="16"/>
                      </a:moveTo>
                      <a:lnTo>
                        <a:pt x="0" y="131"/>
                      </a:lnTo>
                      <a:lnTo>
                        <a:pt x="509" y="111"/>
                      </a:lnTo>
                      <a:lnTo>
                        <a:pt x="693" y="131"/>
                      </a:lnTo>
                      <a:lnTo>
                        <a:pt x="883" y="0"/>
                      </a:lnTo>
                      <a:lnTo>
                        <a:pt x="626" y="13"/>
                      </a:lnTo>
                      <a:lnTo>
                        <a:pt x="178" y="16"/>
                      </a:lnTo>
                      <a:lnTo>
                        <a:pt x="178" y="16"/>
                      </a:lnTo>
                      <a:close/>
                    </a:path>
                  </a:pathLst>
                </a:custGeom>
                <a:solidFill>
                  <a:srgbClr val="A5BF7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7" name="Freeform 293"/>
                <p:cNvSpPr>
                  <a:spLocks/>
                </p:cNvSpPr>
                <p:nvPr/>
              </p:nvSpPr>
              <p:spPr bwMode="auto">
                <a:xfrm>
                  <a:off x="4041" y="854"/>
                  <a:ext cx="351" cy="223"/>
                </a:xfrm>
                <a:custGeom>
                  <a:avLst/>
                  <a:gdLst/>
                  <a:ahLst/>
                  <a:cxnLst>
                    <a:cxn ang="0">
                      <a:pos x="16" y="61"/>
                    </a:cxn>
                    <a:cxn ang="0">
                      <a:pos x="0" y="442"/>
                    </a:cxn>
                    <a:cxn ang="0">
                      <a:pos x="245" y="446"/>
                    </a:cxn>
                    <a:cxn ang="0">
                      <a:pos x="439" y="328"/>
                    </a:cxn>
                    <a:cxn ang="0">
                      <a:pos x="700" y="318"/>
                    </a:cxn>
                    <a:cxn ang="0">
                      <a:pos x="703" y="0"/>
                    </a:cxn>
                    <a:cxn ang="0">
                      <a:pos x="583" y="27"/>
                    </a:cxn>
                    <a:cxn ang="0">
                      <a:pos x="591" y="207"/>
                    </a:cxn>
                    <a:cxn ang="0">
                      <a:pos x="483" y="210"/>
                    </a:cxn>
                    <a:cxn ang="0">
                      <a:pos x="489" y="87"/>
                    </a:cxn>
                    <a:cxn ang="0">
                      <a:pos x="459" y="87"/>
                    </a:cxn>
                    <a:cxn ang="0">
                      <a:pos x="452" y="216"/>
                    </a:cxn>
                    <a:cxn ang="0">
                      <a:pos x="331" y="216"/>
                    </a:cxn>
                    <a:cxn ang="0">
                      <a:pos x="334" y="102"/>
                    </a:cxn>
                    <a:cxn ang="0">
                      <a:pos x="300" y="102"/>
                    </a:cxn>
                    <a:cxn ang="0">
                      <a:pos x="297" y="217"/>
                    </a:cxn>
                    <a:cxn ang="0">
                      <a:pos x="192" y="216"/>
                    </a:cxn>
                    <a:cxn ang="0">
                      <a:pos x="191" y="109"/>
                    </a:cxn>
                    <a:cxn ang="0">
                      <a:pos x="157" y="108"/>
                    </a:cxn>
                    <a:cxn ang="0">
                      <a:pos x="149" y="217"/>
                    </a:cxn>
                    <a:cxn ang="0">
                      <a:pos x="49" y="213"/>
                    </a:cxn>
                    <a:cxn ang="0">
                      <a:pos x="70" y="89"/>
                    </a:cxn>
                    <a:cxn ang="0">
                      <a:pos x="16" y="61"/>
                    </a:cxn>
                    <a:cxn ang="0">
                      <a:pos x="16" y="61"/>
                    </a:cxn>
                  </a:cxnLst>
                  <a:rect l="0" t="0" r="r" b="b"/>
                  <a:pathLst>
                    <a:path w="703" h="446">
                      <a:moveTo>
                        <a:pt x="16" y="61"/>
                      </a:moveTo>
                      <a:lnTo>
                        <a:pt x="0" y="442"/>
                      </a:lnTo>
                      <a:lnTo>
                        <a:pt x="245" y="446"/>
                      </a:lnTo>
                      <a:lnTo>
                        <a:pt x="439" y="328"/>
                      </a:lnTo>
                      <a:lnTo>
                        <a:pt x="700" y="318"/>
                      </a:lnTo>
                      <a:lnTo>
                        <a:pt x="703" y="0"/>
                      </a:lnTo>
                      <a:lnTo>
                        <a:pt x="583" y="27"/>
                      </a:lnTo>
                      <a:lnTo>
                        <a:pt x="591" y="207"/>
                      </a:lnTo>
                      <a:lnTo>
                        <a:pt x="483" y="210"/>
                      </a:lnTo>
                      <a:lnTo>
                        <a:pt x="489" y="87"/>
                      </a:lnTo>
                      <a:lnTo>
                        <a:pt x="459" y="87"/>
                      </a:lnTo>
                      <a:lnTo>
                        <a:pt x="452" y="216"/>
                      </a:lnTo>
                      <a:lnTo>
                        <a:pt x="331" y="216"/>
                      </a:lnTo>
                      <a:lnTo>
                        <a:pt x="334" y="102"/>
                      </a:lnTo>
                      <a:lnTo>
                        <a:pt x="300" y="102"/>
                      </a:lnTo>
                      <a:lnTo>
                        <a:pt x="297" y="217"/>
                      </a:lnTo>
                      <a:lnTo>
                        <a:pt x="192" y="216"/>
                      </a:lnTo>
                      <a:lnTo>
                        <a:pt x="191" y="109"/>
                      </a:lnTo>
                      <a:lnTo>
                        <a:pt x="157" y="108"/>
                      </a:lnTo>
                      <a:lnTo>
                        <a:pt x="149" y="217"/>
                      </a:lnTo>
                      <a:lnTo>
                        <a:pt x="49" y="213"/>
                      </a:lnTo>
                      <a:lnTo>
                        <a:pt x="70" y="89"/>
                      </a:lnTo>
                      <a:lnTo>
                        <a:pt x="16" y="61"/>
                      </a:lnTo>
                      <a:lnTo>
                        <a:pt x="16" y="61"/>
                      </a:lnTo>
                      <a:close/>
                    </a:path>
                  </a:pathLst>
                </a:custGeom>
                <a:solidFill>
                  <a:srgbClr val="CCCC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8" name="Freeform 294"/>
                <p:cNvSpPr>
                  <a:spLocks/>
                </p:cNvSpPr>
                <p:nvPr/>
              </p:nvSpPr>
              <p:spPr bwMode="auto">
                <a:xfrm>
                  <a:off x="4049" y="844"/>
                  <a:ext cx="477" cy="167"/>
                </a:xfrm>
                <a:custGeom>
                  <a:avLst/>
                  <a:gdLst/>
                  <a:ahLst/>
                  <a:cxnLst>
                    <a:cxn ang="0">
                      <a:pos x="0" y="72"/>
                    </a:cxn>
                    <a:cxn ang="0">
                      <a:pos x="7" y="115"/>
                    </a:cxn>
                    <a:cxn ang="0">
                      <a:pos x="707" y="105"/>
                    </a:cxn>
                    <a:cxn ang="0">
                      <a:pos x="713" y="336"/>
                    </a:cxn>
                    <a:cxn ang="0">
                      <a:pos x="880" y="333"/>
                    </a:cxn>
                    <a:cxn ang="0">
                      <a:pos x="954" y="140"/>
                    </a:cxn>
                    <a:cxn ang="0">
                      <a:pos x="903" y="0"/>
                    </a:cxn>
                    <a:cxn ang="0">
                      <a:pos x="0" y="72"/>
                    </a:cxn>
                    <a:cxn ang="0">
                      <a:pos x="0" y="72"/>
                    </a:cxn>
                  </a:cxnLst>
                  <a:rect l="0" t="0" r="r" b="b"/>
                  <a:pathLst>
                    <a:path w="954" h="336">
                      <a:moveTo>
                        <a:pt x="0" y="72"/>
                      </a:moveTo>
                      <a:lnTo>
                        <a:pt x="7" y="115"/>
                      </a:lnTo>
                      <a:lnTo>
                        <a:pt x="707" y="105"/>
                      </a:lnTo>
                      <a:lnTo>
                        <a:pt x="713" y="336"/>
                      </a:lnTo>
                      <a:lnTo>
                        <a:pt x="880" y="333"/>
                      </a:lnTo>
                      <a:lnTo>
                        <a:pt x="954" y="140"/>
                      </a:lnTo>
                      <a:lnTo>
                        <a:pt x="903" y="0"/>
                      </a:lnTo>
                      <a:lnTo>
                        <a:pt x="0" y="72"/>
                      </a:lnTo>
                      <a:lnTo>
                        <a:pt x="0" y="72"/>
                      </a:lnTo>
                      <a:close/>
                    </a:path>
                  </a:pathLst>
                </a:custGeom>
                <a:solidFill>
                  <a:srgbClr val="CCCC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9" name="Freeform 295"/>
                <p:cNvSpPr>
                  <a:spLocks/>
                </p:cNvSpPr>
                <p:nvPr/>
              </p:nvSpPr>
              <p:spPr bwMode="auto">
                <a:xfrm>
                  <a:off x="3839" y="932"/>
                  <a:ext cx="203" cy="144"/>
                </a:xfrm>
                <a:custGeom>
                  <a:avLst/>
                  <a:gdLst/>
                  <a:ahLst/>
                  <a:cxnLst>
                    <a:cxn ang="0">
                      <a:pos x="0" y="278"/>
                    </a:cxn>
                    <a:cxn ang="0">
                      <a:pos x="0" y="13"/>
                    </a:cxn>
                    <a:cxn ang="0">
                      <a:pos x="214" y="0"/>
                    </a:cxn>
                    <a:cxn ang="0">
                      <a:pos x="401" y="42"/>
                    </a:cxn>
                    <a:cxn ang="0">
                      <a:pos x="405" y="284"/>
                    </a:cxn>
                    <a:cxn ang="0">
                      <a:pos x="206" y="288"/>
                    </a:cxn>
                    <a:cxn ang="0">
                      <a:pos x="210" y="55"/>
                    </a:cxn>
                    <a:cxn ang="0">
                      <a:pos x="47" y="55"/>
                    </a:cxn>
                    <a:cxn ang="0">
                      <a:pos x="0" y="278"/>
                    </a:cxn>
                    <a:cxn ang="0">
                      <a:pos x="0" y="278"/>
                    </a:cxn>
                  </a:cxnLst>
                  <a:rect l="0" t="0" r="r" b="b"/>
                  <a:pathLst>
                    <a:path w="405" h="288">
                      <a:moveTo>
                        <a:pt x="0" y="278"/>
                      </a:moveTo>
                      <a:lnTo>
                        <a:pt x="0" y="13"/>
                      </a:lnTo>
                      <a:lnTo>
                        <a:pt x="214" y="0"/>
                      </a:lnTo>
                      <a:lnTo>
                        <a:pt x="401" y="42"/>
                      </a:lnTo>
                      <a:lnTo>
                        <a:pt x="405" y="284"/>
                      </a:lnTo>
                      <a:lnTo>
                        <a:pt x="206" y="288"/>
                      </a:lnTo>
                      <a:lnTo>
                        <a:pt x="210" y="55"/>
                      </a:lnTo>
                      <a:lnTo>
                        <a:pt x="47" y="55"/>
                      </a:lnTo>
                      <a:lnTo>
                        <a:pt x="0" y="278"/>
                      </a:lnTo>
                      <a:lnTo>
                        <a:pt x="0" y="27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0" name="Freeform 296"/>
                <p:cNvSpPr>
                  <a:spLocks/>
                </p:cNvSpPr>
                <p:nvPr/>
              </p:nvSpPr>
              <p:spPr bwMode="auto">
                <a:xfrm>
                  <a:off x="4031" y="612"/>
                  <a:ext cx="278" cy="331"/>
                </a:xfrm>
                <a:custGeom>
                  <a:avLst/>
                  <a:gdLst/>
                  <a:ahLst/>
                  <a:cxnLst>
                    <a:cxn ang="0">
                      <a:pos x="17" y="662"/>
                    </a:cxn>
                    <a:cxn ang="0">
                      <a:pos x="0" y="491"/>
                    </a:cxn>
                    <a:cxn ang="0">
                      <a:pos x="486" y="475"/>
                    </a:cxn>
                    <a:cxn ang="0">
                      <a:pos x="499" y="0"/>
                    </a:cxn>
                    <a:cxn ang="0">
                      <a:pos x="558" y="491"/>
                    </a:cxn>
                    <a:cxn ang="0">
                      <a:pos x="33" y="523"/>
                    </a:cxn>
                    <a:cxn ang="0">
                      <a:pos x="17" y="662"/>
                    </a:cxn>
                    <a:cxn ang="0">
                      <a:pos x="17" y="662"/>
                    </a:cxn>
                  </a:cxnLst>
                  <a:rect l="0" t="0" r="r" b="b"/>
                  <a:pathLst>
                    <a:path w="558" h="662">
                      <a:moveTo>
                        <a:pt x="17" y="662"/>
                      </a:moveTo>
                      <a:lnTo>
                        <a:pt x="0" y="491"/>
                      </a:lnTo>
                      <a:lnTo>
                        <a:pt x="486" y="475"/>
                      </a:lnTo>
                      <a:lnTo>
                        <a:pt x="499" y="0"/>
                      </a:lnTo>
                      <a:lnTo>
                        <a:pt x="558" y="491"/>
                      </a:lnTo>
                      <a:lnTo>
                        <a:pt x="33" y="523"/>
                      </a:lnTo>
                      <a:lnTo>
                        <a:pt x="17" y="662"/>
                      </a:lnTo>
                      <a:lnTo>
                        <a:pt x="17" y="66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1" name="Freeform 297"/>
                <p:cNvSpPr>
                  <a:spLocks/>
                </p:cNvSpPr>
                <p:nvPr/>
              </p:nvSpPr>
              <p:spPr bwMode="auto">
                <a:xfrm>
                  <a:off x="4286" y="577"/>
                  <a:ext cx="296" cy="439"/>
                </a:xfrm>
                <a:custGeom>
                  <a:avLst/>
                  <a:gdLst/>
                  <a:ahLst/>
                  <a:cxnLst>
                    <a:cxn ang="0">
                      <a:pos x="0" y="38"/>
                    </a:cxn>
                    <a:cxn ang="0">
                      <a:pos x="178" y="0"/>
                    </a:cxn>
                    <a:cxn ang="0">
                      <a:pos x="592" y="172"/>
                    </a:cxn>
                    <a:cxn ang="0">
                      <a:pos x="592" y="367"/>
                    </a:cxn>
                    <a:cxn ang="0">
                      <a:pos x="499" y="373"/>
                    </a:cxn>
                    <a:cxn ang="0">
                      <a:pos x="499" y="866"/>
                    </a:cxn>
                    <a:cxn ang="0">
                      <a:pos x="387" y="872"/>
                    </a:cxn>
                    <a:cxn ang="0">
                      <a:pos x="384" y="615"/>
                    </a:cxn>
                    <a:cxn ang="0">
                      <a:pos x="470" y="650"/>
                    </a:cxn>
                    <a:cxn ang="0">
                      <a:pos x="395" y="576"/>
                    </a:cxn>
                    <a:cxn ang="0">
                      <a:pos x="261" y="580"/>
                    </a:cxn>
                    <a:cxn ang="0">
                      <a:pos x="252" y="876"/>
                    </a:cxn>
                    <a:cxn ang="0">
                      <a:pos x="201" y="872"/>
                    </a:cxn>
                    <a:cxn ang="0">
                      <a:pos x="206" y="544"/>
                    </a:cxn>
                    <a:cxn ang="0">
                      <a:pos x="162" y="544"/>
                    </a:cxn>
                    <a:cxn ang="0">
                      <a:pos x="163" y="61"/>
                    </a:cxn>
                    <a:cxn ang="0">
                      <a:pos x="0" y="38"/>
                    </a:cxn>
                    <a:cxn ang="0">
                      <a:pos x="0" y="38"/>
                    </a:cxn>
                  </a:cxnLst>
                  <a:rect l="0" t="0" r="r" b="b"/>
                  <a:pathLst>
                    <a:path w="592" h="876">
                      <a:moveTo>
                        <a:pt x="0" y="38"/>
                      </a:moveTo>
                      <a:lnTo>
                        <a:pt x="178" y="0"/>
                      </a:lnTo>
                      <a:lnTo>
                        <a:pt x="592" y="172"/>
                      </a:lnTo>
                      <a:lnTo>
                        <a:pt x="592" y="367"/>
                      </a:lnTo>
                      <a:lnTo>
                        <a:pt x="499" y="373"/>
                      </a:lnTo>
                      <a:lnTo>
                        <a:pt x="499" y="866"/>
                      </a:lnTo>
                      <a:lnTo>
                        <a:pt x="387" y="872"/>
                      </a:lnTo>
                      <a:lnTo>
                        <a:pt x="384" y="615"/>
                      </a:lnTo>
                      <a:lnTo>
                        <a:pt x="470" y="650"/>
                      </a:lnTo>
                      <a:lnTo>
                        <a:pt x="395" y="576"/>
                      </a:lnTo>
                      <a:lnTo>
                        <a:pt x="261" y="580"/>
                      </a:lnTo>
                      <a:lnTo>
                        <a:pt x="252" y="876"/>
                      </a:lnTo>
                      <a:lnTo>
                        <a:pt x="201" y="872"/>
                      </a:lnTo>
                      <a:lnTo>
                        <a:pt x="206" y="544"/>
                      </a:lnTo>
                      <a:lnTo>
                        <a:pt x="162" y="544"/>
                      </a:lnTo>
                      <a:lnTo>
                        <a:pt x="163" y="61"/>
                      </a:lnTo>
                      <a:lnTo>
                        <a:pt x="0" y="38"/>
                      </a:lnTo>
                      <a:lnTo>
                        <a:pt x="0" y="3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2" name="Freeform 298"/>
                <p:cNvSpPr>
                  <a:spLocks/>
                </p:cNvSpPr>
                <p:nvPr/>
              </p:nvSpPr>
              <p:spPr bwMode="auto">
                <a:xfrm>
                  <a:off x="3883" y="747"/>
                  <a:ext cx="51" cy="194"/>
                </a:xfrm>
                <a:custGeom>
                  <a:avLst/>
                  <a:gdLst/>
                  <a:ahLst/>
                  <a:cxnLst>
                    <a:cxn ang="0">
                      <a:pos x="7" y="379"/>
                    </a:cxn>
                    <a:cxn ang="0">
                      <a:pos x="0" y="16"/>
                    </a:cxn>
                    <a:cxn ang="0">
                      <a:pos x="35" y="0"/>
                    </a:cxn>
                    <a:cxn ang="0">
                      <a:pos x="100" y="13"/>
                    </a:cxn>
                    <a:cxn ang="0">
                      <a:pos x="98" y="387"/>
                    </a:cxn>
                    <a:cxn ang="0">
                      <a:pos x="47" y="390"/>
                    </a:cxn>
                    <a:cxn ang="0">
                      <a:pos x="54" y="67"/>
                    </a:cxn>
                    <a:cxn ang="0">
                      <a:pos x="26" y="37"/>
                    </a:cxn>
                    <a:cxn ang="0">
                      <a:pos x="7" y="379"/>
                    </a:cxn>
                    <a:cxn ang="0">
                      <a:pos x="7" y="379"/>
                    </a:cxn>
                  </a:cxnLst>
                  <a:rect l="0" t="0" r="r" b="b"/>
                  <a:pathLst>
                    <a:path w="100" h="390">
                      <a:moveTo>
                        <a:pt x="7" y="379"/>
                      </a:moveTo>
                      <a:lnTo>
                        <a:pt x="0" y="16"/>
                      </a:lnTo>
                      <a:lnTo>
                        <a:pt x="35" y="0"/>
                      </a:lnTo>
                      <a:lnTo>
                        <a:pt x="100" y="13"/>
                      </a:lnTo>
                      <a:lnTo>
                        <a:pt x="98" y="387"/>
                      </a:lnTo>
                      <a:lnTo>
                        <a:pt x="47" y="390"/>
                      </a:lnTo>
                      <a:lnTo>
                        <a:pt x="54" y="67"/>
                      </a:lnTo>
                      <a:lnTo>
                        <a:pt x="26" y="37"/>
                      </a:lnTo>
                      <a:lnTo>
                        <a:pt x="7" y="379"/>
                      </a:lnTo>
                      <a:lnTo>
                        <a:pt x="7" y="37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3" name="Freeform 299"/>
                <p:cNvSpPr>
                  <a:spLocks/>
                </p:cNvSpPr>
                <p:nvPr/>
              </p:nvSpPr>
              <p:spPr bwMode="auto">
                <a:xfrm>
                  <a:off x="4074" y="610"/>
                  <a:ext cx="49" cy="252"/>
                </a:xfrm>
                <a:custGeom>
                  <a:avLst/>
                  <a:gdLst/>
                  <a:ahLst/>
                  <a:cxnLst>
                    <a:cxn ang="0">
                      <a:pos x="12" y="494"/>
                    </a:cxn>
                    <a:cxn ang="0">
                      <a:pos x="0" y="35"/>
                    </a:cxn>
                    <a:cxn ang="0">
                      <a:pos x="29" y="0"/>
                    </a:cxn>
                    <a:cxn ang="0">
                      <a:pos x="98" y="27"/>
                    </a:cxn>
                    <a:cxn ang="0">
                      <a:pos x="98" y="503"/>
                    </a:cxn>
                    <a:cxn ang="0">
                      <a:pos x="55" y="503"/>
                    </a:cxn>
                    <a:cxn ang="0">
                      <a:pos x="60" y="78"/>
                    </a:cxn>
                    <a:cxn ang="0">
                      <a:pos x="25" y="39"/>
                    </a:cxn>
                    <a:cxn ang="0">
                      <a:pos x="12" y="494"/>
                    </a:cxn>
                    <a:cxn ang="0">
                      <a:pos x="12" y="494"/>
                    </a:cxn>
                  </a:cxnLst>
                  <a:rect l="0" t="0" r="r" b="b"/>
                  <a:pathLst>
                    <a:path w="98" h="503">
                      <a:moveTo>
                        <a:pt x="12" y="494"/>
                      </a:moveTo>
                      <a:lnTo>
                        <a:pt x="0" y="35"/>
                      </a:lnTo>
                      <a:lnTo>
                        <a:pt x="29" y="0"/>
                      </a:lnTo>
                      <a:lnTo>
                        <a:pt x="98" y="27"/>
                      </a:lnTo>
                      <a:lnTo>
                        <a:pt x="98" y="503"/>
                      </a:lnTo>
                      <a:lnTo>
                        <a:pt x="55" y="503"/>
                      </a:lnTo>
                      <a:lnTo>
                        <a:pt x="60" y="78"/>
                      </a:lnTo>
                      <a:lnTo>
                        <a:pt x="25" y="39"/>
                      </a:lnTo>
                      <a:lnTo>
                        <a:pt x="12" y="494"/>
                      </a:lnTo>
                      <a:lnTo>
                        <a:pt x="12" y="49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4" name="Freeform 300"/>
                <p:cNvSpPr>
                  <a:spLocks/>
                </p:cNvSpPr>
                <p:nvPr/>
              </p:nvSpPr>
              <p:spPr bwMode="auto">
                <a:xfrm>
                  <a:off x="4141" y="609"/>
                  <a:ext cx="50" cy="248"/>
                </a:xfrm>
                <a:custGeom>
                  <a:avLst/>
                  <a:gdLst/>
                  <a:ahLst/>
                  <a:cxnLst>
                    <a:cxn ang="0">
                      <a:pos x="11" y="491"/>
                    </a:cxn>
                    <a:cxn ang="0">
                      <a:pos x="0" y="30"/>
                    </a:cxn>
                    <a:cxn ang="0">
                      <a:pos x="29" y="0"/>
                    </a:cxn>
                    <a:cxn ang="0">
                      <a:pos x="95" y="42"/>
                    </a:cxn>
                    <a:cxn ang="0">
                      <a:pos x="100" y="497"/>
                    </a:cxn>
                    <a:cxn ang="0">
                      <a:pos x="57" y="493"/>
                    </a:cxn>
                    <a:cxn ang="0">
                      <a:pos x="52" y="70"/>
                    </a:cxn>
                    <a:cxn ang="0">
                      <a:pos x="20" y="45"/>
                    </a:cxn>
                    <a:cxn ang="0">
                      <a:pos x="11" y="491"/>
                    </a:cxn>
                    <a:cxn ang="0">
                      <a:pos x="11" y="491"/>
                    </a:cxn>
                  </a:cxnLst>
                  <a:rect l="0" t="0" r="r" b="b"/>
                  <a:pathLst>
                    <a:path w="100" h="497">
                      <a:moveTo>
                        <a:pt x="11" y="491"/>
                      </a:moveTo>
                      <a:lnTo>
                        <a:pt x="0" y="30"/>
                      </a:lnTo>
                      <a:lnTo>
                        <a:pt x="29" y="0"/>
                      </a:lnTo>
                      <a:lnTo>
                        <a:pt x="95" y="42"/>
                      </a:lnTo>
                      <a:lnTo>
                        <a:pt x="100" y="497"/>
                      </a:lnTo>
                      <a:lnTo>
                        <a:pt x="57" y="493"/>
                      </a:lnTo>
                      <a:lnTo>
                        <a:pt x="52" y="70"/>
                      </a:lnTo>
                      <a:lnTo>
                        <a:pt x="20" y="45"/>
                      </a:lnTo>
                      <a:lnTo>
                        <a:pt x="11" y="491"/>
                      </a:lnTo>
                      <a:lnTo>
                        <a:pt x="11" y="49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5" name="Freeform 301"/>
                <p:cNvSpPr>
                  <a:spLocks/>
                </p:cNvSpPr>
                <p:nvPr/>
              </p:nvSpPr>
              <p:spPr bwMode="auto">
                <a:xfrm>
                  <a:off x="4067" y="887"/>
                  <a:ext cx="273" cy="73"/>
                </a:xfrm>
                <a:custGeom>
                  <a:avLst/>
                  <a:gdLst/>
                  <a:ahLst/>
                  <a:cxnLst>
                    <a:cxn ang="0">
                      <a:pos x="3" y="136"/>
                    </a:cxn>
                    <a:cxn ang="0">
                      <a:pos x="0" y="25"/>
                    </a:cxn>
                    <a:cxn ang="0">
                      <a:pos x="544" y="0"/>
                    </a:cxn>
                    <a:cxn ang="0">
                      <a:pos x="546" y="146"/>
                    </a:cxn>
                    <a:cxn ang="0">
                      <a:pos x="518" y="127"/>
                    </a:cxn>
                    <a:cxn ang="0">
                      <a:pos x="508" y="60"/>
                    </a:cxn>
                    <a:cxn ang="0">
                      <a:pos x="451" y="62"/>
                    </a:cxn>
                    <a:cxn ang="0">
                      <a:pos x="434" y="121"/>
                    </a:cxn>
                    <a:cxn ang="0">
                      <a:pos x="431" y="32"/>
                    </a:cxn>
                    <a:cxn ang="0">
                      <a:pos x="393" y="32"/>
                    </a:cxn>
                    <a:cxn ang="0">
                      <a:pos x="393" y="67"/>
                    </a:cxn>
                    <a:cxn ang="0">
                      <a:pos x="298" y="67"/>
                    </a:cxn>
                    <a:cxn ang="0">
                      <a:pos x="278" y="134"/>
                    </a:cxn>
                    <a:cxn ang="0">
                      <a:pos x="273" y="44"/>
                    </a:cxn>
                    <a:cxn ang="0">
                      <a:pos x="232" y="44"/>
                    </a:cxn>
                    <a:cxn ang="0">
                      <a:pos x="235" y="72"/>
                    </a:cxn>
                    <a:cxn ang="0">
                      <a:pos x="151" y="78"/>
                    </a:cxn>
                    <a:cxn ang="0">
                      <a:pos x="130" y="134"/>
                    </a:cxn>
                    <a:cxn ang="0">
                      <a:pos x="127" y="51"/>
                    </a:cxn>
                    <a:cxn ang="0">
                      <a:pos x="94" y="51"/>
                    </a:cxn>
                    <a:cxn ang="0">
                      <a:pos x="94" y="72"/>
                    </a:cxn>
                    <a:cxn ang="0">
                      <a:pos x="38" y="76"/>
                    </a:cxn>
                    <a:cxn ang="0">
                      <a:pos x="3" y="136"/>
                    </a:cxn>
                    <a:cxn ang="0">
                      <a:pos x="3" y="136"/>
                    </a:cxn>
                  </a:cxnLst>
                  <a:rect l="0" t="0" r="r" b="b"/>
                  <a:pathLst>
                    <a:path w="546" h="146">
                      <a:moveTo>
                        <a:pt x="3" y="136"/>
                      </a:moveTo>
                      <a:lnTo>
                        <a:pt x="0" y="25"/>
                      </a:lnTo>
                      <a:lnTo>
                        <a:pt x="544" y="0"/>
                      </a:lnTo>
                      <a:lnTo>
                        <a:pt x="546" y="146"/>
                      </a:lnTo>
                      <a:lnTo>
                        <a:pt x="518" y="127"/>
                      </a:lnTo>
                      <a:lnTo>
                        <a:pt x="508" y="60"/>
                      </a:lnTo>
                      <a:lnTo>
                        <a:pt x="451" y="62"/>
                      </a:lnTo>
                      <a:lnTo>
                        <a:pt x="434" y="121"/>
                      </a:lnTo>
                      <a:lnTo>
                        <a:pt x="431" y="32"/>
                      </a:lnTo>
                      <a:lnTo>
                        <a:pt x="393" y="32"/>
                      </a:lnTo>
                      <a:lnTo>
                        <a:pt x="393" y="67"/>
                      </a:lnTo>
                      <a:lnTo>
                        <a:pt x="298" y="67"/>
                      </a:lnTo>
                      <a:lnTo>
                        <a:pt x="278" y="134"/>
                      </a:lnTo>
                      <a:lnTo>
                        <a:pt x="273" y="44"/>
                      </a:lnTo>
                      <a:lnTo>
                        <a:pt x="232" y="44"/>
                      </a:lnTo>
                      <a:lnTo>
                        <a:pt x="235" y="72"/>
                      </a:lnTo>
                      <a:lnTo>
                        <a:pt x="151" y="78"/>
                      </a:lnTo>
                      <a:lnTo>
                        <a:pt x="130" y="134"/>
                      </a:lnTo>
                      <a:lnTo>
                        <a:pt x="127" y="51"/>
                      </a:lnTo>
                      <a:lnTo>
                        <a:pt x="94" y="51"/>
                      </a:lnTo>
                      <a:lnTo>
                        <a:pt x="94" y="72"/>
                      </a:lnTo>
                      <a:lnTo>
                        <a:pt x="38" y="76"/>
                      </a:lnTo>
                      <a:lnTo>
                        <a:pt x="3" y="136"/>
                      </a:lnTo>
                      <a:lnTo>
                        <a:pt x="3" y="1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6" name="Freeform 302"/>
                <p:cNvSpPr>
                  <a:spLocks/>
                </p:cNvSpPr>
                <p:nvPr/>
              </p:nvSpPr>
              <p:spPr bwMode="auto">
                <a:xfrm>
                  <a:off x="4120" y="1008"/>
                  <a:ext cx="566" cy="166"/>
                </a:xfrm>
                <a:custGeom>
                  <a:avLst/>
                  <a:gdLst/>
                  <a:ahLst/>
                  <a:cxnLst>
                    <a:cxn ang="0">
                      <a:pos x="263" y="37"/>
                    </a:cxn>
                    <a:cxn ang="0">
                      <a:pos x="0" y="167"/>
                    </a:cxn>
                    <a:cxn ang="0">
                      <a:pos x="62" y="197"/>
                    </a:cxn>
                    <a:cxn ang="0">
                      <a:pos x="94" y="326"/>
                    </a:cxn>
                    <a:cxn ang="0">
                      <a:pos x="113" y="221"/>
                    </a:cxn>
                    <a:cxn ang="0">
                      <a:pos x="192" y="221"/>
                    </a:cxn>
                    <a:cxn ang="0">
                      <a:pos x="192" y="254"/>
                    </a:cxn>
                    <a:cxn ang="0">
                      <a:pos x="321" y="259"/>
                    </a:cxn>
                    <a:cxn ang="0">
                      <a:pos x="324" y="219"/>
                    </a:cxn>
                    <a:cxn ang="0">
                      <a:pos x="378" y="221"/>
                    </a:cxn>
                    <a:cxn ang="0">
                      <a:pos x="380" y="259"/>
                    </a:cxn>
                    <a:cxn ang="0">
                      <a:pos x="508" y="259"/>
                    </a:cxn>
                    <a:cxn ang="0">
                      <a:pos x="508" y="226"/>
                    </a:cxn>
                    <a:cxn ang="0">
                      <a:pos x="555" y="224"/>
                    </a:cxn>
                    <a:cxn ang="0">
                      <a:pos x="552" y="263"/>
                    </a:cxn>
                    <a:cxn ang="0">
                      <a:pos x="677" y="259"/>
                    </a:cxn>
                    <a:cxn ang="0">
                      <a:pos x="683" y="212"/>
                    </a:cxn>
                    <a:cxn ang="0">
                      <a:pos x="791" y="206"/>
                    </a:cxn>
                    <a:cxn ang="0">
                      <a:pos x="791" y="333"/>
                    </a:cxn>
                    <a:cxn ang="0">
                      <a:pos x="950" y="324"/>
                    </a:cxn>
                    <a:cxn ang="0">
                      <a:pos x="1134" y="330"/>
                    </a:cxn>
                    <a:cxn ang="0">
                      <a:pos x="1024" y="0"/>
                    </a:cxn>
                    <a:cxn ang="0">
                      <a:pos x="816" y="137"/>
                    </a:cxn>
                    <a:cxn ang="0">
                      <a:pos x="76" y="155"/>
                    </a:cxn>
                    <a:cxn ang="0">
                      <a:pos x="263" y="37"/>
                    </a:cxn>
                    <a:cxn ang="0">
                      <a:pos x="263" y="37"/>
                    </a:cxn>
                  </a:cxnLst>
                  <a:rect l="0" t="0" r="r" b="b"/>
                  <a:pathLst>
                    <a:path w="1134" h="333">
                      <a:moveTo>
                        <a:pt x="263" y="37"/>
                      </a:moveTo>
                      <a:lnTo>
                        <a:pt x="0" y="167"/>
                      </a:lnTo>
                      <a:lnTo>
                        <a:pt x="62" y="197"/>
                      </a:lnTo>
                      <a:lnTo>
                        <a:pt x="94" y="326"/>
                      </a:lnTo>
                      <a:lnTo>
                        <a:pt x="113" y="221"/>
                      </a:lnTo>
                      <a:lnTo>
                        <a:pt x="192" y="221"/>
                      </a:lnTo>
                      <a:lnTo>
                        <a:pt x="192" y="254"/>
                      </a:lnTo>
                      <a:lnTo>
                        <a:pt x="321" y="259"/>
                      </a:lnTo>
                      <a:lnTo>
                        <a:pt x="324" y="219"/>
                      </a:lnTo>
                      <a:lnTo>
                        <a:pt x="378" y="221"/>
                      </a:lnTo>
                      <a:lnTo>
                        <a:pt x="380" y="259"/>
                      </a:lnTo>
                      <a:lnTo>
                        <a:pt x="508" y="259"/>
                      </a:lnTo>
                      <a:lnTo>
                        <a:pt x="508" y="226"/>
                      </a:lnTo>
                      <a:lnTo>
                        <a:pt x="555" y="224"/>
                      </a:lnTo>
                      <a:lnTo>
                        <a:pt x="552" y="263"/>
                      </a:lnTo>
                      <a:lnTo>
                        <a:pt x="677" y="259"/>
                      </a:lnTo>
                      <a:lnTo>
                        <a:pt x="683" y="212"/>
                      </a:lnTo>
                      <a:lnTo>
                        <a:pt x="791" y="206"/>
                      </a:lnTo>
                      <a:lnTo>
                        <a:pt x="791" y="333"/>
                      </a:lnTo>
                      <a:lnTo>
                        <a:pt x="950" y="324"/>
                      </a:lnTo>
                      <a:lnTo>
                        <a:pt x="1134" y="330"/>
                      </a:lnTo>
                      <a:lnTo>
                        <a:pt x="1024" y="0"/>
                      </a:lnTo>
                      <a:lnTo>
                        <a:pt x="816" y="137"/>
                      </a:lnTo>
                      <a:lnTo>
                        <a:pt x="76" y="155"/>
                      </a:lnTo>
                      <a:lnTo>
                        <a:pt x="263" y="37"/>
                      </a:lnTo>
                      <a:lnTo>
                        <a:pt x="263" y="3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7" name="Freeform 303"/>
                <p:cNvSpPr>
                  <a:spLocks/>
                </p:cNvSpPr>
                <p:nvPr/>
              </p:nvSpPr>
              <p:spPr bwMode="auto">
                <a:xfrm>
                  <a:off x="4716" y="1020"/>
                  <a:ext cx="129" cy="156"/>
                </a:xfrm>
                <a:custGeom>
                  <a:avLst/>
                  <a:gdLst/>
                  <a:ahLst/>
                  <a:cxnLst>
                    <a:cxn ang="0">
                      <a:pos x="0" y="308"/>
                    </a:cxn>
                    <a:cxn ang="0">
                      <a:pos x="7" y="5"/>
                    </a:cxn>
                    <a:cxn ang="0">
                      <a:pos x="258" y="0"/>
                    </a:cxn>
                    <a:cxn ang="0">
                      <a:pos x="243" y="276"/>
                    </a:cxn>
                    <a:cxn ang="0">
                      <a:pos x="218" y="66"/>
                    </a:cxn>
                    <a:cxn ang="0">
                      <a:pos x="154" y="86"/>
                    </a:cxn>
                    <a:cxn ang="0">
                      <a:pos x="135" y="269"/>
                    </a:cxn>
                    <a:cxn ang="0">
                      <a:pos x="119" y="91"/>
                    </a:cxn>
                    <a:cxn ang="0">
                      <a:pos x="40" y="118"/>
                    </a:cxn>
                    <a:cxn ang="0">
                      <a:pos x="39" y="312"/>
                    </a:cxn>
                    <a:cxn ang="0">
                      <a:pos x="0" y="308"/>
                    </a:cxn>
                    <a:cxn ang="0">
                      <a:pos x="0" y="308"/>
                    </a:cxn>
                  </a:cxnLst>
                  <a:rect l="0" t="0" r="r" b="b"/>
                  <a:pathLst>
                    <a:path w="258" h="312">
                      <a:moveTo>
                        <a:pt x="0" y="308"/>
                      </a:moveTo>
                      <a:lnTo>
                        <a:pt x="7" y="5"/>
                      </a:lnTo>
                      <a:lnTo>
                        <a:pt x="258" y="0"/>
                      </a:lnTo>
                      <a:lnTo>
                        <a:pt x="243" y="276"/>
                      </a:lnTo>
                      <a:lnTo>
                        <a:pt x="218" y="66"/>
                      </a:lnTo>
                      <a:lnTo>
                        <a:pt x="154" y="86"/>
                      </a:lnTo>
                      <a:lnTo>
                        <a:pt x="135" y="269"/>
                      </a:lnTo>
                      <a:lnTo>
                        <a:pt x="119" y="91"/>
                      </a:lnTo>
                      <a:lnTo>
                        <a:pt x="40" y="118"/>
                      </a:lnTo>
                      <a:lnTo>
                        <a:pt x="39" y="312"/>
                      </a:lnTo>
                      <a:lnTo>
                        <a:pt x="0" y="308"/>
                      </a:lnTo>
                      <a:lnTo>
                        <a:pt x="0" y="30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8" name="Freeform 304"/>
                <p:cNvSpPr>
                  <a:spLocks/>
                </p:cNvSpPr>
                <p:nvPr/>
              </p:nvSpPr>
              <p:spPr bwMode="auto">
                <a:xfrm>
                  <a:off x="4562" y="796"/>
                  <a:ext cx="371" cy="88"/>
                </a:xfrm>
                <a:custGeom>
                  <a:avLst/>
                  <a:gdLst/>
                  <a:ahLst/>
                  <a:cxnLst>
                    <a:cxn ang="0">
                      <a:pos x="12" y="175"/>
                    </a:cxn>
                    <a:cxn ang="0">
                      <a:pos x="0" y="43"/>
                    </a:cxn>
                    <a:cxn ang="0">
                      <a:pos x="739" y="0"/>
                    </a:cxn>
                    <a:cxn ang="0">
                      <a:pos x="741" y="145"/>
                    </a:cxn>
                    <a:cxn ang="0">
                      <a:pos x="704" y="146"/>
                    </a:cxn>
                    <a:cxn ang="0">
                      <a:pos x="699" y="75"/>
                    </a:cxn>
                    <a:cxn ang="0">
                      <a:pos x="634" y="81"/>
                    </a:cxn>
                    <a:cxn ang="0">
                      <a:pos x="608" y="139"/>
                    </a:cxn>
                    <a:cxn ang="0">
                      <a:pos x="605" y="46"/>
                    </a:cxn>
                    <a:cxn ang="0">
                      <a:pos x="554" y="47"/>
                    </a:cxn>
                    <a:cxn ang="0">
                      <a:pos x="560" y="87"/>
                    </a:cxn>
                    <a:cxn ang="0">
                      <a:pos x="471" y="97"/>
                    </a:cxn>
                    <a:cxn ang="0">
                      <a:pos x="440" y="148"/>
                    </a:cxn>
                    <a:cxn ang="0">
                      <a:pos x="437" y="59"/>
                    </a:cxn>
                    <a:cxn ang="0">
                      <a:pos x="398" y="57"/>
                    </a:cxn>
                    <a:cxn ang="0">
                      <a:pos x="395" y="85"/>
                    </a:cxn>
                    <a:cxn ang="0">
                      <a:pos x="299" y="92"/>
                    </a:cxn>
                    <a:cxn ang="0">
                      <a:pos x="265" y="151"/>
                    </a:cxn>
                    <a:cxn ang="0">
                      <a:pos x="265" y="54"/>
                    </a:cxn>
                    <a:cxn ang="0">
                      <a:pos x="223" y="56"/>
                    </a:cxn>
                    <a:cxn ang="0">
                      <a:pos x="223" y="85"/>
                    </a:cxn>
                    <a:cxn ang="0">
                      <a:pos x="138" y="95"/>
                    </a:cxn>
                    <a:cxn ang="0">
                      <a:pos x="112" y="164"/>
                    </a:cxn>
                    <a:cxn ang="0">
                      <a:pos x="112" y="75"/>
                    </a:cxn>
                    <a:cxn ang="0">
                      <a:pos x="73" y="72"/>
                    </a:cxn>
                    <a:cxn ang="0">
                      <a:pos x="70" y="101"/>
                    </a:cxn>
                    <a:cxn ang="0">
                      <a:pos x="35" y="103"/>
                    </a:cxn>
                    <a:cxn ang="0">
                      <a:pos x="41" y="177"/>
                    </a:cxn>
                    <a:cxn ang="0">
                      <a:pos x="12" y="175"/>
                    </a:cxn>
                    <a:cxn ang="0">
                      <a:pos x="12" y="175"/>
                    </a:cxn>
                  </a:cxnLst>
                  <a:rect l="0" t="0" r="r" b="b"/>
                  <a:pathLst>
                    <a:path w="741" h="177">
                      <a:moveTo>
                        <a:pt x="12" y="175"/>
                      </a:moveTo>
                      <a:lnTo>
                        <a:pt x="0" y="43"/>
                      </a:lnTo>
                      <a:lnTo>
                        <a:pt x="739" y="0"/>
                      </a:lnTo>
                      <a:lnTo>
                        <a:pt x="741" y="145"/>
                      </a:lnTo>
                      <a:lnTo>
                        <a:pt x="704" y="146"/>
                      </a:lnTo>
                      <a:lnTo>
                        <a:pt x="699" y="75"/>
                      </a:lnTo>
                      <a:lnTo>
                        <a:pt x="634" y="81"/>
                      </a:lnTo>
                      <a:lnTo>
                        <a:pt x="608" y="139"/>
                      </a:lnTo>
                      <a:lnTo>
                        <a:pt x="605" y="46"/>
                      </a:lnTo>
                      <a:lnTo>
                        <a:pt x="554" y="47"/>
                      </a:lnTo>
                      <a:lnTo>
                        <a:pt x="560" y="87"/>
                      </a:lnTo>
                      <a:lnTo>
                        <a:pt x="471" y="97"/>
                      </a:lnTo>
                      <a:lnTo>
                        <a:pt x="440" y="148"/>
                      </a:lnTo>
                      <a:lnTo>
                        <a:pt x="437" y="59"/>
                      </a:lnTo>
                      <a:lnTo>
                        <a:pt x="398" y="57"/>
                      </a:lnTo>
                      <a:lnTo>
                        <a:pt x="395" y="85"/>
                      </a:lnTo>
                      <a:lnTo>
                        <a:pt x="299" y="92"/>
                      </a:lnTo>
                      <a:lnTo>
                        <a:pt x="265" y="151"/>
                      </a:lnTo>
                      <a:lnTo>
                        <a:pt x="265" y="54"/>
                      </a:lnTo>
                      <a:lnTo>
                        <a:pt x="223" y="56"/>
                      </a:lnTo>
                      <a:lnTo>
                        <a:pt x="223" y="85"/>
                      </a:lnTo>
                      <a:lnTo>
                        <a:pt x="138" y="95"/>
                      </a:lnTo>
                      <a:lnTo>
                        <a:pt x="112" y="164"/>
                      </a:lnTo>
                      <a:lnTo>
                        <a:pt x="112" y="75"/>
                      </a:lnTo>
                      <a:lnTo>
                        <a:pt x="73" y="72"/>
                      </a:lnTo>
                      <a:lnTo>
                        <a:pt x="70" y="101"/>
                      </a:lnTo>
                      <a:lnTo>
                        <a:pt x="35" y="103"/>
                      </a:lnTo>
                      <a:lnTo>
                        <a:pt x="41" y="177"/>
                      </a:lnTo>
                      <a:lnTo>
                        <a:pt x="12" y="175"/>
                      </a:lnTo>
                      <a:lnTo>
                        <a:pt x="12" y="1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9" name="Freeform 305"/>
                <p:cNvSpPr>
                  <a:spLocks/>
                </p:cNvSpPr>
                <p:nvPr/>
              </p:nvSpPr>
              <p:spPr bwMode="auto">
                <a:xfrm>
                  <a:off x="4600" y="595"/>
                  <a:ext cx="55" cy="163"/>
                </a:xfrm>
                <a:custGeom>
                  <a:avLst/>
                  <a:gdLst/>
                  <a:ahLst/>
                  <a:cxnLst>
                    <a:cxn ang="0">
                      <a:pos x="6" y="325"/>
                    </a:cxn>
                    <a:cxn ang="0">
                      <a:pos x="0" y="15"/>
                    </a:cxn>
                    <a:cxn ang="0">
                      <a:pos x="41" y="0"/>
                    </a:cxn>
                    <a:cxn ang="0">
                      <a:pos x="101" y="17"/>
                    </a:cxn>
                    <a:cxn ang="0">
                      <a:pos x="111" y="327"/>
                    </a:cxn>
                    <a:cxn ang="0">
                      <a:pos x="59" y="327"/>
                    </a:cxn>
                    <a:cxn ang="0">
                      <a:pos x="59" y="98"/>
                    </a:cxn>
                    <a:cxn ang="0">
                      <a:pos x="27" y="57"/>
                    </a:cxn>
                    <a:cxn ang="0">
                      <a:pos x="6" y="325"/>
                    </a:cxn>
                    <a:cxn ang="0">
                      <a:pos x="6" y="325"/>
                    </a:cxn>
                  </a:cxnLst>
                  <a:rect l="0" t="0" r="r" b="b"/>
                  <a:pathLst>
                    <a:path w="111" h="327">
                      <a:moveTo>
                        <a:pt x="6" y="325"/>
                      </a:moveTo>
                      <a:lnTo>
                        <a:pt x="0" y="15"/>
                      </a:lnTo>
                      <a:lnTo>
                        <a:pt x="41" y="0"/>
                      </a:lnTo>
                      <a:lnTo>
                        <a:pt x="101" y="17"/>
                      </a:lnTo>
                      <a:lnTo>
                        <a:pt x="111" y="327"/>
                      </a:lnTo>
                      <a:lnTo>
                        <a:pt x="59" y="327"/>
                      </a:lnTo>
                      <a:lnTo>
                        <a:pt x="59" y="98"/>
                      </a:lnTo>
                      <a:lnTo>
                        <a:pt x="27" y="57"/>
                      </a:lnTo>
                      <a:lnTo>
                        <a:pt x="6" y="325"/>
                      </a:lnTo>
                      <a:lnTo>
                        <a:pt x="6" y="32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0" name="Freeform 306"/>
                <p:cNvSpPr>
                  <a:spLocks/>
                </p:cNvSpPr>
                <p:nvPr/>
              </p:nvSpPr>
              <p:spPr bwMode="auto">
                <a:xfrm>
                  <a:off x="4675" y="596"/>
                  <a:ext cx="53" cy="158"/>
                </a:xfrm>
                <a:custGeom>
                  <a:avLst/>
                  <a:gdLst/>
                  <a:ahLst/>
                  <a:cxnLst>
                    <a:cxn ang="0">
                      <a:pos x="0" y="311"/>
                    </a:cxn>
                    <a:cxn ang="0">
                      <a:pos x="0" y="13"/>
                    </a:cxn>
                    <a:cxn ang="0">
                      <a:pos x="47" y="0"/>
                    </a:cxn>
                    <a:cxn ang="0">
                      <a:pos x="99" y="16"/>
                    </a:cxn>
                    <a:cxn ang="0">
                      <a:pos x="105" y="313"/>
                    </a:cxn>
                    <a:cxn ang="0">
                      <a:pos x="57" y="315"/>
                    </a:cxn>
                    <a:cxn ang="0">
                      <a:pos x="54" y="93"/>
                    </a:cxn>
                    <a:cxn ang="0">
                      <a:pos x="25" y="49"/>
                    </a:cxn>
                    <a:cxn ang="0">
                      <a:pos x="0" y="311"/>
                    </a:cxn>
                    <a:cxn ang="0">
                      <a:pos x="0" y="311"/>
                    </a:cxn>
                  </a:cxnLst>
                  <a:rect l="0" t="0" r="r" b="b"/>
                  <a:pathLst>
                    <a:path w="105" h="315">
                      <a:moveTo>
                        <a:pt x="0" y="311"/>
                      </a:moveTo>
                      <a:lnTo>
                        <a:pt x="0" y="13"/>
                      </a:lnTo>
                      <a:lnTo>
                        <a:pt x="47" y="0"/>
                      </a:lnTo>
                      <a:lnTo>
                        <a:pt x="99" y="16"/>
                      </a:lnTo>
                      <a:lnTo>
                        <a:pt x="105" y="313"/>
                      </a:lnTo>
                      <a:lnTo>
                        <a:pt x="57" y="315"/>
                      </a:lnTo>
                      <a:lnTo>
                        <a:pt x="54" y="93"/>
                      </a:lnTo>
                      <a:lnTo>
                        <a:pt x="25" y="49"/>
                      </a:lnTo>
                      <a:lnTo>
                        <a:pt x="0" y="311"/>
                      </a:lnTo>
                      <a:lnTo>
                        <a:pt x="0" y="31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1" name="Freeform 307"/>
                <p:cNvSpPr>
                  <a:spLocks/>
                </p:cNvSpPr>
                <p:nvPr/>
              </p:nvSpPr>
              <p:spPr bwMode="auto">
                <a:xfrm>
                  <a:off x="4748" y="589"/>
                  <a:ext cx="57" cy="159"/>
                </a:xfrm>
                <a:custGeom>
                  <a:avLst/>
                  <a:gdLst/>
                  <a:ahLst/>
                  <a:cxnLst>
                    <a:cxn ang="0">
                      <a:pos x="0" y="318"/>
                    </a:cxn>
                    <a:cxn ang="0">
                      <a:pos x="0" y="22"/>
                    </a:cxn>
                    <a:cxn ang="0">
                      <a:pos x="45" y="0"/>
                    </a:cxn>
                    <a:cxn ang="0">
                      <a:pos x="111" y="18"/>
                    </a:cxn>
                    <a:cxn ang="0">
                      <a:pos x="114" y="315"/>
                    </a:cxn>
                    <a:cxn ang="0">
                      <a:pos x="58" y="318"/>
                    </a:cxn>
                    <a:cxn ang="0">
                      <a:pos x="61" y="104"/>
                    </a:cxn>
                    <a:cxn ang="0">
                      <a:pos x="29" y="47"/>
                    </a:cxn>
                    <a:cxn ang="0">
                      <a:pos x="0" y="318"/>
                    </a:cxn>
                    <a:cxn ang="0">
                      <a:pos x="0" y="318"/>
                    </a:cxn>
                  </a:cxnLst>
                  <a:rect l="0" t="0" r="r" b="b"/>
                  <a:pathLst>
                    <a:path w="114" h="318">
                      <a:moveTo>
                        <a:pt x="0" y="318"/>
                      </a:moveTo>
                      <a:lnTo>
                        <a:pt x="0" y="22"/>
                      </a:lnTo>
                      <a:lnTo>
                        <a:pt x="45" y="0"/>
                      </a:lnTo>
                      <a:lnTo>
                        <a:pt x="111" y="18"/>
                      </a:lnTo>
                      <a:lnTo>
                        <a:pt x="114" y="315"/>
                      </a:lnTo>
                      <a:lnTo>
                        <a:pt x="58" y="318"/>
                      </a:lnTo>
                      <a:lnTo>
                        <a:pt x="61" y="104"/>
                      </a:lnTo>
                      <a:lnTo>
                        <a:pt x="29" y="47"/>
                      </a:lnTo>
                      <a:lnTo>
                        <a:pt x="0" y="318"/>
                      </a:lnTo>
                      <a:lnTo>
                        <a:pt x="0" y="31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2" name="Freeform 308"/>
                <p:cNvSpPr>
                  <a:spLocks/>
                </p:cNvSpPr>
                <p:nvPr/>
              </p:nvSpPr>
              <p:spPr bwMode="auto">
                <a:xfrm>
                  <a:off x="4461" y="732"/>
                  <a:ext cx="954" cy="451"/>
                </a:xfrm>
                <a:custGeom>
                  <a:avLst/>
                  <a:gdLst/>
                  <a:ahLst/>
                  <a:cxnLst>
                    <a:cxn ang="0">
                      <a:pos x="0" y="76"/>
                    </a:cxn>
                    <a:cxn ang="0">
                      <a:pos x="117" y="53"/>
                    </a:cxn>
                    <a:cxn ang="0">
                      <a:pos x="1040" y="0"/>
                    </a:cxn>
                    <a:cxn ang="0">
                      <a:pos x="1459" y="209"/>
                    </a:cxn>
                    <a:cxn ang="0">
                      <a:pos x="1462" y="384"/>
                    </a:cxn>
                    <a:cxn ang="0">
                      <a:pos x="1908" y="556"/>
                    </a:cxn>
                    <a:cxn ang="0">
                      <a:pos x="1905" y="896"/>
                    </a:cxn>
                    <a:cxn ang="0">
                      <a:pos x="1812" y="903"/>
                    </a:cxn>
                    <a:cxn ang="0">
                      <a:pos x="1845" y="652"/>
                    </a:cxn>
                    <a:cxn ang="0">
                      <a:pos x="1491" y="519"/>
                    </a:cxn>
                    <a:cxn ang="0">
                      <a:pos x="1484" y="898"/>
                    </a:cxn>
                    <a:cxn ang="0">
                      <a:pos x="1319" y="896"/>
                    </a:cxn>
                    <a:cxn ang="0">
                      <a:pos x="1326" y="694"/>
                    </a:cxn>
                    <a:cxn ang="0">
                      <a:pos x="1237" y="674"/>
                    </a:cxn>
                    <a:cxn ang="0">
                      <a:pos x="1227" y="888"/>
                    </a:cxn>
                    <a:cxn ang="0">
                      <a:pos x="1190" y="891"/>
                    </a:cxn>
                    <a:cxn ang="0">
                      <a:pos x="1198" y="667"/>
                    </a:cxn>
                    <a:cxn ang="0">
                      <a:pos x="1109" y="649"/>
                    </a:cxn>
                    <a:cxn ang="0">
                      <a:pos x="1097" y="884"/>
                    </a:cxn>
                    <a:cxn ang="0">
                      <a:pos x="998" y="891"/>
                    </a:cxn>
                    <a:cxn ang="0">
                      <a:pos x="1015" y="233"/>
                    </a:cxn>
                    <a:cxn ang="0">
                      <a:pos x="1402" y="406"/>
                    </a:cxn>
                    <a:cxn ang="0">
                      <a:pos x="1398" y="305"/>
                    </a:cxn>
                    <a:cxn ang="0">
                      <a:pos x="1023" y="104"/>
                    </a:cxn>
                    <a:cxn ang="0">
                      <a:pos x="1023" y="40"/>
                    </a:cxn>
                    <a:cxn ang="0">
                      <a:pos x="0" y="76"/>
                    </a:cxn>
                    <a:cxn ang="0">
                      <a:pos x="0" y="76"/>
                    </a:cxn>
                  </a:cxnLst>
                  <a:rect l="0" t="0" r="r" b="b"/>
                  <a:pathLst>
                    <a:path w="1908" h="903">
                      <a:moveTo>
                        <a:pt x="0" y="76"/>
                      </a:moveTo>
                      <a:lnTo>
                        <a:pt x="117" y="53"/>
                      </a:lnTo>
                      <a:lnTo>
                        <a:pt x="1040" y="0"/>
                      </a:lnTo>
                      <a:lnTo>
                        <a:pt x="1459" y="209"/>
                      </a:lnTo>
                      <a:lnTo>
                        <a:pt x="1462" y="384"/>
                      </a:lnTo>
                      <a:lnTo>
                        <a:pt x="1908" y="556"/>
                      </a:lnTo>
                      <a:lnTo>
                        <a:pt x="1905" y="896"/>
                      </a:lnTo>
                      <a:lnTo>
                        <a:pt x="1812" y="903"/>
                      </a:lnTo>
                      <a:lnTo>
                        <a:pt x="1845" y="652"/>
                      </a:lnTo>
                      <a:lnTo>
                        <a:pt x="1491" y="519"/>
                      </a:lnTo>
                      <a:lnTo>
                        <a:pt x="1484" y="898"/>
                      </a:lnTo>
                      <a:lnTo>
                        <a:pt x="1319" y="896"/>
                      </a:lnTo>
                      <a:lnTo>
                        <a:pt x="1326" y="694"/>
                      </a:lnTo>
                      <a:lnTo>
                        <a:pt x="1237" y="674"/>
                      </a:lnTo>
                      <a:lnTo>
                        <a:pt x="1227" y="888"/>
                      </a:lnTo>
                      <a:lnTo>
                        <a:pt x="1190" y="891"/>
                      </a:lnTo>
                      <a:lnTo>
                        <a:pt x="1198" y="667"/>
                      </a:lnTo>
                      <a:lnTo>
                        <a:pt x="1109" y="649"/>
                      </a:lnTo>
                      <a:lnTo>
                        <a:pt x="1097" y="884"/>
                      </a:lnTo>
                      <a:lnTo>
                        <a:pt x="998" y="891"/>
                      </a:lnTo>
                      <a:lnTo>
                        <a:pt x="1015" y="233"/>
                      </a:lnTo>
                      <a:lnTo>
                        <a:pt x="1402" y="406"/>
                      </a:lnTo>
                      <a:lnTo>
                        <a:pt x="1398" y="305"/>
                      </a:lnTo>
                      <a:lnTo>
                        <a:pt x="1023" y="104"/>
                      </a:lnTo>
                      <a:lnTo>
                        <a:pt x="1023" y="40"/>
                      </a:lnTo>
                      <a:lnTo>
                        <a:pt x="0" y="76"/>
                      </a:lnTo>
                      <a:lnTo>
                        <a:pt x="0" y="7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3" name="Freeform 309"/>
                <p:cNvSpPr>
                  <a:spLocks/>
                </p:cNvSpPr>
                <p:nvPr/>
              </p:nvSpPr>
              <p:spPr bwMode="auto">
                <a:xfrm>
                  <a:off x="4988" y="403"/>
                  <a:ext cx="65" cy="367"/>
                </a:xfrm>
                <a:custGeom>
                  <a:avLst/>
                  <a:gdLst/>
                  <a:ahLst/>
                  <a:cxnLst>
                    <a:cxn ang="0">
                      <a:pos x="0" y="43"/>
                    </a:cxn>
                    <a:cxn ang="0">
                      <a:pos x="39" y="0"/>
                    </a:cxn>
                    <a:cxn ang="0">
                      <a:pos x="89" y="15"/>
                    </a:cxn>
                    <a:cxn ang="0">
                      <a:pos x="118" y="72"/>
                    </a:cxn>
                    <a:cxn ang="0">
                      <a:pos x="128" y="734"/>
                    </a:cxn>
                    <a:cxn ang="0">
                      <a:pos x="67" y="712"/>
                    </a:cxn>
                    <a:cxn ang="0">
                      <a:pos x="65" y="119"/>
                    </a:cxn>
                    <a:cxn ang="0">
                      <a:pos x="29" y="79"/>
                    </a:cxn>
                    <a:cxn ang="0">
                      <a:pos x="10" y="687"/>
                    </a:cxn>
                    <a:cxn ang="0">
                      <a:pos x="0" y="43"/>
                    </a:cxn>
                    <a:cxn ang="0">
                      <a:pos x="0" y="43"/>
                    </a:cxn>
                  </a:cxnLst>
                  <a:rect l="0" t="0" r="r" b="b"/>
                  <a:pathLst>
                    <a:path w="128" h="734">
                      <a:moveTo>
                        <a:pt x="0" y="43"/>
                      </a:moveTo>
                      <a:lnTo>
                        <a:pt x="39" y="0"/>
                      </a:lnTo>
                      <a:lnTo>
                        <a:pt x="89" y="15"/>
                      </a:lnTo>
                      <a:lnTo>
                        <a:pt x="118" y="72"/>
                      </a:lnTo>
                      <a:lnTo>
                        <a:pt x="128" y="734"/>
                      </a:lnTo>
                      <a:lnTo>
                        <a:pt x="67" y="712"/>
                      </a:lnTo>
                      <a:lnTo>
                        <a:pt x="65" y="119"/>
                      </a:lnTo>
                      <a:lnTo>
                        <a:pt x="29" y="79"/>
                      </a:lnTo>
                      <a:lnTo>
                        <a:pt x="10" y="687"/>
                      </a:lnTo>
                      <a:lnTo>
                        <a:pt x="0" y="43"/>
                      </a:lnTo>
                      <a:lnTo>
                        <a:pt x="0" y="4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4" name="Freeform 310"/>
                <p:cNvSpPr>
                  <a:spLocks/>
                </p:cNvSpPr>
                <p:nvPr/>
              </p:nvSpPr>
              <p:spPr bwMode="auto">
                <a:xfrm>
                  <a:off x="5074" y="434"/>
                  <a:ext cx="59" cy="380"/>
                </a:xfrm>
                <a:custGeom>
                  <a:avLst/>
                  <a:gdLst/>
                  <a:ahLst/>
                  <a:cxnLst>
                    <a:cxn ang="0">
                      <a:pos x="0" y="39"/>
                    </a:cxn>
                    <a:cxn ang="0">
                      <a:pos x="25" y="0"/>
                    </a:cxn>
                    <a:cxn ang="0">
                      <a:pos x="77" y="10"/>
                    </a:cxn>
                    <a:cxn ang="0">
                      <a:pos x="117" y="71"/>
                    </a:cxn>
                    <a:cxn ang="0">
                      <a:pos x="117" y="761"/>
                    </a:cxn>
                    <a:cxn ang="0">
                      <a:pos x="64" y="743"/>
                    </a:cxn>
                    <a:cxn ang="0">
                      <a:pos x="67" y="111"/>
                    </a:cxn>
                    <a:cxn ang="0">
                      <a:pos x="29" y="71"/>
                    </a:cxn>
                    <a:cxn ang="0">
                      <a:pos x="14" y="672"/>
                    </a:cxn>
                    <a:cxn ang="0">
                      <a:pos x="0" y="39"/>
                    </a:cxn>
                    <a:cxn ang="0">
                      <a:pos x="0" y="39"/>
                    </a:cxn>
                  </a:cxnLst>
                  <a:rect l="0" t="0" r="r" b="b"/>
                  <a:pathLst>
                    <a:path w="117" h="761">
                      <a:moveTo>
                        <a:pt x="0" y="39"/>
                      </a:moveTo>
                      <a:lnTo>
                        <a:pt x="25" y="0"/>
                      </a:lnTo>
                      <a:lnTo>
                        <a:pt x="77" y="10"/>
                      </a:lnTo>
                      <a:lnTo>
                        <a:pt x="117" y="71"/>
                      </a:lnTo>
                      <a:lnTo>
                        <a:pt x="117" y="761"/>
                      </a:lnTo>
                      <a:lnTo>
                        <a:pt x="64" y="743"/>
                      </a:lnTo>
                      <a:lnTo>
                        <a:pt x="67" y="111"/>
                      </a:lnTo>
                      <a:lnTo>
                        <a:pt x="29" y="71"/>
                      </a:lnTo>
                      <a:lnTo>
                        <a:pt x="14" y="672"/>
                      </a:lnTo>
                      <a:lnTo>
                        <a:pt x="0" y="39"/>
                      </a:lnTo>
                      <a:lnTo>
                        <a:pt x="0" y="3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5" name="Freeform 311"/>
                <p:cNvSpPr>
                  <a:spLocks/>
                </p:cNvSpPr>
                <p:nvPr/>
              </p:nvSpPr>
              <p:spPr bwMode="auto">
                <a:xfrm>
                  <a:off x="5178" y="1073"/>
                  <a:ext cx="213" cy="108"/>
                </a:xfrm>
                <a:custGeom>
                  <a:avLst/>
                  <a:gdLst/>
                  <a:ahLst/>
                  <a:cxnLst>
                    <a:cxn ang="0">
                      <a:pos x="22" y="0"/>
                    </a:cxn>
                    <a:cxn ang="0">
                      <a:pos x="426" y="58"/>
                    </a:cxn>
                    <a:cxn ang="0">
                      <a:pos x="419" y="210"/>
                    </a:cxn>
                    <a:cxn ang="0">
                      <a:pos x="0" y="215"/>
                    </a:cxn>
                    <a:cxn ang="0">
                      <a:pos x="22" y="0"/>
                    </a:cxn>
                    <a:cxn ang="0">
                      <a:pos x="22" y="0"/>
                    </a:cxn>
                  </a:cxnLst>
                  <a:rect l="0" t="0" r="r" b="b"/>
                  <a:pathLst>
                    <a:path w="426" h="215">
                      <a:moveTo>
                        <a:pt x="22" y="0"/>
                      </a:moveTo>
                      <a:lnTo>
                        <a:pt x="426" y="58"/>
                      </a:lnTo>
                      <a:lnTo>
                        <a:pt x="419" y="210"/>
                      </a:lnTo>
                      <a:lnTo>
                        <a:pt x="0" y="215"/>
                      </a:lnTo>
                      <a:lnTo>
                        <a:pt x="22" y="0"/>
                      </a:lnTo>
                      <a:lnTo>
                        <a:pt x="2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6" name="Freeform 312"/>
                <p:cNvSpPr>
                  <a:spLocks/>
                </p:cNvSpPr>
                <p:nvPr/>
              </p:nvSpPr>
              <p:spPr bwMode="auto">
                <a:xfrm>
                  <a:off x="5236" y="970"/>
                  <a:ext cx="136" cy="127"/>
                </a:xfrm>
                <a:custGeom>
                  <a:avLst/>
                  <a:gdLst/>
                  <a:ahLst/>
                  <a:cxnLst>
                    <a:cxn ang="0">
                      <a:pos x="6" y="43"/>
                    </a:cxn>
                    <a:cxn ang="0">
                      <a:pos x="0" y="194"/>
                    </a:cxn>
                    <a:cxn ang="0">
                      <a:pos x="50" y="75"/>
                    </a:cxn>
                    <a:cxn ang="0">
                      <a:pos x="79" y="62"/>
                    </a:cxn>
                    <a:cxn ang="0">
                      <a:pos x="80" y="218"/>
                    </a:cxn>
                    <a:cxn ang="0">
                      <a:pos x="127" y="99"/>
                    </a:cxn>
                    <a:cxn ang="0">
                      <a:pos x="167" y="105"/>
                    </a:cxn>
                    <a:cxn ang="0">
                      <a:pos x="161" y="233"/>
                    </a:cxn>
                    <a:cxn ang="0">
                      <a:pos x="207" y="131"/>
                    </a:cxn>
                    <a:cxn ang="0">
                      <a:pos x="231" y="138"/>
                    </a:cxn>
                    <a:cxn ang="0">
                      <a:pos x="229" y="255"/>
                    </a:cxn>
                    <a:cxn ang="0">
                      <a:pos x="273" y="150"/>
                    </a:cxn>
                    <a:cxn ang="0">
                      <a:pos x="260" y="75"/>
                    </a:cxn>
                    <a:cxn ang="0">
                      <a:pos x="35" y="0"/>
                    </a:cxn>
                    <a:cxn ang="0">
                      <a:pos x="6" y="43"/>
                    </a:cxn>
                    <a:cxn ang="0">
                      <a:pos x="6" y="43"/>
                    </a:cxn>
                  </a:cxnLst>
                  <a:rect l="0" t="0" r="r" b="b"/>
                  <a:pathLst>
                    <a:path w="273" h="255">
                      <a:moveTo>
                        <a:pt x="6" y="43"/>
                      </a:moveTo>
                      <a:lnTo>
                        <a:pt x="0" y="194"/>
                      </a:lnTo>
                      <a:lnTo>
                        <a:pt x="50" y="75"/>
                      </a:lnTo>
                      <a:lnTo>
                        <a:pt x="79" y="62"/>
                      </a:lnTo>
                      <a:lnTo>
                        <a:pt x="80" y="218"/>
                      </a:lnTo>
                      <a:lnTo>
                        <a:pt x="127" y="99"/>
                      </a:lnTo>
                      <a:lnTo>
                        <a:pt x="167" y="105"/>
                      </a:lnTo>
                      <a:lnTo>
                        <a:pt x="161" y="233"/>
                      </a:lnTo>
                      <a:lnTo>
                        <a:pt x="207" y="131"/>
                      </a:lnTo>
                      <a:lnTo>
                        <a:pt x="231" y="138"/>
                      </a:lnTo>
                      <a:lnTo>
                        <a:pt x="229" y="255"/>
                      </a:lnTo>
                      <a:lnTo>
                        <a:pt x="273" y="150"/>
                      </a:lnTo>
                      <a:lnTo>
                        <a:pt x="260" y="75"/>
                      </a:lnTo>
                      <a:lnTo>
                        <a:pt x="35" y="0"/>
                      </a:lnTo>
                      <a:lnTo>
                        <a:pt x="6" y="43"/>
                      </a:lnTo>
                      <a:lnTo>
                        <a:pt x="6" y="4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7" name="Freeform 313"/>
                <p:cNvSpPr>
                  <a:spLocks/>
                </p:cNvSpPr>
                <p:nvPr/>
              </p:nvSpPr>
              <p:spPr bwMode="auto">
                <a:xfrm>
                  <a:off x="4965" y="742"/>
                  <a:ext cx="179" cy="185"/>
                </a:xfrm>
                <a:custGeom>
                  <a:avLst/>
                  <a:gdLst/>
                  <a:ahLst/>
                  <a:cxnLst>
                    <a:cxn ang="0">
                      <a:pos x="0" y="0"/>
                    </a:cxn>
                    <a:cxn ang="0">
                      <a:pos x="7" y="328"/>
                    </a:cxn>
                    <a:cxn ang="0">
                      <a:pos x="64" y="296"/>
                    </a:cxn>
                    <a:cxn ang="0">
                      <a:pos x="118" y="114"/>
                    </a:cxn>
                    <a:cxn ang="0">
                      <a:pos x="158" y="153"/>
                    </a:cxn>
                    <a:cxn ang="0">
                      <a:pos x="147" y="296"/>
                    </a:cxn>
                    <a:cxn ang="0">
                      <a:pos x="200" y="168"/>
                    </a:cxn>
                    <a:cxn ang="0">
                      <a:pos x="236" y="197"/>
                    </a:cxn>
                    <a:cxn ang="0">
                      <a:pos x="229" y="343"/>
                    </a:cxn>
                    <a:cxn ang="0">
                      <a:pos x="279" y="222"/>
                    </a:cxn>
                    <a:cxn ang="0">
                      <a:pos x="308" y="239"/>
                    </a:cxn>
                    <a:cxn ang="0">
                      <a:pos x="303" y="372"/>
                    </a:cxn>
                    <a:cxn ang="0">
                      <a:pos x="357" y="232"/>
                    </a:cxn>
                    <a:cxn ang="0">
                      <a:pos x="0" y="0"/>
                    </a:cxn>
                    <a:cxn ang="0">
                      <a:pos x="0" y="0"/>
                    </a:cxn>
                  </a:cxnLst>
                  <a:rect l="0" t="0" r="r" b="b"/>
                  <a:pathLst>
                    <a:path w="357" h="372">
                      <a:moveTo>
                        <a:pt x="0" y="0"/>
                      </a:moveTo>
                      <a:lnTo>
                        <a:pt x="7" y="328"/>
                      </a:lnTo>
                      <a:lnTo>
                        <a:pt x="64" y="296"/>
                      </a:lnTo>
                      <a:lnTo>
                        <a:pt x="118" y="114"/>
                      </a:lnTo>
                      <a:lnTo>
                        <a:pt x="158" y="153"/>
                      </a:lnTo>
                      <a:lnTo>
                        <a:pt x="147" y="296"/>
                      </a:lnTo>
                      <a:lnTo>
                        <a:pt x="200" y="168"/>
                      </a:lnTo>
                      <a:lnTo>
                        <a:pt x="236" y="197"/>
                      </a:lnTo>
                      <a:lnTo>
                        <a:pt x="229" y="343"/>
                      </a:lnTo>
                      <a:lnTo>
                        <a:pt x="279" y="222"/>
                      </a:lnTo>
                      <a:lnTo>
                        <a:pt x="308" y="239"/>
                      </a:lnTo>
                      <a:lnTo>
                        <a:pt x="303" y="372"/>
                      </a:lnTo>
                      <a:lnTo>
                        <a:pt x="357" y="232"/>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8" name="Freeform 314"/>
                <p:cNvSpPr>
                  <a:spLocks/>
                </p:cNvSpPr>
                <p:nvPr/>
              </p:nvSpPr>
              <p:spPr bwMode="auto">
                <a:xfrm>
                  <a:off x="3880" y="623"/>
                  <a:ext cx="182" cy="119"/>
                </a:xfrm>
                <a:custGeom>
                  <a:avLst/>
                  <a:gdLst/>
                  <a:ahLst/>
                  <a:cxnLst>
                    <a:cxn ang="0">
                      <a:pos x="0" y="207"/>
                    </a:cxn>
                    <a:cxn ang="0">
                      <a:pos x="4" y="138"/>
                    </a:cxn>
                    <a:cxn ang="0">
                      <a:pos x="61" y="96"/>
                    </a:cxn>
                    <a:cxn ang="0">
                      <a:pos x="103" y="32"/>
                    </a:cxn>
                    <a:cxn ang="0">
                      <a:pos x="164" y="0"/>
                    </a:cxn>
                    <a:cxn ang="0">
                      <a:pos x="258" y="3"/>
                    </a:cxn>
                    <a:cxn ang="0">
                      <a:pos x="307" y="39"/>
                    </a:cxn>
                    <a:cxn ang="0">
                      <a:pos x="364" y="103"/>
                    </a:cxn>
                    <a:cxn ang="0">
                      <a:pos x="265" y="49"/>
                    </a:cxn>
                    <a:cxn ang="0">
                      <a:pos x="161" y="42"/>
                    </a:cxn>
                    <a:cxn ang="0">
                      <a:pos x="125" y="99"/>
                    </a:cxn>
                    <a:cxn ang="0">
                      <a:pos x="196" y="96"/>
                    </a:cxn>
                    <a:cxn ang="0">
                      <a:pos x="246" y="146"/>
                    </a:cxn>
                    <a:cxn ang="0">
                      <a:pos x="304" y="185"/>
                    </a:cxn>
                    <a:cxn ang="0">
                      <a:pos x="361" y="182"/>
                    </a:cxn>
                    <a:cxn ang="0">
                      <a:pos x="310" y="217"/>
                    </a:cxn>
                    <a:cxn ang="0">
                      <a:pos x="236" y="207"/>
                    </a:cxn>
                    <a:cxn ang="0">
                      <a:pos x="167" y="150"/>
                    </a:cxn>
                    <a:cxn ang="0">
                      <a:pos x="110" y="135"/>
                    </a:cxn>
                    <a:cxn ang="0">
                      <a:pos x="93" y="175"/>
                    </a:cxn>
                    <a:cxn ang="0">
                      <a:pos x="51" y="175"/>
                    </a:cxn>
                    <a:cxn ang="0">
                      <a:pos x="21" y="236"/>
                    </a:cxn>
                    <a:cxn ang="0">
                      <a:pos x="0" y="207"/>
                    </a:cxn>
                    <a:cxn ang="0">
                      <a:pos x="0" y="207"/>
                    </a:cxn>
                  </a:cxnLst>
                  <a:rect l="0" t="0" r="r" b="b"/>
                  <a:pathLst>
                    <a:path w="364" h="236">
                      <a:moveTo>
                        <a:pt x="0" y="207"/>
                      </a:moveTo>
                      <a:lnTo>
                        <a:pt x="4" y="138"/>
                      </a:lnTo>
                      <a:lnTo>
                        <a:pt x="61" y="96"/>
                      </a:lnTo>
                      <a:lnTo>
                        <a:pt x="103" y="32"/>
                      </a:lnTo>
                      <a:lnTo>
                        <a:pt x="164" y="0"/>
                      </a:lnTo>
                      <a:lnTo>
                        <a:pt x="258" y="3"/>
                      </a:lnTo>
                      <a:lnTo>
                        <a:pt x="307" y="39"/>
                      </a:lnTo>
                      <a:lnTo>
                        <a:pt x="364" y="103"/>
                      </a:lnTo>
                      <a:lnTo>
                        <a:pt x="265" y="49"/>
                      </a:lnTo>
                      <a:lnTo>
                        <a:pt x="161" y="42"/>
                      </a:lnTo>
                      <a:lnTo>
                        <a:pt x="125" y="99"/>
                      </a:lnTo>
                      <a:lnTo>
                        <a:pt x="196" y="96"/>
                      </a:lnTo>
                      <a:lnTo>
                        <a:pt x="246" y="146"/>
                      </a:lnTo>
                      <a:lnTo>
                        <a:pt x="304" y="185"/>
                      </a:lnTo>
                      <a:lnTo>
                        <a:pt x="361" y="182"/>
                      </a:lnTo>
                      <a:lnTo>
                        <a:pt x="310" y="217"/>
                      </a:lnTo>
                      <a:lnTo>
                        <a:pt x="236" y="207"/>
                      </a:lnTo>
                      <a:lnTo>
                        <a:pt x="167" y="150"/>
                      </a:lnTo>
                      <a:lnTo>
                        <a:pt x="110" y="135"/>
                      </a:lnTo>
                      <a:lnTo>
                        <a:pt x="93" y="175"/>
                      </a:lnTo>
                      <a:lnTo>
                        <a:pt x="51" y="175"/>
                      </a:lnTo>
                      <a:lnTo>
                        <a:pt x="21" y="236"/>
                      </a:lnTo>
                      <a:lnTo>
                        <a:pt x="0" y="207"/>
                      </a:lnTo>
                      <a:lnTo>
                        <a:pt x="0" y="2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9" name="Freeform 315"/>
                <p:cNvSpPr>
                  <a:spLocks/>
                </p:cNvSpPr>
                <p:nvPr/>
              </p:nvSpPr>
              <p:spPr bwMode="auto">
                <a:xfrm>
                  <a:off x="4069" y="428"/>
                  <a:ext cx="288" cy="176"/>
                </a:xfrm>
                <a:custGeom>
                  <a:avLst/>
                  <a:gdLst/>
                  <a:ahLst/>
                  <a:cxnLst>
                    <a:cxn ang="0">
                      <a:pos x="0" y="344"/>
                    </a:cxn>
                    <a:cxn ang="0">
                      <a:pos x="10" y="276"/>
                    </a:cxn>
                    <a:cxn ang="0">
                      <a:pos x="81" y="204"/>
                    </a:cxn>
                    <a:cxn ang="0">
                      <a:pos x="146" y="150"/>
                    </a:cxn>
                    <a:cxn ang="0">
                      <a:pos x="175" y="86"/>
                    </a:cxn>
                    <a:cxn ang="0">
                      <a:pos x="229" y="39"/>
                    </a:cxn>
                    <a:cxn ang="0">
                      <a:pos x="296" y="12"/>
                    </a:cxn>
                    <a:cxn ang="0">
                      <a:pos x="367" y="0"/>
                    </a:cxn>
                    <a:cxn ang="0">
                      <a:pos x="453" y="12"/>
                    </a:cxn>
                    <a:cxn ang="0">
                      <a:pos x="515" y="79"/>
                    </a:cxn>
                    <a:cxn ang="0">
                      <a:pos x="576" y="111"/>
                    </a:cxn>
                    <a:cxn ang="0">
                      <a:pos x="510" y="115"/>
                    </a:cxn>
                    <a:cxn ang="0">
                      <a:pos x="432" y="79"/>
                    </a:cxn>
                    <a:cxn ang="0">
                      <a:pos x="375" y="47"/>
                    </a:cxn>
                    <a:cxn ang="0">
                      <a:pos x="261" y="64"/>
                    </a:cxn>
                    <a:cxn ang="0">
                      <a:pos x="207" y="140"/>
                    </a:cxn>
                    <a:cxn ang="0">
                      <a:pos x="275" y="136"/>
                    </a:cxn>
                    <a:cxn ang="0">
                      <a:pos x="389" y="169"/>
                    </a:cxn>
                    <a:cxn ang="0">
                      <a:pos x="303" y="182"/>
                    </a:cxn>
                    <a:cxn ang="0">
                      <a:pos x="214" y="179"/>
                    </a:cxn>
                    <a:cxn ang="0">
                      <a:pos x="157" y="219"/>
                    </a:cxn>
                    <a:cxn ang="0">
                      <a:pos x="121" y="293"/>
                    </a:cxn>
                    <a:cxn ang="0">
                      <a:pos x="100" y="351"/>
                    </a:cxn>
                    <a:cxn ang="0">
                      <a:pos x="81" y="251"/>
                    </a:cxn>
                    <a:cxn ang="0">
                      <a:pos x="57" y="283"/>
                    </a:cxn>
                    <a:cxn ang="0">
                      <a:pos x="0" y="344"/>
                    </a:cxn>
                    <a:cxn ang="0">
                      <a:pos x="0" y="344"/>
                    </a:cxn>
                  </a:cxnLst>
                  <a:rect l="0" t="0" r="r" b="b"/>
                  <a:pathLst>
                    <a:path w="576" h="351">
                      <a:moveTo>
                        <a:pt x="0" y="344"/>
                      </a:moveTo>
                      <a:lnTo>
                        <a:pt x="10" y="276"/>
                      </a:lnTo>
                      <a:lnTo>
                        <a:pt x="81" y="204"/>
                      </a:lnTo>
                      <a:lnTo>
                        <a:pt x="146" y="150"/>
                      </a:lnTo>
                      <a:lnTo>
                        <a:pt x="175" y="86"/>
                      </a:lnTo>
                      <a:lnTo>
                        <a:pt x="229" y="39"/>
                      </a:lnTo>
                      <a:lnTo>
                        <a:pt x="296" y="12"/>
                      </a:lnTo>
                      <a:lnTo>
                        <a:pt x="367" y="0"/>
                      </a:lnTo>
                      <a:lnTo>
                        <a:pt x="453" y="12"/>
                      </a:lnTo>
                      <a:lnTo>
                        <a:pt x="515" y="79"/>
                      </a:lnTo>
                      <a:lnTo>
                        <a:pt x="576" y="111"/>
                      </a:lnTo>
                      <a:lnTo>
                        <a:pt x="510" y="115"/>
                      </a:lnTo>
                      <a:lnTo>
                        <a:pt x="432" y="79"/>
                      </a:lnTo>
                      <a:lnTo>
                        <a:pt x="375" y="47"/>
                      </a:lnTo>
                      <a:lnTo>
                        <a:pt x="261" y="64"/>
                      </a:lnTo>
                      <a:lnTo>
                        <a:pt x="207" y="140"/>
                      </a:lnTo>
                      <a:lnTo>
                        <a:pt x="275" y="136"/>
                      </a:lnTo>
                      <a:lnTo>
                        <a:pt x="389" y="169"/>
                      </a:lnTo>
                      <a:lnTo>
                        <a:pt x="303" y="182"/>
                      </a:lnTo>
                      <a:lnTo>
                        <a:pt x="214" y="179"/>
                      </a:lnTo>
                      <a:lnTo>
                        <a:pt x="157" y="219"/>
                      </a:lnTo>
                      <a:lnTo>
                        <a:pt x="121" y="293"/>
                      </a:lnTo>
                      <a:lnTo>
                        <a:pt x="100" y="351"/>
                      </a:lnTo>
                      <a:lnTo>
                        <a:pt x="81" y="251"/>
                      </a:lnTo>
                      <a:lnTo>
                        <a:pt x="57" y="283"/>
                      </a:lnTo>
                      <a:lnTo>
                        <a:pt x="0" y="344"/>
                      </a:lnTo>
                      <a:lnTo>
                        <a:pt x="0" y="34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0" name="Freeform 316"/>
                <p:cNvSpPr>
                  <a:spLocks/>
                </p:cNvSpPr>
                <p:nvPr/>
              </p:nvSpPr>
              <p:spPr bwMode="auto">
                <a:xfrm>
                  <a:off x="4159" y="432"/>
                  <a:ext cx="290" cy="193"/>
                </a:xfrm>
                <a:custGeom>
                  <a:avLst/>
                  <a:gdLst/>
                  <a:ahLst/>
                  <a:cxnLst>
                    <a:cxn ang="0">
                      <a:pos x="0" y="312"/>
                    </a:cxn>
                    <a:cxn ang="0">
                      <a:pos x="25" y="261"/>
                    </a:cxn>
                    <a:cxn ang="0">
                      <a:pos x="99" y="222"/>
                    </a:cxn>
                    <a:cxn ang="0">
                      <a:pos x="185" y="212"/>
                    </a:cxn>
                    <a:cxn ang="0">
                      <a:pos x="328" y="219"/>
                    </a:cxn>
                    <a:cxn ang="0">
                      <a:pos x="436" y="180"/>
                    </a:cxn>
                    <a:cxn ang="0">
                      <a:pos x="514" y="129"/>
                    </a:cxn>
                    <a:cxn ang="0">
                      <a:pos x="553" y="57"/>
                    </a:cxn>
                    <a:cxn ang="0">
                      <a:pos x="579" y="0"/>
                    </a:cxn>
                    <a:cxn ang="0">
                      <a:pos x="575" y="91"/>
                    </a:cxn>
                    <a:cxn ang="0">
                      <a:pos x="533" y="168"/>
                    </a:cxn>
                    <a:cxn ang="0">
                      <a:pos x="474" y="229"/>
                    </a:cxn>
                    <a:cxn ang="0">
                      <a:pos x="385" y="261"/>
                    </a:cxn>
                    <a:cxn ang="0">
                      <a:pos x="247" y="254"/>
                    </a:cxn>
                    <a:cxn ang="0">
                      <a:pos x="153" y="251"/>
                    </a:cxn>
                    <a:cxn ang="0">
                      <a:pos x="92" y="273"/>
                    </a:cxn>
                    <a:cxn ang="0">
                      <a:pos x="50" y="312"/>
                    </a:cxn>
                    <a:cxn ang="0">
                      <a:pos x="114" y="308"/>
                    </a:cxn>
                    <a:cxn ang="0">
                      <a:pos x="156" y="333"/>
                    </a:cxn>
                    <a:cxn ang="0">
                      <a:pos x="222" y="384"/>
                    </a:cxn>
                    <a:cxn ang="0">
                      <a:pos x="153" y="387"/>
                    </a:cxn>
                    <a:cxn ang="0">
                      <a:pos x="96" y="347"/>
                    </a:cxn>
                    <a:cxn ang="0">
                      <a:pos x="32" y="340"/>
                    </a:cxn>
                    <a:cxn ang="0">
                      <a:pos x="0" y="312"/>
                    </a:cxn>
                    <a:cxn ang="0">
                      <a:pos x="0" y="312"/>
                    </a:cxn>
                  </a:cxnLst>
                  <a:rect l="0" t="0" r="r" b="b"/>
                  <a:pathLst>
                    <a:path w="579" h="387">
                      <a:moveTo>
                        <a:pt x="0" y="312"/>
                      </a:moveTo>
                      <a:lnTo>
                        <a:pt x="25" y="261"/>
                      </a:lnTo>
                      <a:lnTo>
                        <a:pt x="99" y="222"/>
                      </a:lnTo>
                      <a:lnTo>
                        <a:pt x="185" y="212"/>
                      </a:lnTo>
                      <a:lnTo>
                        <a:pt x="328" y="219"/>
                      </a:lnTo>
                      <a:lnTo>
                        <a:pt x="436" y="180"/>
                      </a:lnTo>
                      <a:lnTo>
                        <a:pt x="514" y="129"/>
                      </a:lnTo>
                      <a:lnTo>
                        <a:pt x="553" y="57"/>
                      </a:lnTo>
                      <a:lnTo>
                        <a:pt x="579" y="0"/>
                      </a:lnTo>
                      <a:lnTo>
                        <a:pt x="575" y="91"/>
                      </a:lnTo>
                      <a:lnTo>
                        <a:pt x="533" y="168"/>
                      </a:lnTo>
                      <a:lnTo>
                        <a:pt x="474" y="229"/>
                      </a:lnTo>
                      <a:lnTo>
                        <a:pt x="385" y="261"/>
                      </a:lnTo>
                      <a:lnTo>
                        <a:pt x="247" y="254"/>
                      </a:lnTo>
                      <a:lnTo>
                        <a:pt x="153" y="251"/>
                      </a:lnTo>
                      <a:lnTo>
                        <a:pt x="92" y="273"/>
                      </a:lnTo>
                      <a:lnTo>
                        <a:pt x="50" y="312"/>
                      </a:lnTo>
                      <a:lnTo>
                        <a:pt x="114" y="308"/>
                      </a:lnTo>
                      <a:lnTo>
                        <a:pt x="156" y="333"/>
                      </a:lnTo>
                      <a:lnTo>
                        <a:pt x="222" y="384"/>
                      </a:lnTo>
                      <a:lnTo>
                        <a:pt x="153" y="387"/>
                      </a:lnTo>
                      <a:lnTo>
                        <a:pt x="96" y="347"/>
                      </a:lnTo>
                      <a:lnTo>
                        <a:pt x="32" y="340"/>
                      </a:lnTo>
                      <a:lnTo>
                        <a:pt x="0" y="312"/>
                      </a:lnTo>
                      <a:lnTo>
                        <a:pt x="0" y="31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1" name="Freeform 317"/>
                <p:cNvSpPr>
                  <a:spLocks/>
                </p:cNvSpPr>
                <p:nvPr/>
              </p:nvSpPr>
              <p:spPr bwMode="auto">
                <a:xfrm>
                  <a:off x="4586" y="457"/>
                  <a:ext cx="373" cy="136"/>
                </a:xfrm>
                <a:custGeom>
                  <a:avLst/>
                  <a:gdLst/>
                  <a:ahLst/>
                  <a:cxnLst>
                    <a:cxn ang="0">
                      <a:pos x="78" y="245"/>
                    </a:cxn>
                    <a:cxn ang="0">
                      <a:pos x="36" y="225"/>
                    </a:cxn>
                    <a:cxn ang="0">
                      <a:pos x="0" y="171"/>
                    </a:cxn>
                    <a:cxn ang="0">
                      <a:pos x="33" y="72"/>
                    </a:cxn>
                    <a:cxn ang="0">
                      <a:pos x="100" y="35"/>
                    </a:cxn>
                    <a:cxn ang="0">
                      <a:pos x="164" y="57"/>
                    </a:cxn>
                    <a:cxn ang="0">
                      <a:pos x="192" y="25"/>
                    </a:cxn>
                    <a:cxn ang="0">
                      <a:pos x="243" y="0"/>
                    </a:cxn>
                    <a:cxn ang="0">
                      <a:pos x="297" y="0"/>
                    </a:cxn>
                    <a:cxn ang="0">
                      <a:pos x="350" y="18"/>
                    </a:cxn>
                    <a:cxn ang="0">
                      <a:pos x="433" y="46"/>
                    </a:cxn>
                    <a:cxn ang="0">
                      <a:pos x="475" y="40"/>
                    </a:cxn>
                    <a:cxn ang="0">
                      <a:pos x="522" y="6"/>
                    </a:cxn>
                    <a:cxn ang="0">
                      <a:pos x="490" y="67"/>
                    </a:cxn>
                    <a:cxn ang="0">
                      <a:pos x="519" y="97"/>
                    </a:cxn>
                    <a:cxn ang="0">
                      <a:pos x="601" y="107"/>
                    </a:cxn>
                    <a:cxn ang="0">
                      <a:pos x="697" y="92"/>
                    </a:cxn>
                    <a:cxn ang="0">
                      <a:pos x="746" y="67"/>
                    </a:cxn>
                    <a:cxn ang="0">
                      <a:pos x="697" y="132"/>
                    </a:cxn>
                    <a:cxn ang="0">
                      <a:pos x="647" y="151"/>
                    </a:cxn>
                    <a:cxn ang="0">
                      <a:pos x="586" y="161"/>
                    </a:cxn>
                    <a:cxn ang="0">
                      <a:pos x="497" y="158"/>
                    </a:cxn>
                    <a:cxn ang="0">
                      <a:pos x="418" y="111"/>
                    </a:cxn>
                    <a:cxn ang="0">
                      <a:pos x="325" y="57"/>
                    </a:cxn>
                    <a:cxn ang="0">
                      <a:pos x="261" y="43"/>
                    </a:cxn>
                    <a:cxn ang="0">
                      <a:pos x="204" y="100"/>
                    </a:cxn>
                    <a:cxn ang="0">
                      <a:pos x="189" y="183"/>
                    </a:cxn>
                    <a:cxn ang="0">
                      <a:pos x="229" y="218"/>
                    </a:cxn>
                    <a:cxn ang="0">
                      <a:pos x="226" y="257"/>
                    </a:cxn>
                    <a:cxn ang="0">
                      <a:pos x="182" y="272"/>
                    </a:cxn>
                    <a:cxn ang="0">
                      <a:pos x="157" y="235"/>
                    </a:cxn>
                    <a:cxn ang="0">
                      <a:pos x="135" y="151"/>
                    </a:cxn>
                    <a:cxn ang="0">
                      <a:pos x="142" y="111"/>
                    </a:cxn>
                    <a:cxn ang="0">
                      <a:pos x="86" y="97"/>
                    </a:cxn>
                    <a:cxn ang="0">
                      <a:pos x="49" y="158"/>
                    </a:cxn>
                    <a:cxn ang="0">
                      <a:pos x="78" y="245"/>
                    </a:cxn>
                    <a:cxn ang="0">
                      <a:pos x="78" y="245"/>
                    </a:cxn>
                  </a:cxnLst>
                  <a:rect l="0" t="0" r="r" b="b"/>
                  <a:pathLst>
                    <a:path w="746" h="272">
                      <a:moveTo>
                        <a:pt x="78" y="245"/>
                      </a:moveTo>
                      <a:lnTo>
                        <a:pt x="36" y="225"/>
                      </a:lnTo>
                      <a:lnTo>
                        <a:pt x="0" y="171"/>
                      </a:lnTo>
                      <a:lnTo>
                        <a:pt x="33" y="72"/>
                      </a:lnTo>
                      <a:lnTo>
                        <a:pt x="100" y="35"/>
                      </a:lnTo>
                      <a:lnTo>
                        <a:pt x="164" y="57"/>
                      </a:lnTo>
                      <a:lnTo>
                        <a:pt x="192" y="25"/>
                      </a:lnTo>
                      <a:lnTo>
                        <a:pt x="243" y="0"/>
                      </a:lnTo>
                      <a:lnTo>
                        <a:pt x="297" y="0"/>
                      </a:lnTo>
                      <a:lnTo>
                        <a:pt x="350" y="18"/>
                      </a:lnTo>
                      <a:lnTo>
                        <a:pt x="433" y="46"/>
                      </a:lnTo>
                      <a:lnTo>
                        <a:pt x="475" y="40"/>
                      </a:lnTo>
                      <a:lnTo>
                        <a:pt x="522" y="6"/>
                      </a:lnTo>
                      <a:lnTo>
                        <a:pt x="490" y="67"/>
                      </a:lnTo>
                      <a:lnTo>
                        <a:pt x="519" y="97"/>
                      </a:lnTo>
                      <a:lnTo>
                        <a:pt x="601" y="107"/>
                      </a:lnTo>
                      <a:lnTo>
                        <a:pt x="697" y="92"/>
                      </a:lnTo>
                      <a:lnTo>
                        <a:pt x="746" y="67"/>
                      </a:lnTo>
                      <a:lnTo>
                        <a:pt x="697" y="132"/>
                      </a:lnTo>
                      <a:lnTo>
                        <a:pt x="647" y="151"/>
                      </a:lnTo>
                      <a:lnTo>
                        <a:pt x="586" y="161"/>
                      </a:lnTo>
                      <a:lnTo>
                        <a:pt x="497" y="158"/>
                      </a:lnTo>
                      <a:lnTo>
                        <a:pt x="418" y="111"/>
                      </a:lnTo>
                      <a:lnTo>
                        <a:pt x="325" y="57"/>
                      </a:lnTo>
                      <a:lnTo>
                        <a:pt x="261" y="43"/>
                      </a:lnTo>
                      <a:lnTo>
                        <a:pt x="204" y="100"/>
                      </a:lnTo>
                      <a:lnTo>
                        <a:pt x="189" y="183"/>
                      </a:lnTo>
                      <a:lnTo>
                        <a:pt x="229" y="218"/>
                      </a:lnTo>
                      <a:lnTo>
                        <a:pt x="226" y="257"/>
                      </a:lnTo>
                      <a:lnTo>
                        <a:pt x="182" y="272"/>
                      </a:lnTo>
                      <a:lnTo>
                        <a:pt x="157" y="235"/>
                      </a:lnTo>
                      <a:lnTo>
                        <a:pt x="135" y="151"/>
                      </a:lnTo>
                      <a:lnTo>
                        <a:pt x="142" y="111"/>
                      </a:lnTo>
                      <a:lnTo>
                        <a:pt x="86" y="97"/>
                      </a:lnTo>
                      <a:lnTo>
                        <a:pt x="49" y="158"/>
                      </a:lnTo>
                      <a:lnTo>
                        <a:pt x="78" y="245"/>
                      </a:lnTo>
                      <a:lnTo>
                        <a:pt x="78" y="24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2" name="Freeform 318"/>
                <p:cNvSpPr>
                  <a:spLocks/>
                </p:cNvSpPr>
                <p:nvPr/>
              </p:nvSpPr>
              <p:spPr bwMode="auto">
                <a:xfrm>
                  <a:off x="4695" y="491"/>
                  <a:ext cx="104" cy="29"/>
                </a:xfrm>
                <a:custGeom>
                  <a:avLst/>
                  <a:gdLst/>
                  <a:ahLst/>
                  <a:cxnLst>
                    <a:cxn ang="0">
                      <a:pos x="0" y="30"/>
                    </a:cxn>
                    <a:cxn ang="0">
                      <a:pos x="89" y="59"/>
                    </a:cxn>
                    <a:cxn ang="0">
                      <a:pos x="207" y="25"/>
                    </a:cxn>
                    <a:cxn ang="0">
                      <a:pos x="153" y="0"/>
                    </a:cxn>
                    <a:cxn ang="0">
                      <a:pos x="92" y="22"/>
                    </a:cxn>
                    <a:cxn ang="0">
                      <a:pos x="0" y="30"/>
                    </a:cxn>
                    <a:cxn ang="0">
                      <a:pos x="0" y="30"/>
                    </a:cxn>
                  </a:cxnLst>
                  <a:rect l="0" t="0" r="r" b="b"/>
                  <a:pathLst>
                    <a:path w="207" h="59">
                      <a:moveTo>
                        <a:pt x="0" y="30"/>
                      </a:moveTo>
                      <a:lnTo>
                        <a:pt x="89" y="59"/>
                      </a:lnTo>
                      <a:lnTo>
                        <a:pt x="207" y="25"/>
                      </a:lnTo>
                      <a:lnTo>
                        <a:pt x="153" y="0"/>
                      </a:lnTo>
                      <a:lnTo>
                        <a:pt x="92" y="22"/>
                      </a:lnTo>
                      <a:lnTo>
                        <a:pt x="0" y="30"/>
                      </a:lnTo>
                      <a:lnTo>
                        <a:pt x="0" y="3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3" name="Freeform 319"/>
                <p:cNvSpPr>
                  <a:spLocks/>
                </p:cNvSpPr>
                <p:nvPr/>
              </p:nvSpPr>
              <p:spPr bwMode="auto">
                <a:xfrm>
                  <a:off x="4988" y="246"/>
                  <a:ext cx="510" cy="200"/>
                </a:xfrm>
                <a:custGeom>
                  <a:avLst/>
                  <a:gdLst/>
                  <a:ahLst/>
                  <a:cxnLst>
                    <a:cxn ang="0">
                      <a:pos x="3" y="303"/>
                    </a:cxn>
                    <a:cxn ang="0">
                      <a:pos x="0" y="248"/>
                    </a:cxn>
                    <a:cxn ang="0">
                      <a:pos x="19" y="162"/>
                    </a:cxn>
                    <a:cxn ang="0">
                      <a:pos x="66" y="124"/>
                    </a:cxn>
                    <a:cxn ang="0">
                      <a:pos x="133" y="89"/>
                    </a:cxn>
                    <a:cxn ang="0">
                      <a:pos x="225" y="84"/>
                    </a:cxn>
                    <a:cxn ang="0">
                      <a:pos x="328" y="101"/>
                    </a:cxn>
                    <a:cxn ang="0">
                      <a:pos x="428" y="31"/>
                    </a:cxn>
                    <a:cxn ang="0">
                      <a:pos x="511" y="0"/>
                    </a:cxn>
                    <a:cxn ang="0">
                      <a:pos x="639" y="7"/>
                    </a:cxn>
                    <a:cxn ang="0">
                      <a:pos x="706" y="38"/>
                    </a:cxn>
                    <a:cxn ang="0">
                      <a:pos x="769" y="101"/>
                    </a:cxn>
                    <a:cxn ang="0">
                      <a:pos x="791" y="179"/>
                    </a:cxn>
                    <a:cxn ang="0">
                      <a:pos x="835" y="277"/>
                    </a:cxn>
                    <a:cxn ang="0">
                      <a:pos x="905" y="341"/>
                    </a:cxn>
                    <a:cxn ang="0">
                      <a:pos x="1021" y="392"/>
                    </a:cxn>
                    <a:cxn ang="0">
                      <a:pos x="956" y="399"/>
                    </a:cxn>
                    <a:cxn ang="0">
                      <a:pos x="867" y="376"/>
                    </a:cxn>
                    <a:cxn ang="0">
                      <a:pos x="773" y="311"/>
                    </a:cxn>
                    <a:cxn ang="0">
                      <a:pos x="746" y="259"/>
                    </a:cxn>
                    <a:cxn ang="0">
                      <a:pos x="734" y="189"/>
                    </a:cxn>
                    <a:cxn ang="0">
                      <a:pos x="722" y="101"/>
                    </a:cxn>
                    <a:cxn ang="0">
                      <a:pos x="667" y="47"/>
                    </a:cxn>
                    <a:cxn ang="0">
                      <a:pos x="571" y="19"/>
                    </a:cxn>
                    <a:cxn ang="0">
                      <a:pos x="511" y="45"/>
                    </a:cxn>
                    <a:cxn ang="0">
                      <a:pos x="444" y="86"/>
                    </a:cxn>
                    <a:cxn ang="0">
                      <a:pos x="397" y="128"/>
                    </a:cxn>
                    <a:cxn ang="0">
                      <a:pos x="359" y="166"/>
                    </a:cxn>
                    <a:cxn ang="0">
                      <a:pos x="288" y="203"/>
                    </a:cxn>
                    <a:cxn ang="0">
                      <a:pos x="213" y="226"/>
                    </a:cxn>
                    <a:cxn ang="0">
                      <a:pos x="124" y="238"/>
                    </a:cxn>
                    <a:cxn ang="0">
                      <a:pos x="97" y="210"/>
                    </a:cxn>
                    <a:cxn ang="0">
                      <a:pos x="164" y="203"/>
                    </a:cxn>
                    <a:cxn ang="0">
                      <a:pos x="234" y="185"/>
                    </a:cxn>
                    <a:cxn ang="0">
                      <a:pos x="288" y="144"/>
                    </a:cxn>
                    <a:cxn ang="0">
                      <a:pos x="202" y="128"/>
                    </a:cxn>
                    <a:cxn ang="0">
                      <a:pos x="136" y="143"/>
                    </a:cxn>
                    <a:cxn ang="0">
                      <a:pos x="64" y="173"/>
                    </a:cxn>
                    <a:cxn ang="0">
                      <a:pos x="34" y="238"/>
                    </a:cxn>
                    <a:cxn ang="0">
                      <a:pos x="3" y="303"/>
                    </a:cxn>
                    <a:cxn ang="0">
                      <a:pos x="3" y="303"/>
                    </a:cxn>
                  </a:cxnLst>
                  <a:rect l="0" t="0" r="r" b="b"/>
                  <a:pathLst>
                    <a:path w="1021" h="399">
                      <a:moveTo>
                        <a:pt x="3" y="303"/>
                      </a:moveTo>
                      <a:lnTo>
                        <a:pt x="0" y="248"/>
                      </a:lnTo>
                      <a:lnTo>
                        <a:pt x="19" y="162"/>
                      </a:lnTo>
                      <a:lnTo>
                        <a:pt x="66" y="124"/>
                      </a:lnTo>
                      <a:lnTo>
                        <a:pt x="133" y="89"/>
                      </a:lnTo>
                      <a:lnTo>
                        <a:pt x="225" y="84"/>
                      </a:lnTo>
                      <a:lnTo>
                        <a:pt x="328" y="101"/>
                      </a:lnTo>
                      <a:lnTo>
                        <a:pt x="428" y="31"/>
                      </a:lnTo>
                      <a:lnTo>
                        <a:pt x="511" y="0"/>
                      </a:lnTo>
                      <a:lnTo>
                        <a:pt x="639" y="7"/>
                      </a:lnTo>
                      <a:lnTo>
                        <a:pt x="706" y="38"/>
                      </a:lnTo>
                      <a:lnTo>
                        <a:pt x="769" y="101"/>
                      </a:lnTo>
                      <a:lnTo>
                        <a:pt x="791" y="179"/>
                      </a:lnTo>
                      <a:lnTo>
                        <a:pt x="835" y="277"/>
                      </a:lnTo>
                      <a:lnTo>
                        <a:pt x="905" y="341"/>
                      </a:lnTo>
                      <a:lnTo>
                        <a:pt x="1021" y="392"/>
                      </a:lnTo>
                      <a:lnTo>
                        <a:pt x="956" y="399"/>
                      </a:lnTo>
                      <a:lnTo>
                        <a:pt x="867" y="376"/>
                      </a:lnTo>
                      <a:lnTo>
                        <a:pt x="773" y="311"/>
                      </a:lnTo>
                      <a:lnTo>
                        <a:pt x="746" y="259"/>
                      </a:lnTo>
                      <a:lnTo>
                        <a:pt x="734" y="189"/>
                      </a:lnTo>
                      <a:lnTo>
                        <a:pt x="722" y="101"/>
                      </a:lnTo>
                      <a:lnTo>
                        <a:pt x="667" y="47"/>
                      </a:lnTo>
                      <a:lnTo>
                        <a:pt x="571" y="19"/>
                      </a:lnTo>
                      <a:lnTo>
                        <a:pt x="511" y="45"/>
                      </a:lnTo>
                      <a:lnTo>
                        <a:pt x="444" y="86"/>
                      </a:lnTo>
                      <a:lnTo>
                        <a:pt x="397" y="128"/>
                      </a:lnTo>
                      <a:lnTo>
                        <a:pt x="359" y="166"/>
                      </a:lnTo>
                      <a:lnTo>
                        <a:pt x="288" y="203"/>
                      </a:lnTo>
                      <a:lnTo>
                        <a:pt x="213" y="226"/>
                      </a:lnTo>
                      <a:lnTo>
                        <a:pt x="124" y="238"/>
                      </a:lnTo>
                      <a:lnTo>
                        <a:pt x="97" y="210"/>
                      </a:lnTo>
                      <a:lnTo>
                        <a:pt x="164" y="203"/>
                      </a:lnTo>
                      <a:lnTo>
                        <a:pt x="234" y="185"/>
                      </a:lnTo>
                      <a:lnTo>
                        <a:pt x="288" y="144"/>
                      </a:lnTo>
                      <a:lnTo>
                        <a:pt x="202" y="128"/>
                      </a:lnTo>
                      <a:lnTo>
                        <a:pt x="136" y="143"/>
                      </a:lnTo>
                      <a:lnTo>
                        <a:pt x="64" y="173"/>
                      </a:lnTo>
                      <a:lnTo>
                        <a:pt x="34" y="238"/>
                      </a:lnTo>
                      <a:lnTo>
                        <a:pt x="3" y="303"/>
                      </a:lnTo>
                      <a:lnTo>
                        <a:pt x="3" y="30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4" name="Freeform 320"/>
                <p:cNvSpPr>
                  <a:spLocks/>
                </p:cNvSpPr>
                <p:nvPr/>
              </p:nvSpPr>
              <p:spPr bwMode="auto">
                <a:xfrm>
                  <a:off x="5086" y="365"/>
                  <a:ext cx="258" cy="61"/>
                </a:xfrm>
                <a:custGeom>
                  <a:avLst/>
                  <a:gdLst/>
                  <a:ahLst/>
                  <a:cxnLst>
                    <a:cxn ang="0">
                      <a:pos x="0" y="117"/>
                    </a:cxn>
                    <a:cxn ang="0">
                      <a:pos x="29" y="58"/>
                    </a:cxn>
                    <a:cxn ang="0">
                      <a:pos x="95" y="32"/>
                    </a:cxn>
                    <a:cxn ang="0">
                      <a:pos x="150" y="25"/>
                    </a:cxn>
                    <a:cxn ang="0">
                      <a:pos x="200" y="31"/>
                    </a:cxn>
                    <a:cxn ang="0">
                      <a:pos x="260" y="56"/>
                    </a:cxn>
                    <a:cxn ang="0">
                      <a:pos x="333" y="63"/>
                    </a:cxn>
                    <a:cxn ang="0">
                      <a:pos x="412" y="58"/>
                    </a:cxn>
                    <a:cxn ang="0">
                      <a:pos x="517" y="0"/>
                    </a:cxn>
                    <a:cxn ang="0">
                      <a:pos x="505" y="32"/>
                    </a:cxn>
                    <a:cxn ang="0">
                      <a:pos x="442" y="75"/>
                    </a:cxn>
                    <a:cxn ang="0">
                      <a:pos x="379" y="105"/>
                    </a:cxn>
                    <a:cxn ang="0">
                      <a:pos x="288" y="111"/>
                    </a:cxn>
                    <a:cxn ang="0">
                      <a:pos x="236" y="99"/>
                    </a:cxn>
                    <a:cxn ang="0">
                      <a:pos x="184" y="79"/>
                    </a:cxn>
                    <a:cxn ang="0">
                      <a:pos x="131" y="75"/>
                    </a:cxn>
                    <a:cxn ang="0">
                      <a:pos x="76" y="82"/>
                    </a:cxn>
                    <a:cxn ang="0">
                      <a:pos x="53" y="123"/>
                    </a:cxn>
                    <a:cxn ang="0">
                      <a:pos x="0" y="117"/>
                    </a:cxn>
                    <a:cxn ang="0">
                      <a:pos x="0" y="117"/>
                    </a:cxn>
                  </a:cxnLst>
                  <a:rect l="0" t="0" r="r" b="b"/>
                  <a:pathLst>
                    <a:path w="517" h="123">
                      <a:moveTo>
                        <a:pt x="0" y="117"/>
                      </a:moveTo>
                      <a:lnTo>
                        <a:pt x="29" y="58"/>
                      </a:lnTo>
                      <a:lnTo>
                        <a:pt x="95" y="32"/>
                      </a:lnTo>
                      <a:lnTo>
                        <a:pt x="150" y="25"/>
                      </a:lnTo>
                      <a:lnTo>
                        <a:pt x="200" y="31"/>
                      </a:lnTo>
                      <a:lnTo>
                        <a:pt x="260" y="56"/>
                      </a:lnTo>
                      <a:lnTo>
                        <a:pt x="333" y="63"/>
                      </a:lnTo>
                      <a:lnTo>
                        <a:pt x="412" y="58"/>
                      </a:lnTo>
                      <a:lnTo>
                        <a:pt x="517" y="0"/>
                      </a:lnTo>
                      <a:lnTo>
                        <a:pt x="505" y="32"/>
                      </a:lnTo>
                      <a:lnTo>
                        <a:pt x="442" y="75"/>
                      </a:lnTo>
                      <a:lnTo>
                        <a:pt x="379" y="105"/>
                      </a:lnTo>
                      <a:lnTo>
                        <a:pt x="288" y="111"/>
                      </a:lnTo>
                      <a:lnTo>
                        <a:pt x="236" y="99"/>
                      </a:lnTo>
                      <a:lnTo>
                        <a:pt x="184" y="79"/>
                      </a:lnTo>
                      <a:lnTo>
                        <a:pt x="131" y="75"/>
                      </a:lnTo>
                      <a:lnTo>
                        <a:pt x="76" y="82"/>
                      </a:lnTo>
                      <a:lnTo>
                        <a:pt x="53" y="123"/>
                      </a:lnTo>
                      <a:lnTo>
                        <a:pt x="0" y="117"/>
                      </a:lnTo>
                      <a:lnTo>
                        <a:pt x="0" y="11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5" name="Freeform 321"/>
                <p:cNvSpPr>
                  <a:spLocks/>
                </p:cNvSpPr>
                <p:nvPr/>
              </p:nvSpPr>
              <p:spPr bwMode="auto">
                <a:xfrm>
                  <a:off x="5178" y="284"/>
                  <a:ext cx="183" cy="54"/>
                </a:xfrm>
                <a:custGeom>
                  <a:avLst/>
                  <a:gdLst/>
                  <a:ahLst/>
                  <a:cxnLst>
                    <a:cxn ang="0">
                      <a:pos x="48" y="53"/>
                    </a:cxn>
                    <a:cxn ang="0">
                      <a:pos x="0" y="89"/>
                    </a:cxn>
                    <a:cxn ang="0">
                      <a:pos x="52" y="104"/>
                    </a:cxn>
                    <a:cxn ang="0">
                      <a:pos x="158" y="108"/>
                    </a:cxn>
                    <a:cxn ang="0">
                      <a:pos x="260" y="95"/>
                    </a:cxn>
                    <a:cxn ang="0">
                      <a:pos x="366" y="56"/>
                    </a:cxn>
                    <a:cxn ang="0">
                      <a:pos x="327" y="0"/>
                    </a:cxn>
                    <a:cxn ang="0">
                      <a:pos x="220" y="54"/>
                    </a:cxn>
                    <a:cxn ang="0">
                      <a:pos x="139" y="69"/>
                    </a:cxn>
                    <a:cxn ang="0">
                      <a:pos x="48" y="53"/>
                    </a:cxn>
                    <a:cxn ang="0">
                      <a:pos x="48" y="53"/>
                    </a:cxn>
                  </a:cxnLst>
                  <a:rect l="0" t="0" r="r" b="b"/>
                  <a:pathLst>
                    <a:path w="366" h="108">
                      <a:moveTo>
                        <a:pt x="48" y="53"/>
                      </a:moveTo>
                      <a:lnTo>
                        <a:pt x="0" y="89"/>
                      </a:lnTo>
                      <a:lnTo>
                        <a:pt x="52" y="104"/>
                      </a:lnTo>
                      <a:lnTo>
                        <a:pt x="158" y="108"/>
                      </a:lnTo>
                      <a:lnTo>
                        <a:pt x="260" y="95"/>
                      </a:lnTo>
                      <a:lnTo>
                        <a:pt x="366" y="56"/>
                      </a:lnTo>
                      <a:lnTo>
                        <a:pt x="327" y="0"/>
                      </a:lnTo>
                      <a:lnTo>
                        <a:pt x="220" y="54"/>
                      </a:lnTo>
                      <a:lnTo>
                        <a:pt x="139" y="69"/>
                      </a:lnTo>
                      <a:lnTo>
                        <a:pt x="48" y="53"/>
                      </a:lnTo>
                      <a:lnTo>
                        <a:pt x="48" y="5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6" name="Freeform 322"/>
                <p:cNvSpPr>
                  <a:spLocks/>
                </p:cNvSpPr>
                <p:nvPr/>
              </p:nvSpPr>
              <p:spPr bwMode="auto">
                <a:xfrm>
                  <a:off x="5370" y="195"/>
                  <a:ext cx="311" cy="100"/>
                </a:xfrm>
                <a:custGeom>
                  <a:avLst/>
                  <a:gdLst/>
                  <a:ahLst/>
                  <a:cxnLst>
                    <a:cxn ang="0">
                      <a:pos x="0" y="149"/>
                    </a:cxn>
                    <a:cxn ang="0">
                      <a:pos x="106" y="89"/>
                    </a:cxn>
                    <a:cxn ang="0">
                      <a:pos x="183" y="39"/>
                    </a:cxn>
                    <a:cxn ang="0">
                      <a:pos x="281" y="4"/>
                    </a:cxn>
                    <a:cxn ang="0">
                      <a:pos x="421" y="0"/>
                    </a:cxn>
                    <a:cxn ang="0">
                      <a:pos x="503" y="20"/>
                    </a:cxn>
                    <a:cxn ang="0">
                      <a:pos x="621" y="16"/>
                    </a:cxn>
                    <a:cxn ang="0">
                      <a:pos x="563" y="55"/>
                    </a:cxn>
                    <a:cxn ang="0">
                      <a:pos x="477" y="81"/>
                    </a:cxn>
                    <a:cxn ang="0">
                      <a:pos x="398" y="49"/>
                    </a:cxn>
                    <a:cxn ang="0">
                      <a:pos x="309" y="36"/>
                    </a:cxn>
                    <a:cxn ang="0">
                      <a:pos x="195" y="71"/>
                    </a:cxn>
                    <a:cxn ang="0">
                      <a:pos x="109" y="160"/>
                    </a:cxn>
                    <a:cxn ang="0">
                      <a:pos x="30" y="200"/>
                    </a:cxn>
                    <a:cxn ang="0">
                      <a:pos x="0" y="149"/>
                    </a:cxn>
                    <a:cxn ang="0">
                      <a:pos x="0" y="149"/>
                    </a:cxn>
                  </a:cxnLst>
                  <a:rect l="0" t="0" r="r" b="b"/>
                  <a:pathLst>
                    <a:path w="621" h="200">
                      <a:moveTo>
                        <a:pt x="0" y="149"/>
                      </a:moveTo>
                      <a:lnTo>
                        <a:pt x="106" y="89"/>
                      </a:lnTo>
                      <a:lnTo>
                        <a:pt x="183" y="39"/>
                      </a:lnTo>
                      <a:lnTo>
                        <a:pt x="281" y="4"/>
                      </a:lnTo>
                      <a:lnTo>
                        <a:pt x="421" y="0"/>
                      </a:lnTo>
                      <a:lnTo>
                        <a:pt x="503" y="20"/>
                      </a:lnTo>
                      <a:lnTo>
                        <a:pt x="621" y="16"/>
                      </a:lnTo>
                      <a:lnTo>
                        <a:pt x="563" y="55"/>
                      </a:lnTo>
                      <a:lnTo>
                        <a:pt x="477" y="81"/>
                      </a:lnTo>
                      <a:lnTo>
                        <a:pt x="398" y="49"/>
                      </a:lnTo>
                      <a:lnTo>
                        <a:pt x="309" y="36"/>
                      </a:lnTo>
                      <a:lnTo>
                        <a:pt x="195" y="71"/>
                      </a:lnTo>
                      <a:lnTo>
                        <a:pt x="109" y="160"/>
                      </a:lnTo>
                      <a:lnTo>
                        <a:pt x="30" y="200"/>
                      </a:lnTo>
                      <a:lnTo>
                        <a:pt x="0" y="149"/>
                      </a:lnTo>
                      <a:lnTo>
                        <a:pt x="0" y="14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7" name="Freeform 323"/>
                <p:cNvSpPr>
                  <a:spLocks/>
                </p:cNvSpPr>
                <p:nvPr/>
              </p:nvSpPr>
              <p:spPr bwMode="auto">
                <a:xfrm>
                  <a:off x="5405" y="309"/>
                  <a:ext cx="246" cy="94"/>
                </a:xfrm>
                <a:custGeom>
                  <a:avLst/>
                  <a:gdLst/>
                  <a:ahLst/>
                  <a:cxnLst>
                    <a:cxn ang="0">
                      <a:pos x="0" y="32"/>
                    </a:cxn>
                    <a:cxn ang="0">
                      <a:pos x="118" y="0"/>
                    </a:cxn>
                    <a:cxn ang="0">
                      <a:pos x="178" y="9"/>
                    </a:cxn>
                    <a:cxn ang="0">
                      <a:pos x="230" y="79"/>
                    </a:cxn>
                    <a:cxn ang="0">
                      <a:pos x="302" y="136"/>
                    </a:cxn>
                    <a:cxn ang="0">
                      <a:pos x="367" y="148"/>
                    </a:cxn>
                    <a:cxn ang="0">
                      <a:pos x="430" y="133"/>
                    </a:cxn>
                    <a:cxn ang="0">
                      <a:pos x="493" y="66"/>
                    </a:cxn>
                    <a:cxn ang="0">
                      <a:pos x="465" y="133"/>
                    </a:cxn>
                    <a:cxn ang="0">
                      <a:pos x="414" y="177"/>
                    </a:cxn>
                    <a:cxn ang="0">
                      <a:pos x="341" y="188"/>
                    </a:cxn>
                    <a:cxn ang="0">
                      <a:pos x="269" y="171"/>
                    </a:cxn>
                    <a:cxn ang="0">
                      <a:pos x="178" y="118"/>
                    </a:cxn>
                    <a:cxn ang="0">
                      <a:pos x="138" y="51"/>
                    </a:cxn>
                    <a:cxn ang="0">
                      <a:pos x="87" y="28"/>
                    </a:cxn>
                    <a:cxn ang="0">
                      <a:pos x="0" y="32"/>
                    </a:cxn>
                    <a:cxn ang="0">
                      <a:pos x="0" y="32"/>
                    </a:cxn>
                  </a:cxnLst>
                  <a:rect l="0" t="0" r="r" b="b"/>
                  <a:pathLst>
                    <a:path w="493" h="188">
                      <a:moveTo>
                        <a:pt x="0" y="32"/>
                      </a:moveTo>
                      <a:lnTo>
                        <a:pt x="118" y="0"/>
                      </a:lnTo>
                      <a:lnTo>
                        <a:pt x="178" y="9"/>
                      </a:lnTo>
                      <a:lnTo>
                        <a:pt x="230" y="79"/>
                      </a:lnTo>
                      <a:lnTo>
                        <a:pt x="302" y="136"/>
                      </a:lnTo>
                      <a:lnTo>
                        <a:pt x="367" y="148"/>
                      </a:lnTo>
                      <a:lnTo>
                        <a:pt x="430" y="133"/>
                      </a:lnTo>
                      <a:lnTo>
                        <a:pt x="493" y="66"/>
                      </a:lnTo>
                      <a:lnTo>
                        <a:pt x="465" y="133"/>
                      </a:lnTo>
                      <a:lnTo>
                        <a:pt x="414" y="177"/>
                      </a:lnTo>
                      <a:lnTo>
                        <a:pt x="341" y="188"/>
                      </a:lnTo>
                      <a:lnTo>
                        <a:pt x="269" y="171"/>
                      </a:lnTo>
                      <a:lnTo>
                        <a:pt x="178" y="118"/>
                      </a:lnTo>
                      <a:lnTo>
                        <a:pt x="138" y="51"/>
                      </a:lnTo>
                      <a:lnTo>
                        <a:pt x="87" y="28"/>
                      </a:lnTo>
                      <a:lnTo>
                        <a:pt x="0" y="32"/>
                      </a:lnTo>
                      <a:lnTo>
                        <a:pt x="0" y="3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8" name="Freeform 324"/>
                <p:cNvSpPr>
                  <a:spLocks/>
                </p:cNvSpPr>
                <p:nvPr/>
              </p:nvSpPr>
              <p:spPr bwMode="auto">
                <a:xfrm>
                  <a:off x="3813" y="1105"/>
                  <a:ext cx="70" cy="25"/>
                </a:xfrm>
                <a:custGeom>
                  <a:avLst/>
                  <a:gdLst/>
                  <a:ahLst/>
                  <a:cxnLst>
                    <a:cxn ang="0">
                      <a:pos x="4" y="5"/>
                    </a:cxn>
                    <a:cxn ang="0">
                      <a:pos x="0" y="51"/>
                    </a:cxn>
                    <a:cxn ang="0">
                      <a:pos x="134" y="51"/>
                    </a:cxn>
                    <a:cxn ang="0">
                      <a:pos x="138" y="0"/>
                    </a:cxn>
                    <a:cxn ang="0">
                      <a:pos x="4" y="5"/>
                    </a:cxn>
                    <a:cxn ang="0">
                      <a:pos x="4" y="5"/>
                    </a:cxn>
                  </a:cxnLst>
                  <a:rect l="0" t="0" r="r" b="b"/>
                  <a:pathLst>
                    <a:path w="138" h="51">
                      <a:moveTo>
                        <a:pt x="4" y="5"/>
                      </a:moveTo>
                      <a:lnTo>
                        <a:pt x="0" y="51"/>
                      </a:lnTo>
                      <a:lnTo>
                        <a:pt x="134" y="51"/>
                      </a:lnTo>
                      <a:lnTo>
                        <a:pt x="138" y="0"/>
                      </a:lnTo>
                      <a:lnTo>
                        <a:pt x="4" y="5"/>
                      </a:lnTo>
                      <a:lnTo>
                        <a:pt x="4" y="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9" name="Freeform 325"/>
                <p:cNvSpPr>
                  <a:spLocks/>
                </p:cNvSpPr>
                <p:nvPr/>
              </p:nvSpPr>
              <p:spPr bwMode="auto">
                <a:xfrm>
                  <a:off x="3899" y="1104"/>
                  <a:ext cx="70" cy="25"/>
                </a:xfrm>
                <a:custGeom>
                  <a:avLst/>
                  <a:gdLst/>
                  <a:ahLst/>
                  <a:cxnLst>
                    <a:cxn ang="0">
                      <a:pos x="4" y="4"/>
                    </a:cxn>
                    <a:cxn ang="0">
                      <a:pos x="0" y="51"/>
                    </a:cxn>
                    <a:cxn ang="0">
                      <a:pos x="134" y="51"/>
                    </a:cxn>
                    <a:cxn ang="0">
                      <a:pos x="138" y="0"/>
                    </a:cxn>
                    <a:cxn ang="0">
                      <a:pos x="4" y="4"/>
                    </a:cxn>
                    <a:cxn ang="0">
                      <a:pos x="4" y="4"/>
                    </a:cxn>
                  </a:cxnLst>
                  <a:rect l="0" t="0" r="r" b="b"/>
                  <a:pathLst>
                    <a:path w="138" h="51">
                      <a:moveTo>
                        <a:pt x="4" y="4"/>
                      </a:moveTo>
                      <a:lnTo>
                        <a:pt x="0" y="51"/>
                      </a:lnTo>
                      <a:lnTo>
                        <a:pt x="134" y="51"/>
                      </a:lnTo>
                      <a:lnTo>
                        <a:pt x="138" y="0"/>
                      </a:lnTo>
                      <a:lnTo>
                        <a:pt x="4" y="4"/>
                      </a:lnTo>
                      <a:lnTo>
                        <a:pt x="4" y="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0" name="Freeform 326"/>
                <p:cNvSpPr>
                  <a:spLocks/>
                </p:cNvSpPr>
                <p:nvPr/>
              </p:nvSpPr>
              <p:spPr bwMode="auto">
                <a:xfrm>
                  <a:off x="3983" y="1105"/>
                  <a:ext cx="70" cy="26"/>
                </a:xfrm>
                <a:custGeom>
                  <a:avLst/>
                  <a:gdLst/>
                  <a:ahLst/>
                  <a:cxnLst>
                    <a:cxn ang="0">
                      <a:pos x="4" y="5"/>
                    </a:cxn>
                    <a:cxn ang="0">
                      <a:pos x="0" y="53"/>
                    </a:cxn>
                    <a:cxn ang="0">
                      <a:pos x="134" y="53"/>
                    </a:cxn>
                    <a:cxn ang="0">
                      <a:pos x="138" y="0"/>
                    </a:cxn>
                    <a:cxn ang="0">
                      <a:pos x="4" y="5"/>
                    </a:cxn>
                    <a:cxn ang="0">
                      <a:pos x="4" y="5"/>
                    </a:cxn>
                  </a:cxnLst>
                  <a:rect l="0" t="0" r="r" b="b"/>
                  <a:pathLst>
                    <a:path w="138" h="53">
                      <a:moveTo>
                        <a:pt x="4" y="5"/>
                      </a:moveTo>
                      <a:lnTo>
                        <a:pt x="0" y="53"/>
                      </a:lnTo>
                      <a:lnTo>
                        <a:pt x="134" y="53"/>
                      </a:lnTo>
                      <a:lnTo>
                        <a:pt x="138" y="0"/>
                      </a:lnTo>
                      <a:lnTo>
                        <a:pt x="4" y="5"/>
                      </a:lnTo>
                      <a:lnTo>
                        <a:pt x="4" y="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1" name="Freeform 327"/>
                <p:cNvSpPr>
                  <a:spLocks/>
                </p:cNvSpPr>
                <p:nvPr/>
              </p:nvSpPr>
              <p:spPr bwMode="auto">
                <a:xfrm>
                  <a:off x="3596" y="1018"/>
                  <a:ext cx="223" cy="162"/>
                </a:xfrm>
                <a:custGeom>
                  <a:avLst/>
                  <a:gdLst/>
                  <a:ahLst/>
                  <a:cxnLst>
                    <a:cxn ang="0">
                      <a:pos x="0" y="150"/>
                    </a:cxn>
                    <a:cxn ang="0">
                      <a:pos x="145" y="0"/>
                    </a:cxn>
                    <a:cxn ang="0">
                      <a:pos x="379" y="28"/>
                    </a:cxn>
                    <a:cxn ang="0">
                      <a:pos x="445" y="122"/>
                    </a:cxn>
                    <a:cxn ang="0">
                      <a:pos x="258" y="134"/>
                    </a:cxn>
                    <a:cxn ang="0">
                      <a:pos x="250" y="324"/>
                    </a:cxn>
                    <a:cxn ang="0">
                      <a:pos x="201" y="324"/>
                    </a:cxn>
                    <a:cxn ang="0">
                      <a:pos x="206" y="169"/>
                    </a:cxn>
                    <a:cxn ang="0">
                      <a:pos x="134" y="63"/>
                    </a:cxn>
                    <a:cxn ang="0">
                      <a:pos x="57" y="169"/>
                    </a:cxn>
                    <a:cxn ang="0">
                      <a:pos x="38" y="324"/>
                    </a:cxn>
                    <a:cxn ang="0">
                      <a:pos x="29" y="189"/>
                    </a:cxn>
                    <a:cxn ang="0">
                      <a:pos x="0" y="150"/>
                    </a:cxn>
                    <a:cxn ang="0">
                      <a:pos x="0" y="150"/>
                    </a:cxn>
                  </a:cxnLst>
                  <a:rect l="0" t="0" r="r" b="b"/>
                  <a:pathLst>
                    <a:path w="445" h="324">
                      <a:moveTo>
                        <a:pt x="0" y="150"/>
                      </a:moveTo>
                      <a:lnTo>
                        <a:pt x="145" y="0"/>
                      </a:lnTo>
                      <a:lnTo>
                        <a:pt x="379" y="28"/>
                      </a:lnTo>
                      <a:lnTo>
                        <a:pt x="445" y="122"/>
                      </a:lnTo>
                      <a:lnTo>
                        <a:pt x="258" y="134"/>
                      </a:lnTo>
                      <a:lnTo>
                        <a:pt x="250" y="324"/>
                      </a:lnTo>
                      <a:lnTo>
                        <a:pt x="201" y="324"/>
                      </a:lnTo>
                      <a:lnTo>
                        <a:pt x="206" y="169"/>
                      </a:lnTo>
                      <a:lnTo>
                        <a:pt x="134" y="63"/>
                      </a:lnTo>
                      <a:lnTo>
                        <a:pt x="57" y="169"/>
                      </a:lnTo>
                      <a:lnTo>
                        <a:pt x="38" y="324"/>
                      </a:lnTo>
                      <a:lnTo>
                        <a:pt x="29" y="189"/>
                      </a:lnTo>
                      <a:lnTo>
                        <a:pt x="0" y="150"/>
                      </a:lnTo>
                      <a:lnTo>
                        <a:pt x="0" y="15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2" name="Freeform 328"/>
                <p:cNvSpPr>
                  <a:spLocks/>
                </p:cNvSpPr>
                <p:nvPr/>
              </p:nvSpPr>
              <p:spPr bwMode="auto">
                <a:xfrm>
                  <a:off x="3647" y="1138"/>
                  <a:ext cx="22" cy="36"/>
                </a:xfrm>
                <a:custGeom>
                  <a:avLst/>
                  <a:gdLst/>
                  <a:ahLst/>
                  <a:cxnLst>
                    <a:cxn ang="0">
                      <a:pos x="0" y="72"/>
                    </a:cxn>
                    <a:cxn ang="0">
                      <a:pos x="5" y="0"/>
                    </a:cxn>
                    <a:cxn ang="0">
                      <a:pos x="44" y="0"/>
                    </a:cxn>
                    <a:cxn ang="0">
                      <a:pos x="44" y="72"/>
                    </a:cxn>
                    <a:cxn ang="0">
                      <a:pos x="0" y="72"/>
                    </a:cxn>
                    <a:cxn ang="0">
                      <a:pos x="0" y="72"/>
                    </a:cxn>
                  </a:cxnLst>
                  <a:rect l="0" t="0" r="r" b="b"/>
                  <a:pathLst>
                    <a:path w="44" h="72">
                      <a:moveTo>
                        <a:pt x="0" y="72"/>
                      </a:moveTo>
                      <a:lnTo>
                        <a:pt x="5" y="0"/>
                      </a:lnTo>
                      <a:lnTo>
                        <a:pt x="44" y="0"/>
                      </a:lnTo>
                      <a:lnTo>
                        <a:pt x="44" y="72"/>
                      </a:lnTo>
                      <a:lnTo>
                        <a:pt x="0" y="72"/>
                      </a:lnTo>
                      <a:lnTo>
                        <a:pt x="0" y="7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3" name="Freeform 329"/>
                <p:cNvSpPr>
                  <a:spLocks/>
                </p:cNvSpPr>
                <p:nvPr/>
              </p:nvSpPr>
              <p:spPr bwMode="auto">
                <a:xfrm>
                  <a:off x="4304" y="628"/>
                  <a:ext cx="33" cy="44"/>
                </a:xfrm>
                <a:custGeom>
                  <a:avLst/>
                  <a:gdLst/>
                  <a:ahLst/>
                  <a:cxnLst>
                    <a:cxn ang="0">
                      <a:pos x="0" y="0"/>
                    </a:cxn>
                    <a:cxn ang="0">
                      <a:pos x="9" y="83"/>
                    </a:cxn>
                    <a:cxn ang="0">
                      <a:pos x="67" y="87"/>
                    </a:cxn>
                    <a:cxn ang="0">
                      <a:pos x="67" y="0"/>
                    </a:cxn>
                    <a:cxn ang="0">
                      <a:pos x="0" y="0"/>
                    </a:cxn>
                    <a:cxn ang="0">
                      <a:pos x="0" y="0"/>
                    </a:cxn>
                  </a:cxnLst>
                  <a:rect l="0" t="0" r="r" b="b"/>
                  <a:pathLst>
                    <a:path w="67" h="87">
                      <a:moveTo>
                        <a:pt x="0" y="0"/>
                      </a:moveTo>
                      <a:lnTo>
                        <a:pt x="9" y="83"/>
                      </a:lnTo>
                      <a:lnTo>
                        <a:pt x="67" y="87"/>
                      </a:lnTo>
                      <a:lnTo>
                        <a:pt x="67" y="0"/>
                      </a:lnTo>
                      <a:lnTo>
                        <a:pt x="0"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4" name="Freeform 330"/>
                <p:cNvSpPr>
                  <a:spLocks/>
                </p:cNvSpPr>
                <p:nvPr/>
              </p:nvSpPr>
              <p:spPr bwMode="auto">
                <a:xfrm>
                  <a:off x="3868" y="981"/>
                  <a:ext cx="20" cy="30"/>
                </a:xfrm>
                <a:custGeom>
                  <a:avLst/>
                  <a:gdLst/>
                  <a:ahLst/>
                  <a:cxnLst>
                    <a:cxn ang="0">
                      <a:pos x="2" y="1"/>
                    </a:cxn>
                    <a:cxn ang="0">
                      <a:pos x="0" y="58"/>
                    </a:cxn>
                    <a:cxn ang="0">
                      <a:pos x="40" y="58"/>
                    </a:cxn>
                    <a:cxn ang="0">
                      <a:pos x="38" y="0"/>
                    </a:cxn>
                    <a:cxn ang="0">
                      <a:pos x="2" y="1"/>
                    </a:cxn>
                    <a:cxn ang="0">
                      <a:pos x="2" y="1"/>
                    </a:cxn>
                  </a:cxnLst>
                  <a:rect l="0" t="0" r="r" b="b"/>
                  <a:pathLst>
                    <a:path w="40" h="58">
                      <a:moveTo>
                        <a:pt x="2" y="1"/>
                      </a:moveTo>
                      <a:lnTo>
                        <a:pt x="0" y="58"/>
                      </a:lnTo>
                      <a:lnTo>
                        <a:pt x="40" y="58"/>
                      </a:lnTo>
                      <a:lnTo>
                        <a:pt x="38" y="0"/>
                      </a:lnTo>
                      <a:lnTo>
                        <a:pt x="2" y="1"/>
                      </a:lnTo>
                      <a:lnTo>
                        <a:pt x="2" y="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5" name="Freeform 331"/>
                <p:cNvSpPr>
                  <a:spLocks/>
                </p:cNvSpPr>
                <p:nvPr/>
              </p:nvSpPr>
              <p:spPr bwMode="auto">
                <a:xfrm>
                  <a:off x="3902" y="981"/>
                  <a:ext cx="22" cy="30"/>
                </a:xfrm>
                <a:custGeom>
                  <a:avLst/>
                  <a:gdLst/>
                  <a:ahLst/>
                  <a:cxnLst>
                    <a:cxn ang="0">
                      <a:pos x="1" y="0"/>
                    </a:cxn>
                    <a:cxn ang="0">
                      <a:pos x="0" y="55"/>
                    </a:cxn>
                    <a:cxn ang="0">
                      <a:pos x="42" y="58"/>
                    </a:cxn>
                    <a:cxn ang="0">
                      <a:pos x="41" y="0"/>
                    </a:cxn>
                    <a:cxn ang="0">
                      <a:pos x="1" y="0"/>
                    </a:cxn>
                    <a:cxn ang="0">
                      <a:pos x="1" y="0"/>
                    </a:cxn>
                  </a:cxnLst>
                  <a:rect l="0" t="0" r="r" b="b"/>
                  <a:pathLst>
                    <a:path w="42" h="58">
                      <a:moveTo>
                        <a:pt x="1" y="0"/>
                      </a:moveTo>
                      <a:lnTo>
                        <a:pt x="0" y="55"/>
                      </a:lnTo>
                      <a:lnTo>
                        <a:pt x="42" y="58"/>
                      </a:lnTo>
                      <a:lnTo>
                        <a:pt x="41" y="0"/>
                      </a:lnTo>
                      <a:lnTo>
                        <a:pt x="1" y="0"/>
                      </a:lnTo>
                      <a:lnTo>
                        <a:pt x="1"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6" name="Freeform 332"/>
                <p:cNvSpPr>
                  <a:spLocks/>
                </p:cNvSpPr>
                <p:nvPr/>
              </p:nvSpPr>
              <p:spPr bwMode="auto">
                <a:xfrm>
                  <a:off x="4432" y="899"/>
                  <a:ext cx="26" cy="45"/>
                </a:xfrm>
                <a:custGeom>
                  <a:avLst/>
                  <a:gdLst/>
                  <a:ahLst/>
                  <a:cxnLst>
                    <a:cxn ang="0">
                      <a:pos x="0" y="7"/>
                    </a:cxn>
                    <a:cxn ang="0">
                      <a:pos x="48" y="0"/>
                    </a:cxn>
                    <a:cxn ang="0">
                      <a:pos x="52" y="83"/>
                    </a:cxn>
                    <a:cxn ang="0">
                      <a:pos x="4" y="91"/>
                    </a:cxn>
                    <a:cxn ang="0">
                      <a:pos x="20" y="51"/>
                    </a:cxn>
                    <a:cxn ang="0">
                      <a:pos x="0" y="7"/>
                    </a:cxn>
                    <a:cxn ang="0">
                      <a:pos x="0" y="7"/>
                    </a:cxn>
                  </a:cxnLst>
                  <a:rect l="0" t="0" r="r" b="b"/>
                  <a:pathLst>
                    <a:path w="52" h="91">
                      <a:moveTo>
                        <a:pt x="0" y="7"/>
                      </a:moveTo>
                      <a:lnTo>
                        <a:pt x="48" y="0"/>
                      </a:lnTo>
                      <a:lnTo>
                        <a:pt x="52" y="83"/>
                      </a:lnTo>
                      <a:lnTo>
                        <a:pt x="4" y="91"/>
                      </a:lnTo>
                      <a:lnTo>
                        <a:pt x="20" y="51"/>
                      </a:lnTo>
                      <a:lnTo>
                        <a:pt x="0" y="7"/>
                      </a:lnTo>
                      <a:lnTo>
                        <a:pt x="0" y="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57" name="Freeform 333"/>
              <p:cNvSpPr>
                <a:spLocks/>
              </p:cNvSpPr>
              <p:nvPr/>
            </p:nvSpPr>
            <p:spPr bwMode="auto">
              <a:xfrm>
                <a:off x="1683" y="1293"/>
                <a:ext cx="603" cy="41"/>
              </a:xfrm>
              <a:custGeom>
                <a:avLst/>
                <a:gdLst/>
                <a:ahLst/>
                <a:cxnLst>
                  <a:cxn ang="0">
                    <a:pos x="603" y="0"/>
                  </a:cxn>
                  <a:cxn ang="0">
                    <a:pos x="282" y="36"/>
                  </a:cxn>
                  <a:cxn ang="0">
                    <a:pos x="0" y="30"/>
                  </a:cxn>
                </a:cxnLst>
                <a:rect l="0" t="0" r="r" b="b"/>
                <a:pathLst>
                  <a:path w="603" h="41">
                    <a:moveTo>
                      <a:pt x="603" y="0"/>
                    </a:moveTo>
                    <a:cubicBezTo>
                      <a:pt x="492" y="15"/>
                      <a:pt x="382" y="31"/>
                      <a:pt x="282" y="36"/>
                    </a:cubicBezTo>
                    <a:cubicBezTo>
                      <a:pt x="182" y="41"/>
                      <a:pt x="91" y="35"/>
                      <a:pt x="0" y="30"/>
                    </a:cubicBezTo>
                  </a:path>
                </a:pathLst>
              </a:custGeom>
              <a:noFill/>
              <a:ln w="3175" cmpd="sng">
                <a:solidFill>
                  <a:srgbClr val="000000"/>
                </a:solidFill>
                <a:round/>
                <a:headEnd/>
                <a:tailEnd/>
              </a:ln>
              <a:effectLst/>
            </p:spPr>
            <p:txBody>
              <a:bodyPr vert="horz" wrap="square" lIns="91440" tIns="45720" rIns="91440" bIns="45720" numCol="1" anchor="ctr" anchorCtr="0" compatLnSpc="1">
                <a:prstTxWarp prst="textNoShape">
                  <a:avLst/>
                </a:prstTxWarp>
              </a:bodyPr>
              <a:lstStyle/>
              <a:p>
                <a:endParaRPr lang="en-US"/>
              </a:p>
            </p:txBody>
          </p:sp>
          <p:sp>
            <p:nvSpPr>
              <p:cNvPr id="1358" name="Freeform 334"/>
              <p:cNvSpPr>
                <a:spLocks/>
              </p:cNvSpPr>
              <p:nvPr/>
            </p:nvSpPr>
            <p:spPr bwMode="auto">
              <a:xfrm>
                <a:off x="1689" y="1299"/>
                <a:ext cx="743" cy="49"/>
              </a:xfrm>
              <a:custGeom>
                <a:avLst/>
                <a:gdLst/>
                <a:ahLst/>
                <a:cxnLst>
                  <a:cxn ang="0">
                    <a:pos x="732" y="0"/>
                  </a:cxn>
                  <a:cxn ang="0">
                    <a:pos x="678" y="9"/>
                  </a:cxn>
                  <a:cxn ang="0">
                    <a:pos x="339" y="45"/>
                  </a:cxn>
                  <a:cxn ang="0">
                    <a:pos x="0" y="30"/>
                  </a:cxn>
                </a:cxnLst>
                <a:rect l="0" t="0" r="r" b="b"/>
                <a:pathLst>
                  <a:path w="743" h="49">
                    <a:moveTo>
                      <a:pt x="732" y="0"/>
                    </a:moveTo>
                    <a:cubicBezTo>
                      <a:pt x="737" y="1"/>
                      <a:pt x="743" y="2"/>
                      <a:pt x="678" y="9"/>
                    </a:cubicBezTo>
                    <a:cubicBezTo>
                      <a:pt x="613" y="16"/>
                      <a:pt x="452" y="41"/>
                      <a:pt x="339" y="45"/>
                    </a:cubicBezTo>
                    <a:cubicBezTo>
                      <a:pt x="226" y="49"/>
                      <a:pt x="113" y="39"/>
                      <a:pt x="0" y="30"/>
                    </a:cubicBezTo>
                  </a:path>
                </a:pathLst>
              </a:custGeom>
              <a:noFill/>
              <a:ln w="3175" cmpd="sng">
                <a:solidFill>
                  <a:srgbClr val="000000"/>
                </a:solidFill>
                <a:round/>
                <a:headEnd/>
                <a:tailEnd/>
              </a:ln>
              <a:effectLst/>
            </p:spPr>
            <p:txBody>
              <a:bodyPr vert="horz" wrap="square" lIns="91440" tIns="45720" rIns="91440" bIns="45720" numCol="1" anchor="ctr" anchorCtr="0" compatLnSpc="1">
                <a:prstTxWarp prst="textNoShape">
                  <a:avLst/>
                </a:prstTxWarp>
              </a:bodyPr>
              <a:lstStyle/>
              <a:p>
                <a:endParaRPr lang="en-US"/>
              </a:p>
            </p:txBody>
          </p:sp>
          <p:sp>
            <p:nvSpPr>
              <p:cNvPr id="1359" name="Freeform 335"/>
              <p:cNvSpPr>
                <a:spLocks/>
              </p:cNvSpPr>
              <p:nvPr/>
            </p:nvSpPr>
            <p:spPr bwMode="auto">
              <a:xfrm>
                <a:off x="1695" y="1305"/>
                <a:ext cx="861" cy="45"/>
              </a:xfrm>
              <a:custGeom>
                <a:avLst/>
                <a:gdLst/>
                <a:ahLst/>
                <a:cxnLst>
                  <a:cxn ang="0">
                    <a:pos x="861" y="0"/>
                  </a:cxn>
                  <a:cxn ang="0">
                    <a:pos x="357" y="42"/>
                  </a:cxn>
                  <a:cxn ang="0">
                    <a:pos x="0" y="21"/>
                  </a:cxn>
                </a:cxnLst>
                <a:rect l="0" t="0" r="r" b="b"/>
                <a:pathLst>
                  <a:path w="861" h="45">
                    <a:moveTo>
                      <a:pt x="861" y="0"/>
                    </a:moveTo>
                    <a:cubicBezTo>
                      <a:pt x="680" y="19"/>
                      <a:pt x="500" y="39"/>
                      <a:pt x="357" y="42"/>
                    </a:cubicBezTo>
                    <a:cubicBezTo>
                      <a:pt x="214" y="45"/>
                      <a:pt x="107" y="33"/>
                      <a:pt x="0" y="21"/>
                    </a:cubicBezTo>
                  </a:path>
                </a:pathLst>
              </a:custGeom>
              <a:noFill/>
              <a:ln w="3175" cmpd="sng">
                <a:solidFill>
                  <a:srgbClr val="000000"/>
                </a:solidFill>
                <a:round/>
                <a:headEnd/>
                <a:tailEnd/>
              </a:ln>
              <a:effectLst/>
            </p:spPr>
            <p:txBody>
              <a:bodyPr vert="horz" wrap="square" lIns="91440" tIns="45720" rIns="91440" bIns="45720" numCol="1" anchor="ctr" anchorCtr="0" compatLnSpc="1">
                <a:prstTxWarp prst="textNoShape">
                  <a:avLst/>
                </a:prstTxWarp>
              </a:bodyPr>
              <a:lstStyle/>
              <a:p>
                <a:endParaRPr lang="en-US"/>
              </a:p>
            </p:txBody>
          </p:sp>
          <p:sp>
            <p:nvSpPr>
              <p:cNvPr id="1360" name="Freeform 336"/>
              <p:cNvSpPr>
                <a:spLocks/>
              </p:cNvSpPr>
              <p:nvPr/>
            </p:nvSpPr>
            <p:spPr bwMode="auto">
              <a:xfrm>
                <a:off x="2774" y="2290"/>
                <a:ext cx="366" cy="264"/>
              </a:xfrm>
              <a:custGeom>
                <a:avLst/>
                <a:gdLst/>
                <a:ahLst/>
                <a:cxnLst>
                  <a:cxn ang="0">
                    <a:pos x="366" y="0"/>
                  </a:cxn>
                  <a:cxn ang="0">
                    <a:pos x="166" y="206"/>
                  </a:cxn>
                  <a:cxn ang="0">
                    <a:pos x="0" y="264"/>
                  </a:cxn>
                </a:cxnLst>
                <a:rect l="0" t="0" r="r" b="b"/>
                <a:pathLst>
                  <a:path w="366" h="264">
                    <a:moveTo>
                      <a:pt x="366" y="0"/>
                    </a:moveTo>
                    <a:cubicBezTo>
                      <a:pt x="333" y="34"/>
                      <a:pt x="227" y="162"/>
                      <a:pt x="166" y="206"/>
                    </a:cubicBezTo>
                    <a:cubicBezTo>
                      <a:pt x="105" y="250"/>
                      <a:pt x="35" y="252"/>
                      <a:pt x="0" y="264"/>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sp>
            <p:nvSpPr>
              <p:cNvPr id="1361" name="Freeform 337"/>
              <p:cNvSpPr>
                <a:spLocks/>
              </p:cNvSpPr>
              <p:nvPr/>
            </p:nvSpPr>
            <p:spPr bwMode="auto">
              <a:xfrm>
                <a:off x="2692" y="2286"/>
                <a:ext cx="366" cy="264"/>
              </a:xfrm>
              <a:custGeom>
                <a:avLst/>
                <a:gdLst/>
                <a:ahLst/>
                <a:cxnLst>
                  <a:cxn ang="0">
                    <a:pos x="366" y="0"/>
                  </a:cxn>
                  <a:cxn ang="0">
                    <a:pos x="166" y="206"/>
                  </a:cxn>
                  <a:cxn ang="0">
                    <a:pos x="0" y="264"/>
                  </a:cxn>
                </a:cxnLst>
                <a:rect l="0" t="0" r="r" b="b"/>
                <a:pathLst>
                  <a:path w="366" h="264">
                    <a:moveTo>
                      <a:pt x="366" y="0"/>
                    </a:moveTo>
                    <a:cubicBezTo>
                      <a:pt x="333" y="34"/>
                      <a:pt x="227" y="162"/>
                      <a:pt x="166" y="206"/>
                    </a:cubicBezTo>
                    <a:cubicBezTo>
                      <a:pt x="105" y="250"/>
                      <a:pt x="35" y="252"/>
                      <a:pt x="0" y="264"/>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sp>
            <p:nvSpPr>
              <p:cNvPr id="1362" name="Freeform 338"/>
              <p:cNvSpPr>
                <a:spLocks/>
              </p:cNvSpPr>
              <p:nvPr/>
            </p:nvSpPr>
            <p:spPr bwMode="auto">
              <a:xfrm>
                <a:off x="2652" y="2286"/>
                <a:ext cx="366" cy="264"/>
              </a:xfrm>
              <a:custGeom>
                <a:avLst/>
                <a:gdLst/>
                <a:ahLst/>
                <a:cxnLst>
                  <a:cxn ang="0">
                    <a:pos x="366" y="0"/>
                  </a:cxn>
                  <a:cxn ang="0">
                    <a:pos x="166" y="206"/>
                  </a:cxn>
                  <a:cxn ang="0">
                    <a:pos x="0" y="264"/>
                  </a:cxn>
                </a:cxnLst>
                <a:rect l="0" t="0" r="r" b="b"/>
                <a:pathLst>
                  <a:path w="366" h="264">
                    <a:moveTo>
                      <a:pt x="366" y="0"/>
                    </a:moveTo>
                    <a:cubicBezTo>
                      <a:pt x="333" y="34"/>
                      <a:pt x="227" y="162"/>
                      <a:pt x="166" y="206"/>
                    </a:cubicBezTo>
                    <a:cubicBezTo>
                      <a:pt x="105" y="250"/>
                      <a:pt x="35" y="252"/>
                      <a:pt x="0" y="264"/>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grpSp>
            <p:nvGrpSpPr>
              <p:cNvPr id="1363" name="Group 339"/>
              <p:cNvGrpSpPr>
                <a:grpSpLocks/>
              </p:cNvGrpSpPr>
              <p:nvPr/>
            </p:nvGrpSpPr>
            <p:grpSpPr bwMode="auto">
              <a:xfrm>
                <a:off x="214" y="720"/>
                <a:ext cx="1526" cy="854"/>
                <a:chOff x="264" y="1117"/>
                <a:chExt cx="1623" cy="908"/>
              </a:xfrm>
            </p:grpSpPr>
            <p:grpSp>
              <p:nvGrpSpPr>
                <p:cNvPr id="1364" name="Group 340"/>
                <p:cNvGrpSpPr>
                  <a:grpSpLocks/>
                </p:cNvGrpSpPr>
                <p:nvPr/>
              </p:nvGrpSpPr>
              <p:grpSpPr bwMode="auto">
                <a:xfrm>
                  <a:off x="264" y="1117"/>
                  <a:ext cx="1623" cy="908"/>
                  <a:chOff x="198" y="1284"/>
                  <a:chExt cx="2001" cy="1119"/>
                </a:xfrm>
              </p:grpSpPr>
              <p:sp>
                <p:nvSpPr>
                  <p:cNvPr id="1365" name="Freeform 341"/>
                  <p:cNvSpPr>
                    <a:spLocks/>
                  </p:cNvSpPr>
                  <p:nvPr/>
                </p:nvSpPr>
                <p:spPr bwMode="auto">
                  <a:xfrm>
                    <a:off x="198" y="2112"/>
                    <a:ext cx="2001" cy="291"/>
                  </a:xfrm>
                  <a:custGeom>
                    <a:avLst/>
                    <a:gdLst/>
                    <a:ahLst/>
                    <a:cxnLst>
                      <a:cxn ang="0">
                        <a:pos x="1905" y="0"/>
                      </a:cxn>
                      <a:cxn ang="0">
                        <a:pos x="2001" y="18"/>
                      </a:cxn>
                      <a:cxn ang="0">
                        <a:pos x="1854" y="120"/>
                      </a:cxn>
                      <a:cxn ang="0">
                        <a:pos x="1806" y="99"/>
                      </a:cxn>
                      <a:cxn ang="0">
                        <a:pos x="1614" y="144"/>
                      </a:cxn>
                      <a:cxn ang="0">
                        <a:pos x="1500" y="132"/>
                      </a:cxn>
                      <a:cxn ang="0">
                        <a:pos x="1422" y="204"/>
                      </a:cxn>
                      <a:cxn ang="0">
                        <a:pos x="1308" y="177"/>
                      </a:cxn>
                      <a:cxn ang="0">
                        <a:pos x="1086" y="291"/>
                      </a:cxn>
                      <a:cxn ang="0">
                        <a:pos x="942" y="195"/>
                      </a:cxn>
                      <a:cxn ang="0">
                        <a:pos x="705" y="225"/>
                      </a:cxn>
                      <a:cxn ang="0">
                        <a:pos x="705" y="165"/>
                      </a:cxn>
                      <a:cxn ang="0">
                        <a:pos x="438" y="195"/>
                      </a:cxn>
                      <a:cxn ang="0">
                        <a:pos x="327" y="168"/>
                      </a:cxn>
                      <a:cxn ang="0">
                        <a:pos x="138" y="201"/>
                      </a:cxn>
                      <a:cxn ang="0">
                        <a:pos x="171" y="171"/>
                      </a:cxn>
                      <a:cxn ang="0">
                        <a:pos x="0" y="144"/>
                      </a:cxn>
                      <a:cxn ang="0">
                        <a:pos x="177" y="96"/>
                      </a:cxn>
                      <a:cxn ang="0">
                        <a:pos x="315" y="81"/>
                      </a:cxn>
                      <a:cxn ang="0">
                        <a:pos x="1905" y="0"/>
                      </a:cxn>
                    </a:cxnLst>
                    <a:rect l="0" t="0" r="r" b="b"/>
                    <a:pathLst>
                      <a:path w="2001" h="291">
                        <a:moveTo>
                          <a:pt x="1905" y="0"/>
                        </a:moveTo>
                        <a:lnTo>
                          <a:pt x="2001" y="18"/>
                        </a:lnTo>
                        <a:lnTo>
                          <a:pt x="1854" y="120"/>
                        </a:lnTo>
                        <a:lnTo>
                          <a:pt x="1806" y="99"/>
                        </a:lnTo>
                        <a:lnTo>
                          <a:pt x="1614" y="144"/>
                        </a:lnTo>
                        <a:lnTo>
                          <a:pt x="1500" y="132"/>
                        </a:lnTo>
                        <a:lnTo>
                          <a:pt x="1422" y="204"/>
                        </a:lnTo>
                        <a:lnTo>
                          <a:pt x="1308" y="177"/>
                        </a:lnTo>
                        <a:lnTo>
                          <a:pt x="1086" y="291"/>
                        </a:lnTo>
                        <a:lnTo>
                          <a:pt x="942" y="195"/>
                        </a:lnTo>
                        <a:lnTo>
                          <a:pt x="705" y="225"/>
                        </a:lnTo>
                        <a:lnTo>
                          <a:pt x="705" y="165"/>
                        </a:lnTo>
                        <a:lnTo>
                          <a:pt x="438" y="195"/>
                        </a:lnTo>
                        <a:lnTo>
                          <a:pt x="327" y="168"/>
                        </a:lnTo>
                        <a:lnTo>
                          <a:pt x="138" y="201"/>
                        </a:lnTo>
                        <a:lnTo>
                          <a:pt x="171" y="171"/>
                        </a:lnTo>
                        <a:lnTo>
                          <a:pt x="0" y="144"/>
                        </a:lnTo>
                        <a:lnTo>
                          <a:pt x="177" y="96"/>
                        </a:lnTo>
                        <a:lnTo>
                          <a:pt x="315" y="81"/>
                        </a:lnTo>
                        <a:lnTo>
                          <a:pt x="1905" y="0"/>
                        </a:lnTo>
                        <a:close/>
                      </a:path>
                    </a:pathLst>
                  </a:custGeom>
                  <a:solidFill>
                    <a:srgbClr val="BFAE9F"/>
                  </a:solidFill>
                  <a:ln w="9525">
                    <a:noFill/>
                    <a:round/>
                    <a:headEnd/>
                    <a:tailEnd/>
                  </a:ln>
                  <a:effectLst/>
                </p:spPr>
                <p:txBody>
                  <a:bodyPr vert="horz" wrap="square" lIns="91440" tIns="45720" rIns="91440" bIns="45720" numCol="1" anchor="ctr" anchorCtr="0" compatLnSpc="1">
                    <a:prstTxWarp prst="textNoShape">
                      <a:avLst/>
                    </a:prstTxWarp>
                  </a:bodyPr>
                  <a:lstStyle/>
                  <a:p>
                    <a:endParaRPr lang="en-US"/>
                  </a:p>
                </p:txBody>
              </p:sp>
              <p:grpSp>
                <p:nvGrpSpPr>
                  <p:cNvPr id="1366" name="Group 342"/>
                  <p:cNvGrpSpPr>
                    <a:grpSpLocks/>
                  </p:cNvGrpSpPr>
                  <p:nvPr/>
                </p:nvGrpSpPr>
                <p:grpSpPr bwMode="auto">
                  <a:xfrm>
                    <a:off x="917" y="1704"/>
                    <a:ext cx="299" cy="453"/>
                    <a:chOff x="1972" y="2286"/>
                    <a:chExt cx="299" cy="453"/>
                  </a:xfrm>
                </p:grpSpPr>
                <p:sp>
                  <p:nvSpPr>
                    <p:cNvPr id="1367" name="Freeform 343"/>
                    <p:cNvSpPr>
                      <a:spLocks/>
                    </p:cNvSpPr>
                    <p:nvPr/>
                  </p:nvSpPr>
                  <p:spPr bwMode="auto">
                    <a:xfrm>
                      <a:off x="1972" y="2291"/>
                      <a:ext cx="299" cy="448"/>
                    </a:xfrm>
                    <a:custGeom>
                      <a:avLst/>
                      <a:gdLst/>
                      <a:ahLst/>
                      <a:cxnLst>
                        <a:cxn ang="0">
                          <a:pos x="0" y="448"/>
                        </a:cxn>
                        <a:cxn ang="0">
                          <a:pos x="0" y="156"/>
                        </a:cxn>
                        <a:cxn ang="0">
                          <a:pos x="0" y="149"/>
                        </a:cxn>
                        <a:cxn ang="0">
                          <a:pos x="0" y="132"/>
                        </a:cxn>
                        <a:cxn ang="0">
                          <a:pos x="2" y="118"/>
                        </a:cxn>
                        <a:cxn ang="0">
                          <a:pos x="7" y="103"/>
                        </a:cxn>
                        <a:cxn ang="0">
                          <a:pos x="12" y="89"/>
                        </a:cxn>
                        <a:cxn ang="0">
                          <a:pos x="19" y="75"/>
                        </a:cxn>
                        <a:cxn ang="0">
                          <a:pos x="29" y="60"/>
                        </a:cxn>
                        <a:cxn ang="0">
                          <a:pos x="41" y="48"/>
                        </a:cxn>
                        <a:cxn ang="0">
                          <a:pos x="48" y="41"/>
                        </a:cxn>
                        <a:cxn ang="0">
                          <a:pos x="58" y="34"/>
                        </a:cxn>
                        <a:cxn ang="0">
                          <a:pos x="67" y="26"/>
                        </a:cxn>
                        <a:cxn ang="0">
                          <a:pos x="79" y="19"/>
                        </a:cxn>
                        <a:cxn ang="0">
                          <a:pos x="92" y="14"/>
                        </a:cxn>
                        <a:cxn ang="0">
                          <a:pos x="104" y="10"/>
                        </a:cxn>
                        <a:cxn ang="0">
                          <a:pos x="113" y="7"/>
                        </a:cxn>
                        <a:cxn ang="0">
                          <a:pos x="128" y="2"/>
                        </a:cxn>
                        <a:cxn ang="0">
                          <a:pos x="142" y="2"/>
                        </a:cxn>
                        <a:cxn ang="0">
                          <a:pos x="157" y="0"/>
                        </a:cxn>
                        <a:cxn ang="0">
                          <a:pos x="171" y="2"/>
                        </a:cxn>
                        <a:cxn ang="0">
                          <a:pos x="188" y="7"/>
                        </a:cxn>
                        <a:cxn ang="0">
                          <a:pos x="205" y="12"/>
                        </a:cxn>
                        <a:cxn ang="0">
                          <a:pos x="217" y="19"/>
                        </a:cxn>
                        <a:cxn ang="0">
                          <a:pos x="229" y="29"/>
                        </a:cxn>
                        <a:cxn ang="0">
                          <a:pos x="243" y="38"/>
                        </a:cxn>
                        <a:cxn ang="0">
                          <a:pos x="255" y="50"/>
                        </a:cxn>
                        <a:cxn ang="0">
                          <a:pos x="265" y="60"/>
                        </a:cxn>
                        <a:cxn ang="0">
                          <a:pos x="272" y="72"/>
                        </a:cxn>
                        <a:cxn ang="0">
                          <a:pos x="282" y="87"/>
                        </a:cxn>
                        <a:cxn ang="0">
                          <a:pos x="289" y="101"/>
                        </a:cxn>
                        <a:cxn ang="0">
                          <a:pos x="292" y="116"/>
                        </a:cxn>
                        <a:cxn ang="0">
                          <a:pos x="296" y="128"/>
                        </a:cxn>
                        <a:cxn ang="0">
                          <a:pos x="299" y="142"/>
                        </a:cxn>
                        <a:cxn ang="0">
                          <a:pos x="299" y="149"/>
                        </a:cxn>
                        <a:cxn ang="0">
                          <a:pos x="299" y="448"/>
                        </a:cxn>
                        <a:cxn ang="0">
                          <a:pos x="0" y="448"/>
                        </a:cxn>
                      </a:cxnLst>
                      <a:rect l="0" t="0" r="r" b="b"/>
                      <a:pathLst>
                        <a:path w="299" h="448">
                          <a:moveTo>
                            <a:pt x="0" y="448"/>
                          </a:moveTo>
                          <a:lnTo>
                            <a:pt x="0" y="156"/>
                          </a:lnTo>
                          <a:lnTo>
                            <a:pt x="0" y="149"/>
                          </a:lnTo>
                          <a:lnTo>
                            <a:pt x="0" y="132"/>
                          </a:lnTo>
                          <a:lnTo>
                            <a:pt x="2" y="118"/>
                          </a:lnTo>
                          <a:lnTo>
                            <a:pt x="7" y="103"/>
                          </a:lnTo>
                          <a:lnTo>
                            <a:pt x="12" y="89"/>
                          </a:lnTo>
                          <a:lnTo>
                            <a:pt x="19" y="75"/>
                          </a:lnTo>
                          <a:lnTo>
                            <a:pt x="29" y="60"/>
                          </a:lnTo>
                          <a:lnTo>
                            <a:pt x="41" y="48"/>
                          </a:lnTo>
                          <a:lnTo>
                            <a:pt x="48" y="41"/>
                          </a:lnTo>
                          <a:lnTo>
                            <a:pt x="58" y="34"/>
                          </a:lnTo>
                          <a:lnTo>
                            <a:pt x="67" y="26"/>
                          </a:lnTo>
                          <a:lnTo>
                            <a:pt x="79" y="19"/>
                          </a:lnTo>
                          <a:lnTo>
                            <a:pt x="92" y="14"/>
                          </a:lnTo>
                          <a:lnTo>
                            <a:pt x="104" y="10"/>
                          </a:lnTo>
                          <a:lnTo>
                            <a:pt x="113" y="7"/>
                          </a:lnTo>
                          <a:lnTo>
                            <a:pt x="128" y="2"/>
                          </a:lnTo>
                          <a:lnTo>
                            <a:pt x="142" y="2"/>
                          </a:lnTo>
                          <a:lnTo>
                            <a:pt x="157" y="0"/>
                          </a:lnTo>
                          <a:lnTo>
                            <a:pt x="171" y="2"/>
                          </a:lnTo>
                          <a:lnTo>
                            <a:pt x="188" y="7"/>
                          </a:lnTo>
                          <a:lnTo>
                            <a:pt x="205" y="12"/>
                          </a:lnTo>
                          <a:lnTo>
                            <a:pt x="217" y="19"/>
                          </a:lnTo>
                          <a:lnTo>
                            <a:pt x="229" y="29"/>
                          </a:lnTo>
                          <a:lnTo>
                            <a:pt x="243" y="38"/>
                          </a:lnTo>
                          <a:lnTo>
                            <a:pt x="255" y="50"/>
                          </a:lnTo>
                          <a:lnTo>
                            <a:pt x="265" y="60"/>
                          </a:lnTo>
                          <a:lnTo>
                            <a:pt x="272" y="72"/>
                          </a:lnTo>
                          <a:lnTo>
                            <a:pt x="282" y="87"/>
                          </a:lnTo>
                          <a:lnTo>
                            <a:pt x="289" y="101"/>
                          </a:lnTo>
                          <a:lnTo>
                            <a:pt x="292" y="116"/>
                          </a:lnTo>
                          <a:lnTo>
                            <a:pt x="296" y="128"/>
                          </a:lnTo>
                          <a:lnTo>
                            <a:pt x="299" y="142"/>
                          </a:lnTo>
                          <a:lnTo>
                            <a:pt x="299" y="149"/>
                          </a:lnTo>
                          <a:lnTo>
                            <a:pt x="299" y="448"/>
                          </a:lnTo>
                          <a:lnTo>
                            <a:pt x="0" y="448"/>
                          </a:lnTo>
                          <a:close/>
                        </a:path>
                      </a:pathLst>
                    </a:custGeom>
                    <a:gradFill rotWithShape="0">
                      <a:gsLst>
                        <a:gs pos="0">
                          <a:srgbClr val="ECECEC">
                            <a:gamma/>
                            <a:shade val="46275"/>
                            <a:invGamma/>
                          </a:srgbClr>
                        </a:gs>
                        <a:gs pos="100000">
                          <a:srgbClr val="ECECEC"/>
                        </a:gs>
                      </a:gsLst>
                      <a:lin ang="0" scaled="1"/>
                    </a:gra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68" name="Freeform 344"/>
                    <p:cNvSpPr>
                      <a:spLocks/>
                    </p:cNvSpPr>
                    <p:nvPr/>
                  </p:nvSpPr>
                  <p:spPr bwMode="auto">
                    <a:xfrm>
                      <a:off x="2023" y="2286"/>
                      <a:ext cx="103" cy="383"/>
                    </a:xfrm>
                    <a:custGeom>
                      <a:avLst/>
                      <a:gdLst/>
                      <a:ahLst/>
                      <a:cxnLst>
                        <a:cxn ang="0">
                          <a:pos x="103" y="5"/>
                        </a:cxn>
                        <a:cxn ang="0">
                          <a:pos x="96" y="7"/>
                        </a:cxn>
                        <a:cxn ang="0">
                          <a:pos x="86" y="10"/>
                        </a:cxn>
                        <a:cxn ang="0">
                          <a:pos x="77" y="15"/>
                        </a:cxn>
                        <a:cxn ang="0">
                          <a:pos x="60" y="24"/>
                        </a:cxn>
                        <a:cxn ang="0">
                          <a:pos x="50" y="34"/>
                        </a:cxn>
                        <a:cxn ang="0">
                          <a:pos x="41" y="43"/>
                        </a:cxn>
                        <a:cxn ang="0">
                          <a:pos x="33" y="58"/>
                        </a:cxn>
                        <a:cxn ang="0">
                          <a:pos x="26" y="72"/>
                        </a:cxn>
                        <a:cxn ang="0">
                          <a:pos x="21" y="89"/>
                        </a:cxn>
                        <a:cxn ang="0">
                          <a:pos x="16" y="108"/>
                        </a:cxn>
                        <a:cxn ang="0">
                          <a:pos x="16" y="128"/>
                        </a:cxn>
                        <a:cxn ang="0">
                          <a:pos x="14" y="145"/>
                        </a:cxn>
                        <a:cxn ang="0">
                          <a:pos x="14" y="161"/>
                        </a:cxn>
                        <a:cxn ang="0">
                          <a:pos x="14" y="383"/>
                        </a:cxn>
                        <a:cxn ang="0">
                          <a:pos x="0" y="383"/>
                        </a:cxn>
                        <a:cxn ang="0">
                          <a:pos x="0" y="161"/>
                        </a:cxn>
                        <a:cxn ang="0">
                          <a:pos x="0" y="137"/>
                        </a:cxn>
                        <a:cxn ang="0">
                          <a:pos x="2" y="123"/>
                        </a:cxn>
                        <a:cxn ang="0">
                          <a:pos x="4" y="108"/>
                        </a:cxn>
                        <a:cxn ang="0">
                          <a:pos x="7" y="87"/>
                        </a:cxn>
                        <a:cxn ang="0">
                          <a:pos x="14" y="70"/>
                        </a:cxn>
                        <a:cxn ang="0">
                          <a:pos x="19" y="55"/>
                        </a:cxn>
                        <a:cxn ang="0">
                          <a:pos x="28" y="43"/>
                        </a:cxn>
                        <a:cxn ang="0">
                          <a:pos x="36" y="31"/>
                        </a:cxn>
                        <a:cxn ang="0">
                          <a:pos x="45" y="22"/>
                        </a:cxn>
                        <a:cxn ang="0">
                          <a:pos x="55" y="15"/>
                        </a:cxn>
                        <a:cxn ang="0">
                          <a:pos x="65" y="7"/>
                        </a:cxn>
                        <a:cxn ang="0">
                          <a:pos x="74" y="5"/>
                        </a:cxn>
                        <a:cxn ang="0">
                          <a:pos x="84" y="2"/>
                        </a:cxn>
                        <a:cxn ang="0">
                          <a:pos x="94" y="0"/>
                        </a:cxn>
                        <a:cxn ang="0">
                          <a:pos x="103" y="0"/>
                        </a:cxn>
                        <a:cxn ang="0">
                          <a:pos x="103" y="5"/>
                        </a:cxn>
                      </a:cxnLst>
                      <a:rect l="0" t="0" r="r" b="b"/>
                      <a:pathLst>
                        <a:path w="103" h="383">
                          <a:moveTo>
                            <a:pt x="103" y="5"/>
                          </a:moveTo>
                          <a:lnTo>
                            <a:pt x="96" y="7"/>
                          </a:lnTo>
                          <a:lnTo>
                            <a:pt x="86" y="10"/>
                          </a:lnTo>
                          <a:lnTo>
                            <a:pt x="77" y="15"/>
                          </a:lnTo>
                          <a:lnTo>
                            <a:pt x="60" y="24"/>
                          </a:lnTo>
                          <a:lnTo>
                            <a:pt x="50" y="34"/>
                          </a:lnTo>
                          <a:lnTo>
                            <a:pt x="41" y="43"/>
                          </a:lnTo>
                          <a:lnTo>
                            <a:pt x="33" y="58"/>
                          </a:lnTo>
                          <a:lnTo>
                            <a:pt x="26" y="72"/>
                          </a:lnTo>
                          <a:lnTo>
                            <a:pt x="21" y="89"/>
                          </a:lnTo>
                          <a:lnTo>
                            <a:pt x="16" y="108"/>
                          </a:lnTo>
                          <a:lnTo>
                            <a:pt x="16" y="128"/>
                          </a:lnTo>
                          <a:lnTo>
                            <a:pt x="14" y="145"/>
                          </a:lnTo>
                          <a:lnTo>
                            <a:pt x="14" y="161"/>
                          </a:lnTo>
                          <a:lnTo>
                            <a:pt x="14" y="383"/>
                          </a:lnTo>
                          <a:lnTo>
                            <a:pt x="0" y="383"/>
                          </a:lnTo>
                          <a:lnTo>
                            <a:pt x="0" y="161"/>
                          </a:lnTo>
                          <a:lnTo>
                            <a:pt x="0" y="137"/>
                          </a:lnTo>
                          <a:lnTo>
                            <a:pt x="2" y="123"/>
                          </a:lnTo>
                          <a:lnTo>
                            <a:pt x="4" y="108"/>
                          </a:lnTo>
                          <a:lnTo>
                            <a:pt x="7" y="87"/>
                          </a:lnTo>
                          <a:lnTo>
                            <a:pt x="14" y="70"/>
                          </a:lnTo>
                          <a:lnTo>
                            <a:pt x="19" y="55"/>
                          </a:lnTo>
                          <a:lnTo>
                            <a:pt x="28" y="43"/>
                          </a:lnTo>
                          <a:lnTo>
                            <a:pt x="36" y="31"/>
                          </a:lnTo>
                          <a:lnTo>
                            <a:pt x="45" y="22"/>
                          </a:lnTo>
                          <a:lnTo>
                            <a:pt x="55" y="15"/>
                          </a:lnTo>
                          <a:lnTo>
                            <a:pt x="65" y="7"/>
                          </a:lnTo>
                          <a:lnTo>
                            <a:pt x="74" y="5"/>
                          </a:lnTo>
                          <a:lnTo>
                            <a:pt x="84" y="2"/>
                          </a:lnTo>
                          <a:lnTo>
                            <a:pt x="94" y="0"/>
                          </a:lnTo>
                          <a:lnTo>
                            <a:pt x="103" y="0"/>
                          </a:lnTo>
                          <a:lnTo>
                            <a:pt x="103" y="5"/>
                          </a:lnTo>
                          <a:close/>
                        </a:path>
                      </a:pathLst>
                    </a:custGeom>
                    <a:solidFill>
                      <a:srgbClr val="ABABA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9" name="Freeform 345"/>
                    <p:cNvSpPr>
                      <a:spLocks/>
                    </p:cNvSpPr>
                    <p:nvPr/>
                  </p:nvSpPr>
                  <p:spPr bwMode="auto">
                    <a:xfrm>
                      <a:off x="2035" y="2286"/>
                      <a:ext cx="91" cy="383"/>
                    </a:xfrm>
                    <a:custGeom>
                      <a:avLst/>
                      <a:gdLst/>
                      <a:ahLst/>
                      <a:cxnLst>
                        <a:cxn ang="0">
                          <a:pos x="91" y="0"/>
                        </a:cxn>
                        <a:cxn ang="0">
                          <a:pos x="84" y="2"/>
                        </a:cxn>
                        <a:cxn ang="0">
                          <a:pos x="72" y="5"/>
                        </a:cxn>
                        <a:cxn ang="0">
                          <a:pos x="65" y="10"/>
                        </a:cxn>
                        <a:cxn ang="0">
                          <a:pos x="55" y="15"/>
                        </a:cxn>
                        <a:cxn ang="0">
                          <a:pos x="48" y="19"/>
                        </a:cxn>
                        <a:cxn ang="0">
                          <a:pos x="38" y="27"/>
                        </a:cxn>
                        <a:cxn ang="0">
                          <a:pos x="33" y="31"/>
                        </a:cxn>
                        <a:cxn ang="0">
                          <a:pos x="26" y="41"/>
                        </a:cxn>
                        <a:cxn ang="0">
                          <a:pos x="21" y="48"/>
                        </a:cxn>
                        <a:cxn ang="0">
                          <a:pos x="16" y="58"/>
                        </a:cxn>
                        <a:cxn ang="0">
                          <a:pos x="9" y="70"/>
                        </a:cxn>
                        <a:cxn ang="0">
                          <a:pos x="7" y="84"/>
                        </a:cxn>
                        <a:cxn ang="0">
                          <a:pos x="2" y="106"/>
                        </a:cxn>
                        <a:cxn ang="0">
                          <a:pos x="0" y="125"/>
                        </a:cxn>
                        <a:cxn ang="0">
                          <a:pos x="0" y="161"/>
                        </a:cxn>
                        <a:cxn ang="0">
                          <a:pos x="0" y="383"/>
                        </a:cxn>
                      </a:cxnLst>
                      <a:rect l="0" t="0" r="r" b="b"/>
                      <a:pathLst>
                        <a:path w="91" h="383">
                          <a:moveTo>
                            <a:pt x="91" y="0"/>
                          </a:moveTo>
                          <a:lnTo>
                            <a:pt x="84" y="2"/>
                          </a:lnTo>
                          <a:lnTo>
                            <a:pt x="72" y="5"/>
                          </a:lnTo>
                          <a:lnTo>
                            <a:pt x="65" y="10"/>
                          </a:lnTo>
                          <a:lnTo>
                            <a:pt x="55" y="15"/>
                          </a:lnTo>
                          <a:lnTo>
                            <a:pt x="48" y="19"/>
                          </a:lnTo>
                          <a:lnTo>
                            <a:pt x="38" y="27"/>
                          </a:lnTo>
                          <a:lnTo>
                            <a:pt x="33" y="31"/>
                          </a:lnTo>
                          <a:lnTo>
                            <a:pt x="26" y="41"/>
                          </a:lnTo>
                          <a:lnTo>
                            <a:pt x="21" y="48"/>
                          </a:lnTo>
                          <a:lnTo>
                            <a:pt x="16" y="58"/>
                          </a:lnTo>
                          <a:lnTo>
                            <a:pt x="9" y="70"/>
                          </a:lnTo>
                          <a:lnTo>
                            <a:pt x="7" y="84"/>
                          </a:lnTo>
                          <a:lnTo>
                            <a:pt x="2" y="106"/>
                          </a:lnTo>
                          <a:lnTo>
                            <a:pt x="0" y="125"/>
                          </a:lnTo>
                          <a:lnTo>
                            <a:pt x="0" y="161"/>
                          </a:lnTo>
                          <a:lnTo>
                            <a:pt x="0" y="383"/>
                          </a:lnTo>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0" name="Line 346"/>
                    <p:cNvSpPr>
                      <a:spLocks noChangeShapeType="1"/>
                    </p:cNvSpPr>
                    <p:nvPr/>
                  </p:nvSpPr>
                  <p:spPr bwMode="auto">
                    <a:xfrm flipH="1">
                      <a:off x="2039" y="2440"/>
                      <a:ext cx="229" cy="1"/>
                    </a:xfrm>
                    <a:prstGeom prst="line">
                      <a:avLst/>
                    </a:prstGeom>
                    <a:noFill/>
                    <a:ln w="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1" name="Line 347"/>
                    <p:cNvSpPr>
                      <a:spLocks noChangeShapeType="1"/>
                    </p:cNvSpPr>
                    <p:nvPr/>
                  </p:nvSpPr>
                  <p:spPr bwMode="auto">
                    <a:xfrm flipH="1">
                      <a:off x="1972" y="2440"/>
                      <a:ext cx="51" cy="1"/>
                    </a:xfrm>
                    <a:prstGeom prst="line">
                      <a:avLst/>
                    </a:prstGeom>
                    <a:noFill/>
                    <a:ln w="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2" name="Freeform 348"/>
                    <p:cNvSpPr>
                      <a:spLocks/>
                    </p:cNvSpPr>
                    <p:nvPr/>
                  </p:nvSpPr>
                  <p:spPr bwMode="auto">
                    <a:xfrm>
                      <a:off x="2054" y="2411"/>
                      <a:ext cx="1" cy="29"/>
                    </a:xfrm>
                    <a:custGeom>
                      <a:avLst/>
                      <a:gdLst/>
                      <a:ahLst/>
                      <a:cxnLst>
                        <a:cxn ang="0">
                          <a:pos x="0" y="29"/>
                        </a:cxn>
                        <a:cxn ang="0">
                          <a:pos x="0" y="22"/>
                        </a:cxn>
                        <a:cxn ang="0">
                          <a:pos x="0" y="12"/>
                        </a:cxn>
                        <a:cxn ang="0">
                          <a:pos x="0" y="0"/>
                        </a:cxn>
                      </a:cxnLst>
                      <a:rect l="0" t="0" r="r" b="b"/>
                      <a:pathLst>
                        <a:path h="29">
                          <a:moveTo>
                            <a:pt x="0" y="29"/>
                          </a:moveTo>
                          <a:lnTo>
                            <a:pt x="0" y="22"/>
                          </a:lnTo>
                          <a:lnTo>
                            <a:pt x="0" y="12"/>
                          </a:lnTo>
                          <a:lnTo>
                            <a:pt x="0" y="0"/>
                          </a:lnTo>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73" name="Freeform 349"/>
                  <p:cNvSpPr>
                    <a:spLocks/>
                  </p:cNvSpPr>
                  <p:nvPr/>
                </p:nvSpPr>
                <p:spPr bwMode="auto">
                  <a:xfrm>
                    <a:off x="1809" y="1803"/>
                    <a:ext cx="308" cy="358"/>
                  </a:xfrm>
                  <a:custGeom>
                    <a:avLst/>
                    <a:gdLst/>
                    <a:ahLst/>
                    <a:cxnLst>
                      <a:cxn ang="0">
                        <a:pos x="278" y="47"/>
                      </a:cxn>
                      <a:cxn ang="0">
                        <a:pos x="312" y="31"/>
                      </a:cxn>
                      <a:cxn ang="0">
                        <a:pos x="355" y="17"/>
                      </a:cxn>
                      <a:cxn ang="0">
                        <a:pos x="407" y="3"/>
                      </a:cxn>
                      <a:cxn ang="0">
                        <a:pos x="458" y="0"/>
                      </a:cxn>
                      <a:cxn ang="0">
                        <a:pos x="510" y="0"/>
                      </a:cxn>
                      <a:cxn ang="0">
                        <a:pos x="554" y="3"/>
                      </a:cxn>
                      <a:cxn ang="0">
                        <a:pos x="587" y="10"/>
                      </a:cxn>
                      <a:cxn ang="0">
                        <a:pos x="628" y="22"/>
                      </a:cxn>
                      <a:cxn ang="0">
                        <a:pos x="665" y="39"/>
                      </a:cxn>
                      <a:cxn ang="0">
                        <a:pos x="681" y="51"/>
                      </a:cxn>
                      <a:cxn ang="0">
                        <a:pos x="673" y="113"/>
                      </a:cxn>
                      <a:cxn ang="0">
                        <a:pos x="669" y="173"/>
                      </a:cxn>
                      <a:cxn ang="0">
                        <a:pos x="669" y="232"/>
                      </a:cxn>
                      <a:cxn ang="0">
                        <a:pos x="669" y="279"/>
                      </a:cxn>
                      <a:cxn ang="0">
                        <a:pos x="671" y="324"/>
                      </a:cxn>
                      <a:cxn ang="0">
                        <a:pos x="678" y="358"/>
                      </a:cxn>
                      <a:cxn ang="0">
                        <a:pos x="684" y="390"/>
                      </a:cxn>
                      <a:cxn ang="0">
                        <a:pos x="691" y="416"/>
                      </a:cxn>
                      <a:cxn ang="0">
                        <a:pos x="700" y="449"/>
                      </a:cxn>
                      <a:cxn ang="0">
                        <a:pos x="710" y="476"/>
                      </a:cxn>
                      <a:cxn ang="0">
                        <a:pos x="719" y="499"/>
                      </a:cxn>
                      <a:cxn ang="0">
                        <a:pos x="739" y="547"/>
                      </a:cxn>
                      <a:cxn ang="0">
                        <a:pos x="761" y="601"/>
                      </a:cxn>
                      <a:cxn ang="0">
                        <a:pos x="793" y="671"/>
                      </a:cxn>
                      <a:cxn ang="0">
                        <a:pos x="828" y="739"/>
                      </a:cxn>
                      <a:cxn ang="0">
                        <a:pos x="866" y="808"/>
                      </a:cxn>
                      <a:cxn ang="0">
                        <a:pos x="888" y="847"/>
                      </a:cxn>
                      <a:cxn ang="0">
                        <a:pos x="925" y="891"/>
                      </a:cxn>
                      <a:cxn ang="0">
                        <a:pos x="925" y="1024"/>
                      </a:cxn>
                      <a:cxn ang="0">
                        <a:pos x="870" y="1042"/>
                      </a:cxn>
                      <a:cxn ang="0">
                        <a:pos x="810" y="1052"/>
                      </a:cxn>
                      <a:cxn ang="0">
                        <a:pos x="725" y="1064"/>
                      </a:cxn>
                      <a:cxn ang="0">
                        <a:pos x="626" y="1074"/>
                      </a:cxn>
                      <a:cxn ang="0">
                        <a:pos x="518" y="1076"/>
                      </a:cxn>
                      <a:cxn ang="0">
                        <a:pos x="389" y="1076"/>
                      </a:cxn>
                      <a:cxn ang="0">
                        <a:pos x="282" y="1068"/>
                      </a:cxn>
                      <a:cxn ang="0">
                        <a:pos x="175" y="1060"/>
                      </a:cxn>
                      <a:cxn ang="0">
                        <a:pos x="101" y="1048"/>
                      </a:cxn>
                      <a:cxn ang="0">
                        <a:pos x="55" y="1041"/>
                      </a:cxn>
                      <a:cxn ang="0">
                        <a:pos x="0" y="1020"/>
                      </a:cxn>
                      <a:cxn ang="0">
                        <a:pos x="0" y="891"/>
                      </a:cxn>
                      <a:cxn ang="0">
                        <a:pos x="25" y="865"/>
                      </a:cxn>
                      <a:cxn ang="0">
                        <a:pos x="49" y="825"/>
                      </a:cxn>
                      <a:cxn ang="0">
                        <a:pos x="75" y="791"/>
                      </a:cxn>
                      <a:cxn ang="0">
                        <a:pos x="119" y="727"/>
                      </a:cxn>
                      <a:cxn ang="0">
                        <a:pos x="148" y="673"/>
                      </a:cxn>
                      <a:cxn ang="0">
                        <a:pos x="175" y="623"/>
                      </a:cxn>
                      <a:cxn ang="0">
                        <a:pos x="204" y="565"/>
                      </a:cxn>
                      <a:cxn ang="0">
                        <a:pos x="226" y="509"/>
                      </a:cxn>
                      <a:cxn ang="0">
                        <a:pos x="252" y="435"/>
                      </a:cxn>
                      <a:cxn ang="0">
                        <a:pos x="270" y="375"/>
                      </a:cxn>
                      <a:cxn ang="0">
                        <a:pos x="281" y="317"/>
                      </a:cxn>
                      <a:cxn ang="0">
                        <a:pos x="291" y="264"/>
                      </a:cxn>
                      <a:cxn ang="0">
                        <a:pos x="295" y="203"/>
                      </a:cxn>
                      <a:cxn ang="0">
                        <a:pos x="295" y="147"/>
                      </a:cxn>
                      <a:cxn ang="0">
                        <a:pos x="291" y="99"/>
                      </a:cxn>
                      <a:cxn ang="0">
                        <a:pos x="278" y="47"/>
                      </a:cxn>
                    </a:cxnLst>
                    <a:rect l="0" t="0" r="r" b="b"/>
                    <a:pathLst>
                      <a:path w="925" h="1076">
                        <a:moveTo>
                          <a:pt x="278" y="47"/>
                        </a:moveTo>
                        <a:lnTo>
                          <a:pt x="312" y="31"/>
                        </a:lnTo>
                        <a:lnTo>
                          <a:pt x="355" y="17"/>
                        </a:lnTo>
                        <a:lnTo>
                          <a:pt x="407" y="3"/>
                        </a:lnTo>
                        <a:lnTo>
                          <a:pt x="458" y="0"/>
                        </a:lnTo>
                        <a:lnTo>
                          <a:pt x="510" y="0"/>
                        </a:lnTo>
                        <a:lnTo>
                          <a:pt x="554" y="3"/>
                        </a:lnTo>
                        <a:lnTo>
                          <a:pt x="587" y="10"/>
                        </a:lnTo>
                        <a:lnTo>
                          <a:pt x="628" y="22"/>
                        </a:lnTo>
                        <a:lnTo>
                          <a:pt x="665" y="39"/>
                        </a:lnTo>
                        <a:lnTo>
                          <a:pt x="681" y="51"/>
                        </a:lnTo>
                        <a:lnTo>
                          <a:pt x="673" y="113"/>
                        </a:lnTo>
                        <a:lnTo>
                          <a:pt x="669" y="173"/>
                        </a:lnTo>
                        <a:lnTo>
                          <a:pt x="669" y="232"/>
                        </a:lnTo>
                        <a:lnTo>
                          <a:pt x="669" y="279"/>
                        </a:lnTo>
                        <a:lnTo>
                          <a:pt x="671" y="324"/>
                        </a:lnTo>
                        <a:lnTo>
                          <a:pt x="678" y="358"/>
                        </a:lnTo>
                        <a:lnTo>
                          <a:pt x="684" y="390"/>
                        </a:lnTo>
                        <a:lnTo>
                          <a:pt x="691" y="416"/>
                        </a:lnTo>
                        <a:lnTo>
                          <a:pt x="700" y="449"/>
                        </a:lnTo>
                        <a:lnTo>
                          <a:pt x="710" y="476"/>
                        </a:lnTo>
                        <a:lnTo>
                          <a:pt x="719" y="499"/>
                        </a:lnTo>
                        <a:lnTo>
                          <a:pt x="739" y="547"/>
                        </a:lnTo>
                        <a:lnTo>
                          <a:pt x="761" y="601"/>
                        </a:lnTo>
                        <a:lnTo>
                          <a:pt x="793" y="671"/>
                        </a:lnTo>
                        <a:lnTo>
                          <a:pt x="828" y="739"/>
                        </a:lnTo>
                        <a:lnTo>
                          <a:pt x="866" y="808"/>
                        </a:lnTo>
                        <a:lnTo>
                          <a:pt x="888" y="847"/>
                        </a:lnTo>
                        <a:lnTo>
                          <a:pt x="925" y="891"/>
                        </a:lnTo>
                        <a:lnTo>
                          <a:pt x="925" y="1024"/>
                        </a:lnTo>
                        <a:lnTo>
                          <a:pt x="870" y="1042"/>
                        </a:lnTo>
                        <a:lnTo>
                          <a:pt x="810" y="1052"/>
                        </a:lnTo>
                        <a:lnTo>
                          <a:pt x="725" y="1064"/>
                        </a:lnTo>
                        <a:lnTo>
                          <a:pt x="626" y="1074"/>
                        </a:lnTo>
                        <a:lnTo>
                          <a:pt x="518" y="1076"/>
                        </a:lnTo>
                        <a:lnTo>
                          <a:pt x="389" y="1076"/>
                        </a:lnTo>
                        <a:lnTo>
                          <a:pt x="282" y="1068"/>
                        </a:lnTo>
                        <a:lnTo>
                          <a:pt x="175" y="1060"/>
                        </a:lnTo>
                        <a:lnTo>
                          <a:pt x="101" y="1048"/>
                        </a:lnTo>
                        <a:lnTo>
                          <a:pt x="55" y="1041"/>
                        </a:lnTo>
                        <a:lnTo>
                          <a:pt x="0" y="1020"/>
                        </a:lnTo>
                        <a:lnTo>
                          <a:pt x="0" y="891"/>
                        </a:lnTo>
                        <a:lnTo>
                          <a:pt x="25" y="865"/>
                        </a:lnTo>
                        <a:lnTo>
                          <a:pt x="49" y="825"/>
                        </a:lnTo>
                        <a:lnTo>
                          <a:pt x="75" y="791"/>
                        </a:lnTo>
                        <a:lnTo>
                          <a:pt x="119" y="727"/>
                        </a:lnTo>
                        <a:lnTo>
                          <a:pt x="148" y="673"/>
                        </a:lnTo>
                        <a:lnTo>
                          <a:pt x="175" y="623"/>
                        </a:lnTo>
                        <a:lnTo>
                          <a:pt x="204" y="565"/>
                        </a:lnTo>
                        <a:lnTo>
                          <a:pt x="226" y="509"/>
                        </a:lnTo>
                        <a:lnTo>
                          <a:pt x="252" y="435"/>
                        </a:lnTo>
                        <a:lnTo>
                          <a:pt x="270" y="375"/>
                        </a:lnTo>
                        <a:lnTo>
                          <a:pt x="281" y="317"/>
                        </a:lnTo>
                        <a:lnTo>
                          <a:pt x="291" y="264"/>
                        </a:lnTo>
                        <a:lnTo>
                          <a:pt x="295" y="203"/>
                        </a:lnTo>
                        <a:lnTo>
                          <a:pt x="295" y="147"/>
                        </a:lnTo>
                        <a:lnTo>
                          <a:pt x="291" y="99"/>
                        </a:lnTo>
                        <a:lnTo>
                          <a:pt x="278" y="47"/>
                        </a:lnTo>
                        <a:close/>
                      </a:path>
                    </a:pathLst>
                  </a:custGeom>
                  <a:gradFill rotWithShape="0">
                    <a:gsLst>
                      <a:gs pos="0">
                        <a:srgbClr val="ECECEC">
                          <a:gamma/>
                          <a:shade val="46275"/>
                          <a:invGamma/>
                        </a:srgbClr>
                      </a:gs>
                      <a:gs pos="100000">
                        <a:srgbClr val="ECECEC"/>
                      </a:gs>
                    </a:gsLst>
                    <a:lin ang="0" scaled="1"/>
                  </a:gra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74" name="Freeform 350"/>
                  <p:cNvSpPr>
                    <a:spLocks/>
                  </p:cNvSpPr>
                  <p:nvPr/>
                </p:nvSpPr>
                <p:spPr bwMode="auto">
                  <a:xfrm>
                    <a:off x="1528" y="1734"/>
                    <a:ext cx="385" cy="447"/>
                  </a:xfrm>
                  <a:custGeom>
                    <a:avLst/>
                    <a:gdLst/>
                    <a:ahLst/>
                    <a:cxnLst>
                      <a:cxn ang="0">
                        <a:pos x="346" y="58"/>
                      </a:cxn>
                      <a:cxn ang="0">
                        <a:pos x="390" y="38"/>
                      </a:cxn>
                      <a:cxn ang="0">
                        <a:pos x="444" y="21"/>
                      </a:cxn>
                      <a:cxn ang="0">
                        <a:pos x="507" y="5"/>
                      </a:cxn>
                      <a:cxn ang="0">
                        <a:pos x="571" y="0"/>
                      </a:cxn>
                      <a:cxn ang="0">
                        <a:pos x="637" y="0"/>
                      </a:cxn>
                      <a:cxn ang="0">
                        <a:pos x="692" y="4"/>
                      </a:cxn>
                      <a:cxn ang="0">
                        <a:pos x="733" y="12"/>
                      </a:cxn>
                      <a:cxn ang="0">
                        <a:pos x="785" y="28"/>
                      </a:cxn>
                      <a:cxn ang="0">
                        <a:pos x="830" y="48"/>
                      </a:cxn>
                      <a:cxn ang="0">
                        <a:pos x="852" y="64"/>
                      </a:cxn>
                      <a:cxn ang="0">
                        <a:pos x="841" y="139"/>
                      </a:cxn>
                      <a:cxn ang="0">
                        <a:pos x="836" y="215"/>
                      </a:cxn>
                      <a:cxn ang="0">
                        <a:pos x="836" y="289"/>
                      </a:cxn>
                      <a:cxn ang="0">
                        <a:pos x="836" y="348"/>
                      </a:cxn>
                      <a:cxn ang="0">
                        <a:pos x="840" y="402"/>
                      </a:cxn>
                      <a:cxn ang="0">
                        <a:pos x="847" y="446"/>
                      </a:cxn>
                      <a:cxn ang="0">
                        <a:pos x="854" y="485"/>
                      </a:cxn>
                      <a:cxn ang="0">
                        <a:pos x="863" y="518"/>
                      </a:cxn>
                      <a:cxn ang="0">
                        <a:pos x="875" y="557"/>
                      </a:cxn>
                      <a:cxn ang="0">
                        <a:pos x="886" y="592"/>
                      </a:cxn>
                      <a:cxn ang="0">
                        <a:pos x="899" y="622"/>
                      </a:cxn>
                      <a:cxn ang="0">
                        <a:pos x="922" y="682"/>
                      </a:cxn>
                      <a:cxn ang="0">
                        <a:pos x="949" y="746"/>
                      </a:cxn>
                      <a:cxn ang="0">
                        <a:pos x="991" y="833"/>
                      </a:cxn>
                      <a:cxn ang="0">
                        <a:pos x="1034" y="919"/>
                      </a:cxn>
                      <a:cxn ang="0">
                        <a:pos x="1081" y="1005"/>
                      </a:cxn>
                      <a:cxn ang="0">
                        <a:pos x="1108" y="1053"/>
                      </a:cxn>
                      <a:cxn ang="0">
                        <a:pos x="1156" y="1108"/>
                      </a:cxn>
                      <a:cxn ang="0">
                        <a:pos x="1156" y="1274"/>
                      </a:cxn>
                      <a:cxn ang="0">
                        <a:pos x="1087" y="1297"/>
                      </a:cxn>
                      <a:cxn ang="0">
                        <a:pos x="1013" y="1308"/>
                      </a:cxn>
                      <a:cxn ang="0">
                        <a:pos x="904" y="1323"/>
                      </a:cxn>
                      <a:cxn ang="0">
                        <a:pos x="782" y="1334"/>
                      </a:cxn>
                      <a:cxn ang="0">
                        <a:pos x="648" y="1340"/>
                      </a:cxn>
                      <a:cxn ang="0">
                        <a:pos x="486" y="1340"/>
                      </a:cxn>
                      <a:cxn ang="0">
                        <a:pos x="352" y="1329"/>
                      </a:cxn>
                      <a:cxn ang="0">
                        <a:pos x="219" y="1318"/>
                      </a:cxn>
                      <a:cxn ang="0">
                        <a:pos x="127" y="1303"/>
                      </a:cxn>
                      <a:cxn ang="0">
                        <a:pos x="68" y="1296"/>
                      </a:cxn>
                      <a:cxn ang="0">
                        <a:pos x="0" y="1269"/>
                      </a:cxn>
                      <a:cxn ang="0">
                        <a:pos x="0" y="1108"/>
                      </a:cxn>
                      <a:cxn ang="0">
                        <a:pos x="31" y="1075"/>
                      </a:cxn>
                      <a:cxn ang="0">
                        <a:pos x="63" y="1026"/>
                      </a:cxn>
                      <a:cxn ang="0">
                        <a:pos x="96" y="984"/>
                      </a:cxn>
                      <a:cxn ang="0">
                        <a:pos x="149" y="904"/>
                      </a:cxn>
                      <a:cxn ang="0">
                        <a:pos x="186" y="838"/>
                      </a:cxn>
                      <a:cxn ang="0">
                        <a:pos x="219" y="774"/>
                      </a:cxn>
                      <a:cxn ang="0">
                        <a:pos x="255" y="704"/>
                      </a:cxn>
                      <a:cxn ang="0">
                        <a:pos x="282" y="634"/>
                      </a:cxn>
                      <a:cxn ang="0">
                        <a:pos x="315" y="542"/>
                      </a:cxn>
                      <a:cxn ang="0">
                        <a:pos x="338" y="466"/>
                      </a:cxn>
                      <a:cxn ang="0">
                        <a:pos x="351" y="396"/>
                      </a:cxn>
                      <a:cxn ang="0">
                        <a:pos x="362" y="328"/>
                      </a:cxn>
                      <a:cxn ang="0">
                        <a:pos x="368" y="253"/>
                      </a:cxn>
                      <a:cxn ang="0">
                        <a:pos x="368" y="182"/>
                      </a:cxn>
                      <a:cxn ang="0">
                        <a:pos x="363" y="123"/>
                      </a:cxn>
                      <a:cxn ang="0">
                        <a:pos x="346" y="58"/>
                      </a:cxn>
                    </a:cxnLst>
                    <a:rect l="0" t="0" r="r" b="b"/>
                    <a:pathLst>
                      <a:path w="1156" h="1340">
                        <a:moveTo>
                          <a:pt x="346" y="58"/>
                        </a:moveTo>
                        <a:lnTo>
                          <a:pt x="390" y="38"/>
                        </a:lnTo>
                        <a:lnTo>
                          <a:pt x="444" y="21"/>
                        </a:lnTo>
                        <a:lnTo>
                          <a:pt x="507" y="5"/>
                        </a:lnTo>
                        <a:lnTo>
                          <a:pt x="571" y="0"/>
                        </a:lnTo>
                        <a:lnTo>
                          <a:pt x="637" y="0"/>
                        </a:lnTo>
                        <a:lnTo>
                          <a:pt x="692" y="4"/>
                        </a:lnTo>
                        <a:lnTo>
                          <a:pt x="733" y="12"/>
                        </a:lnTo>
                        <a:lnTo>
                          <a:pt x="785" y="28"/>
                        </a:lnTo>
                        <a:lnTo>
                          <a:pt x="830" y="48"/>
                        </a:lnTo>
                        <a:lnTo>
                          <a:pt x="852" y="64"/>
                        </a:lnTo>
                        <a:lnTo>
                          <a:pt x="841" y="139"/>
                        </a:lnTo>
                        <a:lnTo>
                          <a:pt x="836" y="215"/>
                        </a:lnTo>
                        <a:lnTo>
                          <a:pt x="836" y="289"/>
                        </a:lnTo>
                        <a:lnTo>
                          <a:pt x="836" y="348"/>
                        </a:lnTo>
                        <a:lnTo>
                          <a:pt x="840" y="402"/>
                        </a:lnTo>
                        <a:lnTo>
                          <a:pt x="847" y="446"/>
                        </a:lnTo>
                        <a:lnTo>
                          <a:pt x="854" y="485"/>
                        </a:lnTo>
                        <a:lnTo>
                          <a:pt x="863" y="518"/>
                        </a:lnTo>
                        <a:lnTo>
                          <a:pt x="875" y="557"/>
                        </a:lnTo>
                        <a:lnTo>
                          <a:pt x="886" y="592"/>
                        </a:lnTo>
                        <a:lnTo>
                          <a:pt x="899" y="622"/>
                        </a:lnTo>
                        <a:lnTo>
                          <a:pt x="922" y="682"/>
                        </a:lnTo>
                        <a:lnTo>
                          <a:pt x="949" y="746"/>
                        </a:lnTo>
                        <a:lnTo>
                          <a:pt x="991" y="833"/>
                        </a:lnTo>
                        <a:lnTo>
                          <a:pt x="1034" y="919"/>
                        </a:lnTo>
                        <a:lnTo>
                          <a:pt x="1081" y="1005"/>
                        </a:lnTo>
                        <a:lnTo>
                          <a:pt x="1108" y="1053"/>
                        </a:lnTo>
                        <a:lnTo>
                          <a:pt x="1156" y="1108"/>
                        </a:lnTo>
                        <a:lnTo>
                          <a:pt x="1156" y="1274"/>
                        </a:lnTo>
                        <a:lnTo>
                          <a:pt x="1087" y="1297"/>
                        </a:lnTo>
                        <a:lnTo>
                          <a:pt x="1013" y="1308"/>
                        </a:lnTo>
                        <a:lnTo>
                          <a:pt x="904" y="1323"/>
                        </a:lnTo>
                        <a:lnTo>
                          <a:pt x="782" y="1334"/>
                        </a:lnTo>
                        <a:lnTo>
                          <a:pt x="648" y="1340"/>
                        </a:lnTo>
                        <a:lnTo>
                          <a:pt x="486" y="1340"/>
                        </a:lnTo>
                        <a:lnTo>
                          <a:pt x="352" y="1329"/>
                        </a:lnTo>
                        <a:lnTo>
                          <a:pt x="219" y="1318"/>
                        </a:lnTo>
                        <a:lnTo>
                          <a:pt x="127" y="1303"/>
                        </a:lnTo>
                        <a:lnTo>
                          <a:pt x="68" y="1296"/>
                        </a:lnTo>
                        <a:lnTo>
                          <a:pt x="0" y="1269"/>
                        </a:lnTo>
                        <a:lnTo>
                          <a:pt x="0" y="1108"/>
                        </a:lnTo>
                        <a:lnTo>
                          <a:pt x="31" y="1075"/>
                        </a:lnTo>
                        <a:lnTo>
                          <a:pt x="63" y="1026"/>
                        </a:lnTo>
                        <a:lnTo>
                          <a:pt x="96" y="984"/>
                        </a:lnTo>
                        <a:lnTo>
                          <a:pt x="149" y="904"/>
                        </a:lnTo>
                        <a:lnTo>
                          <a:pt x="186" y="838"/>
                        </a:lnTo>
                        <a:lnTo>
                          <a:pt x="219" y="774"/>
                        </a:lnTo>
                        <a:lnTo>
                          <a:pt x="255" y="704"/>
                        </a:lnTo>
                        <a:lnTo>
                          <a:pt x="282" y="634"/>
                        </a:lnTo>
                        <a:lnTo>
                          <a:pt x="315" y="542"/>
                        </a:lnTo>
                        <a:lnTo>
                          <a:pt x="338" y="466"/>
                        </a:lnTo>
                        <a:lnTo>
                          <a:pt x="351" y="396"/>
                        </a:lnTo>
                        <a:lnTo>
                          <a:pt x="362" y="328"/>
                        </a:lnTo>
                        <a:lnTo>
                          <a:pt x="368" y="253"/>
                        </a:lnTo>
                        <a:lnTo>
                          <a:pt x="368" y="182"/>
                        </a:lnTo>
                        <a:lnTo>
                          <a:pt x="363" y="123"/>
                        </a:lnTo>
                        <a:lnTo>
                          <a:pt x="346" y="58"/>
                        </a:lnTo>
                        <a:close/>
                      </a:path>
                    </a:pathLst>
                  </a:custGeom>
                  <a:gradFill rotWithShape="0">
                    <a:gsLst>
                      <a:gs pos="0">
                        <a:srgbClr val="ECECEC">
                          <a:gamma/>
                          <a:shade val="46275"/>
                          <a:invGamma/>
                        </a:srgbClr>
                      </a:gs>
                      <a:gs pos="100000">
                        <a:srgbClr val="ECECEC"/>
                      </a:gs>
                    </a:gsLst>
                    <a:lin ang="0" scaled="1"/>
                  </a:gra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75" name="Freeform 351"/>
                  <p:cNvSpPr>
                    <a:spLocks/>
                  </p:cNvSpPr>
                  <p:nvPr/>
                </p:nvSpPr>
                <p:spPr bwMode="auto">
                  <a:xfrm>
                    <a:off x="1169" y="1671"/>
                    <a:ext cx="457" cy="528"/>
                  </a:xfrm>
                  <a:custGeom>
                    <a:avLst/>
                    <a:gdLst/>
                    <a:ahLst/>
                    <a:cxnLst>
                      <a:cxn ang="0">
                        <a:pos x="413" y="70"/>
                      </a:cxn>
                      <a:cxn ang="0">
                        <a:pos x="464" y="45"/>
                      </a:cxn>
                      <a:cxn ang="0">
                        <a:pos x="527" y="24"/>
                      </a:cxn>
                      <a:cxn ang="0">
                        <a:pos x="603" y="7"/>
                      </a:cxn>
                      <a:cxn ang="0">
                        <a:pos x="679" y="0"/>
                      </a:cxn>
                      <a:cxn ang="0">
                        <a:pos x="755" y="0"/>
                      </a:cxn>
                      <a:cxn ang="0">
                        <a:pos x="818" y="5"/>
                      </a:cxn>
                      <a:cxn ang="0">
                        <a:pos x="869" y="15"/>
                      </a:cxn>
                      <a:cxn ang="0">
                        <a:pos x="931" y="34"/>
                      </a:cxn>
                      <a:cxn ang="0">
                        <a:pos x="984" y="57"/>
                      </a:cxn>
                      <a:cxn ang="0">
                        <a:pos x="1009" y="75"/>
                      </a:cxn>
                      <a:cxn ang="0">
                        <a:pos x="997" y="166"/>
                      </a:cxn>
                      <a:cxn ang="0">
                        <a:pos x="990" y="253"/>
                      </a:cxn>
                      <a:cxn ang="0">
                        <a:pos x="990" y="342"/>
                      </a:cxn>
                      <a:cxn ang="0">
                        <a:pos x="990" y="411"/>
                      </a:cxn>
                      <a:cxn ang="0">
                        <a:pos x="995" y="477"/>
                      </a:cxn>
                      <a:cxn ang="0">
                        <a:pos x="1003" y="529"/>
                      </a:cxn>
                      <a:cxn ang="0">
                        <a:pos x="1012" y="574"/>
                      </a:cxn>
                      <a:cxn ang="0">
                        <a:pos x="1023" y="612"/>
                      </a:cxn>
                      <a:cxn ang="0">
                        <a:pos x="1038" y="660"/>
                      </a:cxn>
                      <a:cxn ang="0">
                        <a:pos x="1051" y="700"/>
                      </a:cxn>
                      <a:cxn ang="0">
                        <a:pos x="1064" y="734"/>
                      </a:cxn>
                      <a:cxn ang="0">
                        <a:pos x="1093" y="807"/>
                      </a:cxn>
                      <a:cxn ang="0">
                        <a:pos x="1124" y="882"/>
                      </a:cxn>
                      <a:cxn ang="0">
                        <a:pos x="1173" y="985"/>
                      </a:cxn>
                      <a:cxn ang="0">
                        <a:pos x="1226" y="1088"/>
                      </a:cxn>
                      <a:cxn ang="0">
                        <a:pos x="1282" y="1189"/>
                      </a:cxn>
                      <a:cxn ang="0">
                        <a:pos x="1313" y="1247"/>
                      </a:cxn>
                      <a:cxn ang="0">
                        <a:pos x="1371" y="1310"/>
                      </a:cxn>
                      <a:cxn ang="0">
                        <a:pos x="1371" y="1507"/>
                      </a:cxn>
                      <a:cxn ang="0">
                        <a:pos x="1289" y="1535"/>
                      </a:cxn>
                      <a:cxn ang="0">
                        <a:pos x="1199" y="1547"/>
                      </a:cxn>
                      <a:cxn ang="0">
                        <a:pos x="1072" y="1566"/>
                      </a:cxn>
                      <a:cxn ang="0">
                        <a:pos x="927" y="1579"/>
                      </a:cxn>
                      <a:cxn ang="0">
                        <a:pos x="768" y="1584"/>
                      </a:cxn>
                      <a:cxn ang="0">
                        <a:pos x="577" y="1584"/>
                      </a:cxn>
                      <a:cxn ang="0">
                        <a:pos x="418" y="1572"/>
                      </a:cxn>
                      <a:cxn ang="0">
                        <a:pos x="259" y="1559"/>
                      </a:cxn>
                      <a:cxn ang="0">
                        <a:pos x="152" y="1540"/>
                      </a:cxn>
                      <a:cxn ang="0">
                        <a:pos x="83" y="1532"/>
                      </a:cxn>
                      <a:cxn ang="0">
                        <a:pos x="0" y="1500"/>
                      </a:cxn>
                      <a:cxn ang="0">
                        <a:pos x="0" y="1310"/>
                      </a:cxn>
                      <a:cxn ang="0">
                        <a:pos x="37" y="1272"/>
                      </a:cxn>
                      <a:cxn ang="0">
                        <a:pos x="76" y="1214"/>
                      </a:cxn>
                      <a:cxn ang="0">
                        <a:pos x="114" y="1165"/>
                      </a:cxn>
                      <a:cxn ang="0">
                        <a:pos x="178" y="1069"/>
                      </a:cxn>
                      <a:cxn ang="0">
                        <a:pos x="221" y="992"/>
                      </a:cxn>
                      <a:cxn ang="0">
                        <a:pos x="259" y="915"/>
                      </a:cxn>
                      <a:cxn ang="0">
                        <a:pos x="303" y="832"/>
                      </a:cxn>
                      <a:cxn ang="0">
                        <a:pos x="336" y="749"/>
                      </a:cxn>
                      <a:cxn ang="0">
                        <a:pos x="374" y="641"/>
                      </a:cxn>
                      <a:cxn ang="0">
                        <a:pos x="402" y="551"/>
                      </a:cxn>
                      <a:cxn ang="0">
                        <a:pos x="417" y="468"/>
                      </a:cxn>
                      <a:cxn ang="0">
                        <a:pos x="429" y="389"/>
                      </a:cxn>
                      <a:cxn ang="0">
                        <a:pos x="437" y="300"/>
                      </a:cxn>
                      <a:cxn ang="0">
                        <a:pos x="437" y="216"/>
                      </a:cxn>
                      <a:cxn ang="0">
                        <a:pos x="432" y="145"/>
                      </a:cxn>
                      <a:cxn ang="0">
                        <a:pos x="413" y="70"/>
                      </a:cxn>
                    </a:cxnLst>
                    <a:rect l="0" t="0" r="r" b="b"/>
                    <a:pathLst>
                      <a:path w="1371" h="1584">
                        <a:moveTo>
                          <a:pt x="413" y="70"/>
                        </a:moveTo>
                        <a:lnTo>
                          <a:pt x="464" y="45"/>
                        </a:lnTo>
                        <a:lnTo>
                          <a:pt x="527" y="24"/>
                        </a:lnTo>
                        <a:lnTo>
                          <a:pt x="603" y="7"/>
                        </a:lnTo>
                        <a:lnTo>
                          <a:pt x="679" y="0"/>
                        </a:lnTo>
                        <a:lnTo>
                          <a:pt x="755" y="0"/>
                        </a:lnTo>
                        <a:lnTo>
                          <a:pt x="818" y="5"/>
                        </a:lnTo>
                        <a:lnTo>
                          <a:pt x="869" y="15"/>
                        </a:lnTo>
                        <a:lnTo>
                          <a:pt x="931" y="34"/>
                        </a:lnTo>
                        <a:lnTo>
                          <a:pt x="984" y="57"/>
                        </a:lnTo>
                        <a:lnTo>
                          <a:pt x="1009" y="75"/>
                        </a:lnTo>
                        <a:lnTo>
                          <a:pt x="997" y="166"/>
                        </a:lnTo>
                        <a:lnTo>
                          <a:pt x="990" y="253"/>
                        </a:lnTo>
                        <a:lnTo>
                          <a:pt x="990" y="342"/>
                        </a:lnTo>
                        <a:lnTo>
                          <a:pt x="990" y="411"/>
                        </a:lnTo>
                        <a:lnTo>
                          <a:pt x="995" y="477"/>
                        </a:lnTo>
                        <a:lnTo>
                          <a:pt x="1003" y="529"/>
                        </a:lnTo>
                        <a:lnTo>
                          <a:pt x="1012" y="574"/>
                        </a:lnTo>
                        <a:lnTo>
                          <a:pt x="1023" y="612"/>
                        </a:lnTo>
                        <a:lnTo>
                          <a:pt x="1038" y="660"/>
                        </a:lnTo>
                        <a:lnTo>
                          <a:pt x="1051" y="700"/>
                        </a:lnTo>
                        <a:lnTo>
                          <a:pt x="1064" y="734"/>
                        </a:lnTo>
                        <a:lnTo>
                          <a:pt x="1093" y="807"/>
                        </a:lnTo>
                        <a:lnTo>
                          <a:pt x="1124" y="882"/>
                        </a:lnTo>
                        <a:lnTo>
                          <a:pt x="1173" y="985"/>
                        </a:lnTo>
                        <a:lnTo>
                          <a:pt x="1226" y="1088"/>
                        </a:lnTo>
                        <a:lnTo>
                          <a:pt x="1282" y="1189"/>
                        </a:lnTo>
                        <a:lnTo>
                          <a:pt x="1313" y="1247"/>
                        </a:lnTo>
                        <a:lnTo>
                          <a:pt x="1371" y="1310"/>
                        </a:lnTo>
                        <a:lnTo>
                          <a:pt x="1371" y="1507"/>
                        </a:lnTo>
                        <a:lnTo>
                          <a:pt x="1289" y="1535"/>
                        </a:lnTo>
                        <a:lnTo>
                          <a:pt x="1199" y="1547"/>
                        </a:lnTo>
                        <a:lnTo>
                          <a:pt x="1072" y="1566"/>
                        </a:lnTo>
                        <a:lnTo>
                          <a:pt x="927" y="1579"/>
                        </a:lnTo>
                        <a:lnTo>
                          <a:pt x="768" y="1584"/>
                        </a:lnTo>
                        <a:lnTo>
                          <a:pt x="577" y="1584"/>
                        </a:lnTo>
                        <a:lnTo>
                          <a:pt x="418" y="1572"/>
                        </a:lnTo>
                        <a:lnTo>
                          <a:pt x="259" y="1559"/>
                        </a:lnTo>
                        <a:lnTo>
                          <a:pt x="152" y="1540"/>
                        </a:lnTo>
                        <a:lnTo>
                          <a:pt x="83" y="1532"/>
                        </a:lnTo>
                        <a:lnTo>
                          <a:pt x="0" y="1500"/>
                        </a:lnTo>
                        <a:lnTo>
                          <a:pt x="0" y="1310"/>
                        </a:lnTo>
                        <a:lnTo>
                          <a:pt x="37" y="1272"/>
                        </a:lnTo>
                        <a:lnTo>
                          <a:pt x="76" y="1214"/>
                        </a:lnTo>
                        <a:lnTo>
                          <a:pt x="114" y="1165"/>
                        </a:lnTo>
                        <a:lnTo>
                          <a:pt x="178" y="1069"/>
                        </a:lnTo>
                        <a:lnTo>
                          <a:pt x="221" y="992"/>
                        </a:lnTo>
                        <a:lnTo>
                          <a:pt x="259" y="915"/>
                        </a:lnTo>
                        <a:lnTo>
                          <a:pt x="303" y="832"/>
                        </a:lnTo>
                        <a:lnTo>
                          <a:pt x="336" y="749"/>
                        </a:lnTo>
                        <a:lnTo>
                          <a:pt x="374" y="641"/>
                        </a:lnTo>
                        <a:lnTo>
                          <a:pt x="402" y="551"/>
                        </a:lnTo>
                        <a:lnTo>
                          <a:pt x="417" y="468"/>
                        </a:lnTo>
                        <a:lnTo>
                          <a:pt x="429" y="389"/>
                        </a:lnTo>
                        <a:lnTo>
                          <a:pt x="437" y="300"/>
                        </a:lnTo>
                        <a:lnTo>
                          <a:pt x="437" y="216"/>
                        </a:lnTo>
                        <a:lnTo>
                          <a:pt x="432" y="145"/>
                        </a:lnTo>
                        <a:lnTo>
                          <a:pt x="413" y="70"/>
                        </a:lnTo>
                        <a:close/>
                      </a:path>
                    </a:pathLst>
                  </a:custGeom>
                  <a:gradFill rotWithShape="0">
                    <a:gsLst>
                      <a:gs pos="0">
                        <a:srgbClr val="ECECEC">
                          <a:gamma/>
                          <a:shade val="46275"/>
                          <a:invGamma/>
                        </a:srgbClr>
                      </a:gs>
                      <a:gs pos="100000">
                        <a:srgbClr val="ECECEC"/>
                      </a:gs>
                    </a:gsLst>
                    <a:lin ang="0" scaled="1"/>
                  </a:gra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76" name="AutoShape 352"/>
                  <p:cNvSpPr>
                    <a:spLocks noChangeArrowheads="1"/>
                  </p:cNvSpPr>
                  <p:nvPr/>
                </p:nvSpPr>
                <p:spPr bwMode="auto">
                  <a:xfrm>
                    <a:off x="1498" y="1311"/>
                    <a:ext cx="82" cy="908"/>
                  </a:xfrm>
                  <a:prstGeom prst="roundRect">
                    <a:avLst>
                      <a:gd name="adj" fmla="val 31708"/>
                    </a:avLst>
                  </a:prstGeom>
                  <a:gradFill rotWithShape="0">
                    <a:gsLst>
                      <a:gs pos="0">
                        <a:srgbClr val="F8F8F8">
                          <a:gamma/>
                          <a:shade val="46275"/>
                          <a:invGamma/>
                        </a:srgbClr>
                      </a:gs>
                      <a:gs pos="100000">
                        <a:srgbClr val="F8F8F8"/>
                      </a:gs>
                    </a:gsLst>
                    <a:lin ang="0" scaled="1"/>
                  </a:gradFill>
                  <a:ln w="3175">
                    <a:no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377" name="AutoShape 353"/>
                  <p:cNvSpPr>
                    <a:spLocks noChangeArrowheads="1"/>
                  </p:cNvSpPr>
                  <p:nvPr/>
                </p:nvSpPr>
                <p:spPr bwMode="auto">
                  <a:xfrm>
                    <a:off x="1375" y="1284"/>
                    <a:ext cx="82" cy="909"/>
                  </a:xfrm>
                  <a:prstGeom prst="roundRect">
                    <a:avLst>
                      <a:gd name="adj" fmla="val 32926"/>
                    </a:avLst>
                  </a:prstGeom>
                  <a:gradFill rotWithShape="0">
                    <a:gsLst>
                      <a:gs pos="0">
                        <a:srgbClr val="F8F8F8">
                          <a:gamma/>
                          <a:shade val="46275"/>
                          <a:invGamma/>
                        </a:srgbClr>
                      </a:gs>
                      <a:gs pos="100000">
                        <a:srgbClr val="F8F8F8"/>
                      </a:gs>
                    </a:gsLst>
                    <a:lin ang="0" scaled="1"/>
                  </a:gradFill>
                  <a:ln w="3175">
                    <a:no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378" name="Freeform 354"/>
                  <p:cNvSpPr>
                    <a:spLocks/>
                  </p:cNvSpPr>
                  <p:nvPr/>
                </p:nvSpPr>
                <p:spPr bwMode="auto">
                  <a:xfrm>
                    <a:off x="365" y="2171"/>
                    <a:ext cx="60" cy="63"/>
                  </a:xfrm>
                  <a:custGeom>
                    <a:avLst/>
                    <a:gdLst/>
                    <a:ahLst/>
                    <a:cxnLst>
                      <a:cxn ang="0">
                        <a:pos x="178" y="0"/>
                      </a:cxn>
                      <a:cxn ang="0">
                        <a:pos x="0" y="39"/>
                      </a:cxn>
                      <a:cxn ang="0">
                        <a:pos x="0" y="105"/>
                      </a:cxn>
                      <a:cxn ang="0">
                        <a:pos x="27" y="105"/>
                      </a:cxn>
                      <a:cxn ang="0">
                        <a:pos x="27" y="188"/>
                      </a:cxn>
                      <a:cxn ang="0">
                        <a:pos x="74" y="188"/>
                      </a:cxn>
                      <a:cxn ang="0">
                        <a:pos x="74" y="105"/>
                      </a:cxn>
                      <a:cxn ang="0">
                        <a:pos x="172" y="105"/>
                      </a:cxn>
                      <a:cxn ang="0">
                        <a:pos x="178" y="0"/>
                      </a:cxn>
                    </a:cxnLst>
                    <a:rect l="0" t="0" r="r" b="b"/>
                    <a:pathLst>
                      <a:path w="178" h="188">
                        <a:moveTo>
                          <a:pt x="178" y="0"/>
                        </a:moveTo>
                        <a:lnTo>
                          <a:pt x="0" y="39"/>
                        </a:lnTo>
                        <a:lnTo>
                          <a:pt x="0" y="105"/>
                        </a:lnTo>
                        <a:lnTo>
                          <a:pt x="27" y="105"/>
                        </a:lnTo>
                        <a:lnTo>
                          <a:pt x="27" y="188"/>
                        </a:lnTo>
                        <a:lnTo>
                          <a:pt x="74" y="188"/>
                        </a:lnTo>
                        <a:lnTo>
                          <a:pt x="74" y="105"/>
                        </a:lnTo>
                        <a:lnTo>
                          <a:pt x="172" y="105"/>
                        </a:lnTo>
                        <a:lnTo>
                          <a:pt x="178" y="0"/>
                        </a:lnTo>
                        <a:close/>
                      </a:path>
                    </a:pathLst>
                  </a:custGeom>
                  <a:solidFill>
                    <a:srgbClr val="808080"/>
                  </a:solidFill>
                  <a:ln w="3175" cap="flat" cmpd="sng">
                    <a:solidFill>
                      <a:srgbClr val="000000"/>
                    </a:solid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79" name="Freeform 355"/>
                  <p:cNvSpPr>
                    <a:spLocks/>
                  </p:cNvSpPr>
                  <p:nvPr/>
                </p:nvSpPr>
                <p:spPr bwMode="auto">
                  <a:xfrm>
                    <a:off x="1472" y="2150"/>
                    <a:ext cx="122" cy="71"/>
                  </a:xfrm>
                  <a:custGeom>
                    <a:avLst/>
                    <a:gdLst/>
                    <a:ahLst/>
                    <a:cxnLst>
                      <a:cxn ang="0">
                        <a:pos x="0" y="53"/>
                      </a:cxn>
                      <a:cxn ang="0">
                        <a:pos x="112" y="53"/>
                      </a:cxn>
                      <a:cxn ang="0">
                        <a:pos x="112" y="7"/>
                      </a:cxn>
                      <a:cxn ang="0">
                        <a:pos x="188" y="0"/>
                      </a:cxn>
                      <a:cxn ang="0">
                        <a:pos x="188" y="53"/>
                      </a:cxn>
                      <a:cxn ang="0">
                        <a:pos x="234" y="63"/>
                      </a:cxn>
                      <a:cxn ang="0">
                        <a:pos x="234" y="26"/>
                      </a:cxn>
                      <a:cxn ang="0">
                        <a:pos x="301" y="26"/>
                      </a:cxn>
                      <a:cxn ang="0">
                        <a:pos x="301" y="73"/>
                      </a:cxn>
                      <a:cxn ang="0">
                        <a:pos x="367" y="92"/>
                      </a:cxn>
                      <a:cxn ang="0">
                        <a:pos x="367" y="214"/>
                      </a:cxn>
                      <a:cxn ang="0">
                        <a:pos x="0" y="214"/>
                      </a:cxn>
                      <a:cxn ang="0">
                        <a:pos x="0" y="53"/>
                      </a:cxn>
                    </a:cxnLst>
                    <a:rect l="0" t="0" r="r" b="b"/>
                    <a:pathLst>
                      <a:path w="367" h="214">
                        <a:moveTo>
                          <a:pt x="0" y="53"/>
                        </a:moveTo>
                        <a:lnTo>
                          <a:pt x="112" y="53"/>
                        </a:lnTo>
                        <a:lnTo>
                          <a:pt x="112" y="7"/>
                        </a:lnTo>
                        <a:lnTo>
                          <a:pt x="188" y="0"/>
                        </a:lnTo>
                        <a:lnTo>
                          <a:pt x="188" y="53"/>
                        </a:lnTo>
                        <a:lnTo>
                          <a:pt x="234" y="63"/>
                        </a:lnTo>
                        <a:lnTo>
                          <a:pt x="234" y="26"/>
                        </a:lnTo>
                        <a:lnTo>
                          <a:pt x="301" y="26"/>
                        </a:lnTo>
                        <a:lnTo>
                          <a:pt x="301" y="73"/>
                        </a:lnTo>
                        <a:lnTo>
                          <a:pt x="367" y="92"/>
                        </a:lnTo>
                        <a:lnTo>
                          <a:pt x="367" y="214"/>
                        </a:lnTo>
                        <a:lnTo>
                          <a:pt x="0" y="214"/>
                        </a:lnTo>
                        <a:lnTo>
                          <a:pt x="0" y="53"/>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80" name="Freeform 356"/>
                  <p:cNvSpPr>
                    <a:spLocks/>
                  </p:cNvSpPr>
                  <p:nvPr/>
                </p:nvSpPr>
                <p:spPr bwMode="auto">
                  <a:xfrm>
                    <a:off x="1390" y="2020"/>
                    <a:ext cx="97" cy="220"/>
                  </a:xfrm>
                  <a:custGeom>
                    <a:avLst/>
                    <a:gdLst/>
                    <a:ahLst/>
                    <a:cxnLst>
                      <a:cxn ang="0">
                        <a:pos x="0" y="0"/>
                      </a:cxn>
                      <a:cxn ang="0">
                        <a:pos x="104" y="48"/>
                      </a:cxn>
                      <a:cxn ang="0">
                        <a:pos x="104" y="133"/>
                      </a:cxn>
                      <a:cxn ang="0">
                        <a:pos x="226" y="170"/>
                      </a:cxn>
                      <a:cxn ang="0">
                        <a:pos x="226" y="124"/>
                      </a:cxn>
                      <a:cxn ang="0">
                        <a:pos x="291" y="143"/>
                      </a:cxn>
                      <a:cxn ang="0">
                        <a:pos x="291" y="599"/>
                      </a:cxn>
                      <a:cxn ang="0">
                        <a:pos x="0" y="660"/>
                      </a:cxn>
                      <a:cxn ang="0">
                        <a:pos x="0" y="0"/>
                      </a:cxn>
                    </a:cxnLst>
                    <a:rect l="0" t="0" r="r" b="b"/>
                    <a:pathLst>
                      <a:path w="291" h="660">
                        <a:moveTo>
                          <a:pt x="0" y="0"/>
                        </a:moveTo>
                        <a:lnTo>
                          <a:pt x="104" y="48"/>
                        </a:lnTo>
                        <a:lnTo>
                          <a:pt x="104" y="133"/>
                        </a:lnTo>
                        <a:lnTo>
                          <a:pt x="226" y="170"/>
                        </a:lnTo>
                        <a:lnTo>
                          <a:pt x="226" y="124"/>
                        </a:lnTo>
                        <a:lnTo>
                          <a:pt x="291" y="143"/>
                        </a:lnTo>
                        <a:lnTo>
                          <a:pt x="291" y="599"/>
                        </a:lnTo>
                        <a:lnTo>
                          <a:pt x="0" y="660"/>
                        </a:lnTo>
                        <a:lnTo>
                          <a:pt x="0" y="0"/>
                        </a:lnTo>
                        <a:close/>
                      </a:path>
                    </a:pathLst>
                  </a:custGeom>
                  <a:solidFill>
                    <a:srgbClr val="C0C0C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81" name="Freeform 357"/>
                  <p:cNvSpPr>
                    <a:spLocks/>
                  </p:cNvSpPr>
                  <p:nvPr/>
                </p:nvSpPr>
                <p:spPr bwMode="auto">
                  <a:xfrm>
                    <a:off x="1390" y="2095"/>
                    <a:ext cx="47" cy="137"/>
                  </a:xfrm>
                  <a:custGeom>
                    <a:avLst/>
                    <a:gdLst/>
                    <a:ahLst/>
                    <a:cxnLst>
                      <a:cxn ang="0">
                        <a:pos x="0" y="0"/>
                      </a:cxn>
                      <a:cxn ang="0">
                        <a:pos x="141" y="56"/>
                      </a:cxn>
                      <a:cxn ang="0">
                        <a:pos x="141" y="403"/>
                      </a:cxn>
                      <a:cxn ang="0">
                        <a:pos x="95" y="412"/>
                      </a:cxn>
                      <a:cxn ang="0">
                        <a:pos x="95" y="64"/>
                      </a:cxn>
                      <a:cxn ang="0">
                        <a:pos x="0" y="33"/>
                      </a:cxn>
                      <a:cxn ang="0">
                        <a:pos x="0" y="0"/>
                      </a:cxn>
                    </a:cxnLst>
                    <a:rect l="0" t="0" r="r" b="b"/>
                    <a:pathLst>
                      <a:path w="141" h="412">
                        <a:moveTo>
                          <a:pt x="0" y="0"/>
                        </a:moveTo>
                        <a:lnTo>
                          <a:pt x="141" y="56"/>
                        </a:lnTo>
                        <a:lnTo>
                          <a:pt x="141" y="403"/>
                        </a:lnTo>
                        <a:lnTo>
                          <a:pt x="95" y="412"/>
                        </a:lnTo>
                        <a:lnTo>
                          <a:pt x="95" y="64"/>
                        </a:lnTo>
                        <a:lnTo>
                          <a:pt x="0" y="33"/>
                        </a:lnTo>
                        <a:lnTo>
                          <a:pt x="0" y="0"/>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82" name="Freeform 358"/>
                  <p:cNvSpPr>
                    <a:spLocks/>
                  </p:cNvSpPr>
                  <p:nvPr/>
                </p:nvSpPr>
                <p:spPr bwMode="auto">
                  <a:xfrm>
                    <a:off x="939" y="1889"/>
                    <a:ext cx="379" cy="359"/>
                  </a:xfrm>
                  <a:custGeom>
                    <a:avLst/>
                    <a:gdLst/>
                    <a:ahLst/>
                    <a:cxnLst>
                      <a:cxn ang="0">
                        <a:pos x="0" y="233"/>
                      </a:cxn>
                      <a:cxn ang="0">
                        <a:pos x="1136" y="0"/>
                      </a:cxn>
                      <a:cxn ang="0">
                        <a:pos x="1136" y="1078"/>
                      </a:cxn>
                      <a:cxn ang="0">
                        <a:pos x="0" y="1078"/>
                      </a:cxn>
                      <a:cxn ang="0">
                        <a:pos x="0" y="233"/>
                      </a:cxn>
                    </a:cxnLst>
                    <a:rect l="0" t="0" r="r" b="b"/>
                    <a:pathLst>
                      <a:path w="1136" h="1078">
                        <a:moveTo>
                          <a:pt x="0" y="233"/>
                        </a:moveTo>
                        <a:lnTo>
                          <a:pt x="1136" y="0"/>
                        </a:lnTo>
                        <a:lnTo>
                          <a:pt x="1136" y="1078"/>
                        </a:lnTo>
                        <a:lnTo>
                          <a:pt x="0" y="1078"/>
                        </a:lnTo>
                        <a:lnTo>
                          <a:pt x="0" y="233"/>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83" name="Freeform 359"/>
                  <p:cNvSpPr>
                    <a:spLocks/>
                  </p:cNvSpPr>
                  <p:nvPr/>
                </p:nvSpPr>
                <p:spPr bwMode="auto">
                  <a:xfrm>
                    <a:off x="1317" y="1889"/>
                    <a:ext cx="107" cy="359"/>
                  </a:xfrm>
                  <a:custGeom>
                    <a:avLst/>
                    <a:gdLst/>
                    <a:ahLst/>
                    <a:cxnLst>
                      <a:cxn ang="0">
                        <a:pos x="205" y="4"/>
                      </a:cxn>
                      <a:cxn ang="0">
                        <a:pos x="205" y="51"/>
                      </a:cxn>
                      <a:cxn ang="0">
                        <a:pos x="0" y="0"/>
                      </a:cxn>
                      <a:cxn ang="0">
                        <a:pos x="0" y="1076"/>
                      </a:cxn>
                      <a:cxn ang="0">
                        <a:pos x="215" y="1048"/>
                      </a:cxn>
                      <a:cxn ang="0">
                        <a:pos x="215" y="230"/>
                      </a:cxn>
                      <a:cxn ang="0">
                        <a:pos x="319" y="248"/>
                      </a:cxn>
                      <a:cxn ang="0">
                        <a:pos x="319" y="33"/>
                      </a:cxn>
                      <a:cxn ang="0">
                        <a:pos x="205" y="4"/>
                      </a:cxn>
                    </a:cxnLst>
                    <a:rect l="0" t="0" r="r" b="b"/>
                    <a:pathLst>
                      <a:path w="319" h="1076">
                        <a:moveTo>
                          <a:pt x="205" y="4"/>
                        </a:moveTo>
                        <a:lnTo>
                          <a:pt x="205" y="51"/>
                        </a:lnTo>
                        <a:lnTo>
                          <a:pt x="0" y="0"/>
                        </a:lnTo>
                        <a:lnTo>
                          <a:pt x="0" y="1076"/>
                        </a:lnTo>
                        <a:lnTo>
                          <a:pt x="215" y="1048"/>
                        </a:lnTo>
                        <a:lnTo>
                          <a:pt x="215" y="230"/>
                        </a:lnTo>
                        <a:lnTo>
                          <a:pt x="319" y="248"/>
                        </a:lnTo>
                        <a:lnTo>
                          <a:pt x="319" y="33"/>
                        </a:lnTo>
                        <a:lnTo>
                          <a:pt x="205" y="4"/>
                        </a:lnTo>
                        <a:close/>
                      </a:path>
                    </a:pathLst>
                  </a:custGeom>
                  <a:solidFill>
                    <a:srgbClr val="ECECEC"/>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84" name="Freeform 360"/>
                  <p:cNvSpPr>
                    <a:spLocks/>
                  </p:cNvSpPr>
                  <p:nvPr/>
                </p:nvSpPr>
                <p:spPr bwMode="auto">
                  <a:xfrm>
                    <a:off x="1106" y="1913"/>
                    <a:ext cx="59" cy="213"/>
                  </a:xfrm>
                  <a:custGeom>
                    <a:avLst/>
                    <a:gdLst/>
                    <a:ahLst/>
                    <a:cxnLst>
                      <a:cxn ang="0">
                        <a:pos x="178" y="0"/>
                      </a:cxn>
                      <a:cxn ang="0">
                        <a:pos x="178" y="631"/>
                      </a:cxn>
                      <a:cxn ang="0">
                        <a:pos x="0" y="640"/>
                      </a:cxn>
                      <a:cxn ang="0">
                        <a:pos x="0" y="28"/>
                      </a:cxn>
                      <a:cxn ang="0">
                        <a:pos x="178" y="0"/>
                      </a:cxn>
                    </a:cxnLst>
                    <a:rect l="0" t="0" r="r" b="b"/>
                    <a:pathLst>
                      <a:path w="178" h="640">
                        <a:moveTo>
                          <a:pt x="178" y="0"/>
                        </a:moveTo>
                        <a:lnTo>
                          <a:pt x="178" y="631"/>
                        </a:lnTo>
                        <a:lnTo>
                          <a:pt x="0" y="640"/>
                        </a:lnTo>
                        <a:lnTo>
                          <a:pt x="0" y="28"/>
                        </a:lnTo>
                        <a:lnTo>
                          <a:pt x="178" y="0"/>
                        </a:lnTo>
                        <a:close/>
                      </a:path>
                    </a:pathLst>
                  </a:custGeom>
                  <a:solidFill>
                    <a:srgbClr val="B2B2B2"/>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85" name="Freeform 361"/>
                  <p:cNvSpPr>
                    <a:spLocks/>
                  </p:cNvSpPr>
                  <p:nvPr/>
                </p:nvSpPr>
                <p:spPr bwMode="auto">
                  <a:xfrm>
                    <a:off x="1106" y="2123"/>
                    <a:ext cx="78" cy="48"/>
                  </a:xfrm>
                  <a:custGeom>
                    <a:avLst/>
                    <a:gdLst/>
                    <a:ahLst/>
                    <a:cxnLst>
                      <a:cxn ang="0">
                        <a:pos x="0" y="9"/>
                      </a:cxn>
                      <a:cxn ang="0">
                        <a:pos x="178" y="0"/>
                      </a:cxn>
                      <a:cxn ang="0">
                        <a:pos x="234" y="141"/>
                      </a:cxn>
                      <a:cxn ang="0">
                        <a:pos x="78" y="144"/>
                      </a:cxn>
                      <a:cxn ang="0">
                        <a:pos x="0" y="9"/>
                      </a:cxn>
                    </a:cxnLst>
                    <a:rect l="0" t="0" r="r" b="b"/>
                    <a:pathLst>
                      <a:path w="234" h="144">
                        <a:moveTo>
                          <a:pt x="0" y="9"/>
                        </a:moveTo>
                        <a:lnTo>
                          <a:pt x="178" y="0"/>
                        </a:lnTo>
                        <a:lnTo>
                          <a:pt x="234" y="141"/>
                        </a:lnTo>
                        <a:lnTo>
                          <a:pt x="78" y="144"/>
                        </a:lnTo>
                        <a:lnTo>
                          <a:pt x="0" y="9"/>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86" name="Freeform 362"/>
                  <p:cNvSpPr>
                    <a:spLocks/>
                  </p:cNvSpPr>
                  <p:nvPr/>
                </p:nvSpPr>
                <p:spPr bwMode="auto">
                  <a:xfrm>
                    <a:off x="1166" y="1913"/>
                    <a:ext cx="23" cy="263"/>
                  </a:xfrm>
                  <a:custGeom>
                    <a:avLst/>
                    <a:gdLst/>
                    <a:ahLst/>
                    <a:cxnLst>
                      <a:cxn ang="0">
                        <a:pos x="0" y="0"/>
                      </a:cxn>
                      <a:cxn ang="0">
                        <a:pos x="71" y="6"/>
                      </a:cxn>
                      <a:cxn ang="0">
                        <a:pos x="71" y="791"/>
                      </a:cxn>
                      <a:cxn ang="0">
                        <a:pos x="0" y="636"/>
                      </a:cxn>
                      <a:cxn ang="0">
                        <a:pos x="0" y="0"/>
                      </a:cxn>
                    </a:cxnLst>
                    <a:rect l="0" t="0" r="r" b="b"/>
                    <a:pathLst>
                      <a:path w="71" h="791">
                        <a:moveTo>
                          <a:pt x="0" y="0"/>
                        </a:moveTo>
                        <a:lnTo>
                          <a:pt x="71" y="6"/>
                        </a:lnTo>
                        <a:lnTo>
                          <a:pt x="71" y="791"/>
                        </a:lnTo>
                        <a:lnTo>
                          <a:pt x="0" y="636"/>
                        </a:lnTo>
                        <a:lnTo>
                          <a:pt x="0" y="0"/>
                        </a:lnTo>
                        <a:close/>
                      </a:path>
                    </a:pathLst>
                  </a:custGeom>
                  <a:solidFill>
                    <a:srgbClr val="ECECEC"/>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87" name="Freeform 363"/>
                  <p:cNvSpPr>
                    <a:spLocks/>
                  </p:cNvSpPr>
                  <p:nvPr/>
                </p:nvSpPr>
                <p:spPr bwMode="auto">
                  <a:xfrm>
                    <a:off x="1033" y="1941"/>
                    <a:ext cx="31" cy="237"/>
                  </a:xfrm>
                  <a:custGeom>
                    <a:avLst/>
                    <a:gdLst/>
                    <a:ahLst/>
                    <a:cxnLst>
                      <a:cxn ang="0">
                        <a:pos x="0" y="0"/>
                      </a:cxn>
                      <a:cxn ang="0">
                        <a:pos x="0" y="565"/>
                      </a:cxn>
                      <a:cxn ang="0">
                        <a:pos x="94" y="710"/>
                      </a:cxn>
                      <a:cxn ang="0">
                        <a:pos x="94" y="4"/>
                      </a:cxn>
                      <a:cxn ang="0">
                        <a:pos x="0" y="0"/>
                      </a:cxn>
                    </a:cxnLst>
                    <a:rect l="0" t="0" r="r" b="b"/>
                    <a:pathLst>
                      <a:path w="94" h="710">
                        <a:moveTo>
                          <a:pt x="0" y="0"/>
                        </a:moveTo>
                        <a:lnTo>
                          <a:pt x="0" y="565"/>
                        </a:lnTo>
                        <a:lnTo>
                          <a:pt x="94" y="710"/>
                        </a:lnTo>
                        <a:lnTo>
                          <a:pt x="94" y="4"/>
                        </a:lnTo>
                        <a:lnTo>
                          <a:pt x="0" y="0"/>
                        </a:lnTo>
                        <a:close/>
                      </a:path>
                    </a:pathLst>
                  </a:custGeom>
                  <a:solidFill>
                    <a:srgbClr val="ECECEC"/>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88" name="Freeform 364"/>
                  <p:cNvSpPr>
                    <a:spLocks/>
                  </p:cNvSpPr>
                  <p:nvPr/>
                </p:nvSpPr>
                <p:spPr bwMode="auto">
                  <a:xfrm>
                    <a:off x="976" y="1941"/>
                    <a:ext cx="56" cy="194"/>
                  </a:xfrm>
                  <a:custGeom>
                    <a:avLst/>
                    <a:gdLst/>
                    <a:ahLst/>
                    <a:cxnLst>
                      <a:cxn ang="0">
                        <a:pos x="0" y="29"/>
                      </a:cxn>
                      <a:cxn ang="0">
                        <a:pos x="168" y="0"/>
                      </a:cxn>
                      <a:cxn ang="0">
                        <a:pos x="168" y="574"/>
                      </a:cxn>
                      <a:cxn ang="0">
                        <a:pos x="0" y="584"/>
                      </a:cxn>
                      <a:cxn ang="0">
                        <a:pos x="0" y="29"/>
                      </a:cxn>
                    </a:cxnLst>
                    <a:rect l="0" t="0" r="r" b="b"/>
                    <a:pathLst>
                      <a:path w="168" h="584">
                        <a:moveTo>
                          <a:pt x="0" y="29"/>
                        </a:moveTo>
                        <a:lnTo>
                          <a:pt x="168" y="0"/>
                        </a:lnTo>
                        <a:lnTo>
                          <a:pt x="168" y="574"/>
                        </a:lnTo>
                        <a:lnTo>
                          <a:pt x="0" y="584"/>
                        </a:lnTo>
                        <a:lnTo>
                          <a:pt x="0" y="29"/>
                        </a:lnTo>
                        <a:close/>
                      </a:path>
                    </a:pathLst>
                  </a:custGeom>
                  <a:solidFill>
                    <a:srgbClr val="B2B2B2"/>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89" name="Freeform 365"/>
                  <p:cNvSpPr>
                    <a:spLocks/>
                  </p:cNvSpPr>
                  <p:nvPr/>
                </p:nvSpPr>
                <p:spPr bwMode="auto">
                  <a:xfrm>
                    <a:off x="973" y="2129"/>
                    <a:ext cx="91" cy="50"/>
                  </a:xfrm>
                  <a:custGeom>
                    <a:avLst/>
                    <a:gdLst/>
                    <a:ahLst/>
                    <a:cxnLst>
                      <a:cxn ang="0">
                        <a:pos x="0" y="9"/>
                      </a:cxn>
                      <a:cxn ang="0">
                        <a:pos x="178" y="0"/>
                      </a:cxn>
                      <a:cxn ang="0">
                        <a:pos x="273" y="150"/>
                      </a:cxn>
                      <a:cxn ang="0">
                        <a:pos x="94" y="150"/>
                      </a:cxn>
                      <a:cxn ang="0">
                        <a:pos x="0" y="9"/>
                      </a:cxn>
                    </a:cxnLst>
                    <a:rect l="0" t="0" r="r" b="b"/>
                    <a:pathLst>
                      <a:path w="273" h="150">
                        <a:moveTo>
                          <a:pt x="0" y="9"/>
                        </a:moveTo>
                        <a:lnTo>
                          <a:pt x="178" y="0"/>
                        </a:lnTo>
                        <a:lnTo>
                          <a:pt x="273" y="150"/>
                        </a:lnTo>
                        <a:lnTo>
                          <a:pt x="94" y="150"/>
                        </a:lnTo>
                        <a:lnTo>
                          <a:pt x="0" y="9"/>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90" name="Freeform 366"/>
                  <p:cNvSpPr>
                    <a:spLocks/>
                  </p:cNvSpPr>
                  <p:nvPr/>
                </p:nvSpPr>
                <p:spPr bwMode="auto">
                  <a:xfrm>
                    <a:off x="1228" y="2031"/>
                    <a:ext cx="83" cy="70"/>
                  </a:xfrm>
                  <a:custGeom>
                    <a:avLst/>
                    <a:gdLst/>
                    <a:ahLst/>
                    <a:cxnLst>
                      <a:cxn ang="0">
                        <a:pos x="0" y="4"/>
                      </a:cxn>
                      <a:cxn ang="0">
                        <a:pos x="165" y="0"/>
                      </a:cxn>
                      <a:cxn ang="0">
                        <a:pos x="249" y="211"/>
                      </a:cxn>
                      <a:cxn ang="0">
                        <a:pos x="89" y="211"/>
                      </a:cxn>
                      <a:cxn ang="0">
                        <a:pos x="0" y="4"/>
                      </a:cxn>
                    </a:cxnLst>
                    <a:rect l="0" t="0" r="r" b="b"/>
                    <a:pathLst>
                      <a:path w="249" h="211">
                        <a:moveTo>
                          <a:pt x="0" y="4"/>
                        </a:moveTo>
                        <a:lnTo>
                          <a:pt x="165" y="0"/>
                        </a:lnTo>
                        <a:lnTo>
                          <a:pt x="249" y="211"/>
                        </a:lnTo>
                        <a:lnTo>
                          <a:pt x="89" y="211"/>
                        </a:lnTo>
                        <a:lnTo>
                          <a:pt x="0" y="4"/>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91" name="Freeform 367"/>
                  <p:cNvSpPr>
                    <a:spLocks/>
                  </p:cNvSpPr>
                  <p:nvPr/>
                </p:nvSpPr>
                <p:spPr bwMode="auto">
                  <a:xfrm>
                    <a:off x="1226" y="1891"/>
                    <a:ext cx="57" cy="144"/>
                  </a:xfrm>
                  <a:custGeom>
                    <a:avLst/>
                    <a:gdLst/>
                    <a:ahLst/>
                    <a:cxnLst>
                      <a:cxn ang="0">
                        <a:pos x="0" y="433"/>
                      </a:cxn>
                      <a:cxn ang="0">
                        <a:pos x="169" y="413"/>
                      </a:cxn>
                      <a:cxn ang="0">
                        <a:pos x="169" y="0"/>
                      </a:cxn>
                      <a:cxn ang="0">
                        <a:pos x="0" y="26"/>
                      </a:cxn>
                      <a:cxn ang="0">
                        <a:pos x="0" y="433"/>
                      </a:cxn>
                    </a:cxnLst>
                    <a:rect l="0" t="0" r="r" b="b"/>
                    <a:pathLst>
                      <a:path w="169" h="433">
                        <a:moveTo>
                          <a:pt x="0" y="433"/>
                        </a:moveTo>
                        <a:lnTo>
                          <a:pt x="169" y="413"/>
                        </a:lnTo>
                        <a:lnTo>
                          <a:pt x="169" y="0"/>
                        </a:lnTo>
                        <a:lnTo>
                          <a:pt x="0" y="26"/>
                        </a:lnTo>
                        <a:lnTo>
                          <a:pt x="0" y="433"/>
                        </a:lnTo>
                        <a:close/>
                      </a:path>
                    </a:pathLst>
                  </a:custGeom>
                  <a:solidFill>
                    <a:srgbClr val="B2B2B2"/>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92" name="Freeform 368"/>
                  <p:cNvSpPr>
                    <a:spLocks/>
                  </p:cNvSpPr>
                  <p:nvPr/>
                </p:nvSpPr>
                <p:spPr bwMode="auto">
                  <a:xfrm>
                    <a:off x="1282" y="1891"/>
                    <a:ext cx="29" cy="212"/>
                  </a:xfrm>
                  <a:custGeom>
                    <a:avLst/>
                    <a:gdLst/>
                    <a:ahLst/>
                    <a:cxnLst>
                      <a:cxn ang="0">
                        <a:pos x="0" y="0"/>
                      </a:cxn>
                      <a:cxn ang="0">
                        <a:pos x="0" y="419"/>
                      </a:cxn>
                      <a:cxn ang="0">
                        <a:pos x="89" y="635"/>
                      </a:cxn>
                      <a:cxn ang="0">
                        <a:pos x="89" y="15"/>
                      </a:cxn>
                      <a:cxn ang="0">
                        <a:pos x="0" y="0"/>
                      </a:cxn>
                    </a:cxnLst>
                    <a:rect l="0" t="0" r="r" b="b"/>
                    <a:pathLst>
                      <a:path w="89" h="635">
                        <a:moveTo>
                          <a:pt x="0" y="0"/>
                        </a:moveTo>
                        <a:lnTo>
                          <a:pt x="0" y="419"/>
                        </a:lnTo>
                        <a:lnTo>
                          <a:pt x="89" y="635"/>
                        </a:lnTo>
                        <a:lnTo>
                          <a:pt x="89" y="15"/>
                        </a:lnTo>
                        <a:lnTo>
                          <a:pt x="0" y="0"/>
                        </a:lnTo>
                        <a:close/>
                      </a:path>
                    </a:pathLst>
                  </a:custGeom>
                  <a:solidFill>
                    <a:srgbClr val="ECECEC"/>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93" name="Freeform 369"/>
                  <p:cNvSpPr>
                    <a:spLocks/>
                  </p:cNvSpPr>
                  <p:nvPr/>
                </p:nvSpPr>
                <p:spPr bwMode="auto">
                  <a:xfrm>
                    <a:off x="1095" y="1930"/>
                    <a:ext cx="34" cy="114"/>
                  </a:xfrm>
                  <a:custGeom>
                    <a:avLst/>
                    <a:gdLst/>
                    <a:ahLst/>
                    <a:cxnLst>
                      <a:cxn ang="0">
                        <a:pos x="0" y="14"/>
                      </a:cxn>
                      <a:cxn ang="0">
                        <a:pos x="103" y="0"/>
                      </a:cxn>
                      <a:cxn ang="0">
                        <a:pos x="103" y="344"/>
                      </a:cxn>
                      <a:cxn ang="0">
                        <a:pos x="0" y="344"/>
                      </a:cxn>
                      <a:cxn ang="0">
                        <a:pos x="0" y="14"/>
                      </a:cxn>
                    </a:cxnLst>
                    <a:rect l="0" t="0" r="r" b="b"/>
                    <a:pathLst>
                      <a:path w="103" h="344">
                        <a:moveTo>
                          <a:pt x="0" y="14"/>
                        </a:moveTo>
                        <a:lnTo>
                          <a:pt x="103" y="0"/>
                        </a:lnTo>
                        <a:lnTo>
                          <a:pt x="103" y="344"/>
                        </a:lnTo>
                        <a:lnTo>
                          <a:pt x="0" y="344"/>
                        </a:lnTo>
                        <a:lnTo>
                          <a:pt x="0" y="14"/>
                        </a:lnTo>
                        <a:close/>
                      </a:path>
                    </a:pathLst>
                  </a:custGeom>
                  <a:solidFill>
                    <a:srgbClr val="B2B2B2"/>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94" name="Freeform 370"/>
                  <p:cNvSpPr>
                    <a:spLocks/>
                  </p:cNvSpPr>
                  <p:nvPr/>
                </p:nvSpPr>
                <p:spPr bwMode="auto">
                  <a:xfrm>
                    <a:off x="1095" y="2044"/>
                    <a:ext cx="64" cy="64"/>
                  </a:xfrm>
                  <a:custGeom>
                    <a:avLst/>
                    <a:gdLst/>
                    <a:ahLst/>
                    <a:cxnLst>
                      <a:cxn ang="0">
                        <a:pos x="0" y="0"/>
                      </a:cxn>
                      <a:cxn ang="0">
                        <a:pos x="103" y="0"/>
                      </a:cxn>
                      <a:cxn ang="0">
                        <a:pos x="193" y="192"/>
                      </a:cxn>
                      <a:cxn ang="0">
                        <a:pos x="95" y="192"/>
                      </a:cxn>
                      <a:cxn ang="0">
                        <a:pos x="0" y="0"/>
                      </a:cxn>
                    </a:cxnLst>
                    <a:rect l="0" t="0" r="r" b="b"/>
                    <a:pathLst>
                      <a:path w="193" h="192">
                        <a:moveTo>
                          <a:pt x="0" y="0"/>
                        </a:moveTo>
                        <a:lnTo>
                          <a:pt x="103" y="0"/>
                        </a:lnTo>
                        <a:lnTo>
                          <a:pt x="193" y="192"/>
                        </a:lnTo>
                        <a:lnTo>
                          <a:pt x="95" y="192"/>
                        </a:lnTo>
                        <a:lnTo>
                          <a:pt x="0" y="0"/>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95" name="Freeform 371"/>
                  <p:cNvSpPr>
                    <a:spLocks/>
                  </p:cNvSpPr>
                  <p:nvPr/>
                </p:nvSpPr>
                <p:spPr bwMode="auto">
                  <a:xfrm>
                    <a:off x="1129" y="1930"/>
                    <a:ext cx="32" cy="179"/>
                  </a:xfrm>
                  <a:custGeom>
                    <a:avLst/>
                    <a:gdLst/>
                    <a:ahLst/>
                    <a:cxnLst>
                      <a:cxn ang="0">
                        <a:pos x="95" y="537"/>
                      </a:cxn>
                      <a:cxn ang="0">
                        <a:pos x="95" y="23"/>
                      </a:cxn>
                      <a:cxn ang="0">
                        <a:pos x="0" y="0"/>
                      </a:cxn>
                      <a:cxn ang="0">
                        <a:pos x="0" y="354"/>
                      </a:cxn>
                      <a:cxn ang="0">
                        <a:pos x="95" y="537"/>
                      </a:cxn>
                    </a:cxnLst>
                    <a:rect l="0" t="0" r="r" b="b"/>
                    <a:pathLst>
                      <a:path w="95" h="537">
                        <a:moveTo>
                          <a:pt x="95" y="537"/>
                        </a:moveTo>
                        <a:lnTo>
                          <a:pt x="95" y="23"/>
                        </a:lnTo>
                        <a:lnTo>
                          <a:pt x="0" y="0"/>
                        </a:lnTo>
                        <a:lnTo>
                          <a:pt x="0" y="354"/>
                        </a:lnTo>
                        <a:lnTo>
                          <a:pt x="95" y="537"/>
                        </a:lnTo>
                        <a:close/>
                      </a:path>
                    </a:pathLst>
                  </a:custGeom>
                  <a:solidFill>
                    <a:srgbClr val="ECECEC"/>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96" name="Freeform 372"/>
                  <p:cNvSpPr>
                    <a:spLocks/>
                  </p:cNvSpPr>
                  <p:nvPr/>
                </p:nvSpPr>
                <p:spPr bwMode="auto">
                  <a:xfrm>
                    <a:off x="966" y="2053"/>
                    <a:ext cx="60" cy="59"/>
                  </a:xfrm>
                  <a:custGeom>
                    <a:avLst/>
                    <a:gdLst/>
                    <a:ahLst/>
                    <a:cxnLst>
                      <a:cxn ang="0">
                        <a:pos x="76" y="178"/>
                      </a:cxn>
                      <a:cxn ang="0">
                        <a:pos x="178" y="178"/>
                      </a:cxn>
                      <a:cxn ang="0">
                        <a:pos x="103" y="0"/>
                      </a:cxn>
                      <a:cxn ang="0">
                        <a:pos x="0" y="0"/>
                      </a:cxn>
                      <a:cxn ang="0">
                        <a:pos x="76" y="178"/>
                      </a:cxn>
                    </a:cxnLst>
                    <a:rect l="0" t="0" r="r" b="b"/>
                    <a:pathLst>
                      <a:path w="178" h="178">
                        <a:moveTo>
                          <a:pt x="76" y="178"/>
                        </a:moveTo>
                        <a:lnTo>
                          <a:pt x="178" y="178"/>
                        </a:lnTo>
                        <a:lnTo>
                          <a:pt x="103" y="0"/>
                        </a:lnTo>
                        <a:lnTo>
                          <a:pt x="0" y="0"/>
                        </a:lnTo>
                        <a:lnTo>
                          <a:pt x="76" y="178"/>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97" name="Freeform 373"/>
                  <p:cNvSpPr>
                    <a:spLocks/>
                  </p:cNvSpPr>
                  <p:nvPr/>
                </p:nvSpPr>
                <p:spPr bwMode="auto">
                  <a:xfrm>
                    <a:off x="966" y="1972"/>
                    <a:ext cx="36" cy="81"/>
                  </a:xfrm>
                  <a:custGeom>
                    <a:avLst/>
                    <a:gdLst/>
                    <a:ahLst/>
                    <a:cxnLst>
                      <a:cxn ang="0">
                        <a:pos x="0" y="242"/>
                      </a:cxn>
                      <a:cxn ang="0">
                        <a:pos x="103" y="242"/>
                      </a:cxn>
                      <a:cxn ang="0">
                        <a:pos x="108" y="0"/>
                      </a:cxn>
                      <a:cxn ang="0">
                        <a:pos x="0" y="16"/>
                      </a:cxn>
                      <a:cxn ang="0">
                        <a:pos x="0" y="242"/>
                      </a:cxn>
                    </a:cxnLst>
                    <a:rect l="0" t="0" r="r" b="b"/>
                    <a:pathLst>
                      <a:path w="108" h="242">
                        <a:moveTo>
                          <a:pt x="0" y="242"/>
                        </a:moveTo>
                        <a:lnTo>
                          <a:pt x="103" y="242"/>
                        </a:lnTo>
                        <a:lnTo>
                          <a:pt x="108" y="0"/>
                        </a:lnTo>
                        <a:lnTo>
                          <a:pt x="0" y="16"/>
                        </a:lnTo>
                        <a:lnTo>
                          <a:pt x="0" y="242"/>
                        </a:lnTo>
                        <a:close/>
                      </a:path>
                    </a:pathLst>
                  </a:custGeom>
                  <a:solidFill>
                    <a:srgbClr val="B2B2B2"/>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98" name="Freeform 374"/>
                  <p:cNvSpPr>
                    <a:spLocks/>
                  </p:cNvSpPr>
                  <p:nvPr/>
                </p:nvSpPr>
                <p:spPr bwMode="auto">
                  <a:xfrm>
                    <a:off x="1001" y="1974"/>
                    <a:ext cx="27" cy="140"/>
                  </a:xfrm>
                  <a:custGeom>
                    <a:avLst/>
                    <a:gdLst/>
                    <a:ahLst/>
                    <a:cxnLst>
                      <a:cxn ang="0">
                        <a:pos x="0" y="0"/>
                      </a:cxn>
                      <a:cxn ang="0">
                        <a:pos x="0" y="237"/>
                      </a:cxn>
                      <a:cxn ang="0">
                        <a:pos x="81" y="419"/>
                      </a:cxn>
                      <a:cxn ang="0">
                        <a:pos x="75" y="58"/>
                      </a:cxn>
                      <a:cxn ang="0">
                        <a:pos x="0" y="0"/>
                      </a:cxn>
                    </a:cxnLst>
                    <a:rect l="0" t="0" r="r" b="b"/>
                    <a:pathLst>
                      <a:path w="81" h="419">
                        <a:moveTo>
                          <a:pt x="0" y="0"/>
                        </a:moveTo>
                        <a:lnTo>
                          <a:pt x="0" y="237"/>
                        </a:lnTo>
                        <a:lnTo>
                          <a:pt x="81" y="419"/>
                        </a:lnTo>
                        <a:lnTo>
                          <a:pt x="75" y="58"/>
                        </a:lnTo>
                        <a:lnTo>
                          <a:pt x="0" y="0"/>
                        </a:lnTo>
                        <a:close/>
                      </a:path>
                    </a:pathLst>
                  </a:custGeom>
                  <a:solidFill>
                    <a:srgbClr val="ECECEC"/>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399" name="Freeform 375"/>
                  <p:cNvSpPr>
                    <a:spLocks/>
                  </p:cNvSpPr>
                  <p:nvPr/>
                </p:nvSpPr>
                <p:spPr bwMode="auto">
                  <a:xfrm>
                    <a:off x="851" y="1925"/>
                    <a:ext cx="99" cy="320"/>
                  </a:xfrm>
                  <a:custGeom>
                    <a:avLst/>
                    <a:gdLst/>
                    <a:ahLst/>
                    <a:cxnLst>
                      <a:cxn ang="0">
                        <a:pos x="84" y="0"/>
                      </a:cxn>
                      <a:cxn ang="0">
                        <a:pos x="84" y="113"/>
                      </a:cxn>
                      <a:cxn ang="0">
                        <a:pos x="0" y="95"/>
                      </a:cxn>
                      <a:cxn ang="0">
                        <a:pos x="0" y="960"/>
                      </a:cxn>
                      <a:cxn ang="0">
                        <a:pos x="299" y="950"/>
                      </a:cxn>
                      <a:cxn ang="0">
                        <a:pos x="299" y="113"/>
                      </a:cxn>
                      <a:cxn ang="0">
                        <a:pos x="84" y="0"/>
                      </a:cxn>
                    </a:cxnLst>
                    <a:rect l="0" t="0" r="r" b="b"/>
                    <a:pathLst>
                      <a:path w="299" h="960">
                        <a:moveTo>
                          <a:pt x="84" y="0"/>
                        </a:moveTo>
                        <a:lnTo>
                          <a:pt x="84" y="113"/>
                        </a:lnTo>
                        <a:lnTo>
                          <a:pt x="0" y="95"/>
                        </a:lnTo>
                        <a:lnTo>
                          <a:pt x="0" y="960"/>
                        </a:lnTo>
                        <a:lnTo>
                          <a:pt x="299" y="950"/>
                        </a:lnTo>
                        <a:lnTo>
                          <a:pt x="299" y="113"/>
                        </a:lnTo>
                        <a:lnTo>
                          <a:pt x="84" y="0"/>
                        </a:lnTo>
                        <a:close/>
                      </a:path>
                    </a:pathLst>
                  </a:custGeom>
                  <a:solidFill>
                    <a:srgbClr val="ECECEC"/>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00" name="Freeform 376"/>
                  <p:cNvSpPr>
                    <a:spLocks/>
                  </p:cNvSpPr>
                  <p:nvPr/>
                </p:nvSpPr>
                <p:spPr bwMode="auto">
                  <a:xfrm>
                    <a:off x="834" y="1925"/>
                    <a:ext cx="44" cy="54"/>
                  </a:xfrm>
                  <a:custGeom>
                    <a:avLst/>
                    <a:gdLst/>
                    <a:ahLst/>
                    <a:cxnLst>
                      <a:cxn ang="0">
                        <a:pos x="132" y="0"/>
                      </a:cxn>
                      <a:cxn ang="0">
                        <a:pos x="0" y="29"/>
                      </a:cxn>
                      <a:cxn ang="0">
                        <a:pos x="0" y="161"/>
                      </a:cxn>
                      <a:cxn ang="0">
                        <a:pos x="132" y="161"/>
                      </a:cxn>
                      <a:cxn ang="0">
                        <a:pos x="132" y="0"/>
                      </a:cxn>
                    </a:cxnLst>
                    <a:rect l="0" t="0" r="r" b="b"/>
                    <a:pathLst>
                      <a:path w="132" h="161">
                        <a:moveTo>
                          <a:pt x="132" y="0"/>
                        </a:moveTo>
                        <a:lnTo>
                          <a:pt x="0" y="29"/>
                        </a:lnTo>
                        <a:lnTo>
                          <a:pt x="0" y="161"/>
                        </a:lnTo>
                        <a:lnTo>
                          <a:pt x="132" y="161"/>
                        </a:lnTo>
                        <a:lnTo>
                          <a:pt x="132" y="0"/>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01" name="Freeform 377"/>
                  <p:cNvSpPr>
                    <a:spLocks/>
                  </p:cNvSpPr>
                  <p:nvPr/>
                </p:nvSpPr>
                <p:spPr bwMode="auto">
                  <a:xfrm>
                    <a:off x="446" y="1805"/>
                    <a:ext cx="272" cy="448"/>
                  </a:xfrm>
                  <a:custGeom>
                    <a:avLst/>
                    <a:gdLst/>
                    <a:ahLst/>
                    <a:cxnLst>
                      <a:cxn ang="0">
                        <a:pos x="0" y="248"/>
                      </a:cxn>
                      <a:cxn ang="0">
                        <a:pos x="816" y="0"/>
                      </a:cxn>
                      <a:cxn ang="0">
                        <a:pos x="816" y="1344"/>
                      </a:cxn>
                      <a:cxn ang="0">
                        <a:pos x="1" y="1319"/>
                      </a:cxn>
                      <a:cxn ang="0">
                        <a:pos x="0" y="248"/>
                      </a:cxn>
                    </a:cxnLst>
                    <a:rect l="0" t="0" r="r" b="b"/>
                    <a:pathLst>
                      <a:path w="816" h="1344">
                        <a:moveTo>
                          <a:pt x="0" y="248"/>
                        </a:moveTo>
                        <a:lnTo>
                          <a:pt x="816" y="0"/>
                        </a:lnTo>
                        <a:lnTo>
                          <a:pt x="816" y="1344"/>
                        </a:lnTo>
                        <a:lnTo>
                          <a:pt x="1" y="1319"/>
                        </a:lnTo>
                        <a:lnTo>
                          <a:pt x="0" y="248"/>
                        </a:lnTo>
                        <a:close/>
                      </a:path>
                    </a:pathLst>
                  </a:custGeom>
                  <a:solidFill>
                    <a:srgbClr val="808080"/>
                  </a:solid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2" name="Freeform 378"/>
                  <p:cNvSpPr>
                    <a:spLocks/>
                  </p:cNvSpPr>
                  <p:nvPr/>
                </p:nvSpPr>
                <p:spPr bwMode="auto">
                  <a:xfrm>
                    <a:off x="716" y="1806"/>
                    <a:ext cx="138" cy="447"/>
                  </a:xfrm>
                  <a:custGeom>
                    <a:avLst/>
                    <a:gdLst/>
                    <a:ahLst/>
                    <a:cxnLst>
                      <a:cxn ang="0">
                        <a:pos x="0" y="0"/>
                      </a:cxn>
                      <a:cxn ang="0">
                        <a:pos x="66" y="19"/>
                      </a:cxn>
                      <a:cxn ang="0">
                        <a:pos x="160" y="9"/>
                      </a:cxn>
                      <a:cxn ang="0">
                        <a:pos x="255" y="28"/>
                      </a:cxn>
                      <a:cxn ang="0">
                        <a:pos x="255" y="75"/>
                      </a:cxn>
                      <a:cxn ang="0">
                        <a:pos x="414" y="135"/>
                      </a:cxn>
                      <a:cxn ang="0">
                        <a:pos x="414" y="1292"/>
                      </a:cxn>
                      <a:cxn ang="0">
                        <a:pos x="0" y="1340"/>
                      </a:cxn>
                      <a:cxn ang="0">
                        <a:pos x="0" y="0"/>
                      </a:cxn>
                    </a:cxnLst>
                    <a:rect l="0" t="0" r="r" b="b"/>
                    <a:pathLst>
                      <a:path w="414" h="1340">
                        <a:moveTo>
                          <a:pt x="0" y="0"/>
                        </a:moveTo>
                        <a:lnTo>
                          <a:pt x="66" y="19"/>
                        </a:lnTo>
                        <a:lnTo>
                          <a:pt x="160" y="9"/>
                        </a:lnTo>
                        <a:lnTo>
                          <a:pt x="255" y="28"/>
                        </a:lnTo>
                        <a:lnTo>
                          <a:pt x="255" y="75"/>
                        </a:lnTo>
                        <a:lnTo>
                          <a:pt x="414" y="135"/>
                        </a:lnTo>
                        <a:lnTo>
                          <a:pt x="414" y="1292"/>
                        </a:lnTo>
                        <a:lnTo>
                          <a:pt x="0" y="1340"/>
                        </a:lnTo>
                        <a:lnTo>
                          <a:pt x="0" y="0"/>
                        </a:lnTo>
                        <a:close/>
                      </a:path>
                    </a:pathLst>
                  </a:custGeom>
                  <a:solidFill>
                    <a:srgbClr val="ECECEC"/>
                  </a:solid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3" name="Freeform 379"/>
                  <p:cNvSpPr>
                    <a:spLocks/>
                  </p:cNvSpPr>
                  <p:nvPr/>
                </p:nvSpPr>
                <p:spPr bwMode="auto">
                  <a:xfrm>
                    <a:off x="891" y="1941"/>
                    <a:ext cx="50" cy="47"/>
                  </a:xfrm>
                  <a:custGeom>
                    <a:avLst/>
                    <a:gdLst/>
                    <a:ahLst/>
                    <a:cxnLst>
                      <a:cxn ang="0">
                        <a:pos x="0" y="0"/>
                      </a:cxn>
                      <a:cxn ang="0">
                        <a:pos x="0" y="75"/>
                      </a:cxn>
                      <a:cxn ang="0">
                        <a:pos x="150" y="141"/>
                      </a:cxn>
                      <a:cxn ang="0">
                        <a:pos x="150" y="81"/>
                      </a:cxn>
                      <a:cxn ang="0">
                        <a:pos x="0" y="0"/>
                      </a:cxn>
                    </a:cxnLst>
                    <a:rect l="0" t="0" r="r" b="b"/>
                    <a:pathLst>
                      <a:path w="150" h="141">
                        <a:moveTo>
                          <a:pt x="0" y="0"/>
                        </a:moveTo>
                        <a:lnTo>
                          <a:pt x="0" y="75"/>
                        </a:lnTo>
                        <a:lnTo>
                          <a:pt x="150" y="141"/>
                        </a:lnTo>
                        <a:lnTo>
                          <a:pt x="150" y="81"/>
                        </a:lnTo>
                        <a:lnTo>
                          <a:pt x="0" y="0"/>
                        </a:lnTo>
                        <a:close/>
                      </a:path>
                    </a:pathLst>
                  </a:custGeom>
                  <a:solidFill>
                    <a:srgbClr val="FFFF00"/>
                  </a:solid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4" name="Freeform 380"/>
                  <p:cNvSpPr>
                    <a:spLocks/>
                  </p:cNvSpPr>
                  <p:nvPr/>
                </p:nvSpPr>
                <p:spPr bwMode="auto">
                  <a:xfrm>
                    <a:off x="421" y="1952"/>
                    <a:ext cx="35" cy="294"/>
                  </a:xfrm>
                  <a:custGeom>
                    <a:avLst/>
                    <a:gdLst/>
                    <a:ahLst/>
                    <a:cxnLst>
                      <a:cxn ang="0">
                        <a:pos x="0" y="27"/>
                      </a:cxn>
                      <a:cxn ang="0">
                        <a:pos x="103" y="0"/>
                      </a:cxn>
                      <a:cxn ang="0">
                        <a:pos x="103" y="884"/>
                      </a:cxn>
                      <a:cxn ang="0">
                        <a:pos x="0" y="884"/>
                      </a:cxn>
                      <a:cxn ang="0">
                        <a:pos x="0" y="27"/>
                      </a:cxn>
                    </a:cxnLst>
                    <a:rect l="0" t="0" r="r" b="b"/>
                    <a:pathLst>
                      <a:path w="103" h="884">
                        <a:moveTo>
                          <a:pt x="0" y="27"/>
                        </a:moveTo>
                        <a:lnTo>
                          <a:pt x="103" y="0"/>
                        </a:lnTo>
                        <a:lnTo>
                          <a:pt x="103" y="884"/>
                        </a:lnTo>
                        <a:lnTo>
                          <a:pt x="0" y="884"/>
                        </a:lnTo>
                        <a:lnTo>
                          <a:pt x="0" y="27"/>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05" name="Rectangle 381"/>
                  <p:cNvSpPr>
                    <a:spLocks noChangeArrowheads="1"/>
                  </p:cNvSpPr>
                  <p:nvPr/>
                </p:nvSpPr>
                <p:spPr bwMode="auto">
                  <a:xfrm>
                    <a:off x="458" y="1954"/>
                    <a:ext cx="24" cy="290"/>
                  </a:xfrm>
                  <a:prstGeom prst="rect">
                    <a:avLst/>
                  </a:prstGeom>
                  <a:solidFill>
                    <a:srgbClr val="ECECEC"/>
                  </a:solidFill>
                  <a:ln w="317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pSp>
                <p:nvGrpSpPr>
                  <p:cNvPr id="1406" name="Group 382"/>
                  <p:cNvGrpSpPr>
                    <a:grpSpLocks/>
                  </p:cNvGrpSpPr>
                  <p:nvPr/>
                </p:nvGrpSpPr>
                <p:grpSpPr bwMode="auto">
                  <a:xfrm>
                    <a:off x="497" y="1793"/>
                    <a:ext cx="181" cy="78"/>
                    <a:chOff x="2842" y="2693"/>
                    <a:chExt cx="181" cy="78"/>
                  </a:xfrm>
                </p:grpSpPr>
                <p:sp>
                  <p:nvSpPr>
                    <p:cNvPr id="1407" name="Freeform 383"/>
                    <p:cNvSpPr>
                      <a:spLocks/>
                    </p:cNvSpPr>
                    <p:nvPr/>
                  </p:nvSpPr>
                  <p:spPr bwMode="auto">
                    <a:xfrm>
                      <a:off x="2842" y="2743"/>
                      <a:ext cx="15" cy="28"/>
                    </a:xfrm>
                    <a:custGeom>
                      <a:avLst/>
                      <a:gdLst/>
                      <a:ahLst/>
                      <a:cxnLst>
                        <a:cxn ang="0">
                          <a:pos x="0" y="0"/>
                        </a:cxn>
                        <a:cxn ang="0">
                          <a:pos x="0" y="85"/>
                        </a:cxn>
                        <a:cxn ang="0">
                          <a:pos x="46" y="71"/>
                        </a:cxn>
                        <a:cxn ang="0">
                          <a:pos x="47" y="0"/>
                        </a:cxn>
                        <a:cxn ang="0">
                          <a:pos x="0" y="0"/>
                        </a:cxn>
                      </a:cxnLst>
                      <a:rect l="0" t="0" r="r" b="b"/>
                      <a:pathLst>
                        <a:path w="47" h="85">
                          <a:moveTo>
                            <a:pt x="0" y="0"/>
                          </a:moveTo>
                          <a:lnTo>
                            <a:pt x="0" y="85"/>
                          </a:lnTo>
                          <a:lnTo>
                            <a:pt x="46" y="71"/>
                          </a:lnTo>
                          <a:lnTo>
                            <a:pt x="47" y="0"/>
                          </a:lnTo>
                          <a:lnTo>
                            <a:pt x="0" y="0"/>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08" name="Freeform 384"/>
                    <p:cNvSpPr>
                      <a:spLocks/>
                    </p:cNvSpPr>
                    <p:nvPr/>
                  </p:nvSpPr>
                  <p:spPr bwMode="auto">
                    <a:xfrm>
                      <a:off x="2945" y="2711"/>
                      <a:ext cx="16" cy="29"/>
                    </a:xfrm>
                    <a:custGeom>
                      <a:avLst/>
                      <a:gdLst/>
                      <a:ahLst/>
                      <a:cxnLst>
                        <a:cxn ang="0">
                          <a:pos x="0" y="0"/>
                        </a:cxn>
                        <a:cxn ang="0">
                          <a:pos x="0" y="86"/>
                        </a:cxn>
                        <a:cxn ang="0">
                          <a:pos x="44" y="71"/>
                        </a:cxn>
                        <a:cxn ang="0">
                          <a:pos x="46" y="0"/>
                        </a:cxn>
                        <a:cxn ang="0">
                          <a:pos x="0" y="0"/>
                        </a:cxn>
                      </a:cxnLst>
                      <a:rect l="0" t="0" r="r" b="b"/>
                      <a:pathLst>
                        <a:path w="46" h="86">
                          <a:moveTo>
                            <a:pt x="0" y="0"/>
                          </a:moveTo>
                          <a:lnTo>
                            <a:pt x="0" y="86"/>
                          </a:lnTo>
                          <a:lnTo>
                            <a:pt x="44" y="71"/>
                          </a:lnTo>
                          <a:lnTo>
                            <a:pt x="46" y="0"/>
                          </a:lnTo>
                          <a:lnTo>
                            <a:pt x="0" y="0"/>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09" name="Freeform 385"/>
                    <p:cNvSpPr>
                      <a:spLocks/>
                    </p:cNvSpPr>
                    <p:nvPr/>
                  </p:nvSpPr>
                  <p:spPr bwMode="auto">
                    <a:xfrm>
                      <a:off x="2895" y="2727"/>
                      <a:ext cx="15" cy="29"/>
                    </a:xfrm>
                    <a:custGeom>
                      <a:avLst/>
                      <a:gdLst/>
                      <a:ahLst/>
                      <a:cxnLst>
                        <a:cxn ang="0">
                          <a:pos x="0" y="0"/>
                        </a:cxn>
                        <a:cxn ang="0">
                          <a:pos x="0" y="86"/>
                        </a:cxn>
                        <a:cxn ang="0">
                          <a:pos x="43" y="71"/>
                        </a:cxn>
                        <a:cxn ang="0">
                          <a:pos x="45" y="0"/>
                        </a:cxn>
                        <a:cxn ang="0">
                          <a:pos x="0" y="0"/>
                        </a:cxn>
                      </a:cxnLst>
                      <a:rect l="0" t="0" r="r" b="b"/>
                      <a:pathLst>
                        <a:path w="45" h="86">
                          <a:moveTo>
                            <a:pt x="0" y="0"/>
                          </a:moveTo>
                          <a:lnTo>
                            <a:pt x="0" y="86"/>
                          </a:lnTo>
                          <a:lnTo>
                            <a:pt x="43" y="71"/>
                          </a:lnTo>
                          <a:lnTo>
                            <a:pt x="45" y="0"/>
                          </a:lnTo>
                          <a:lnTo>
                            <a:pt x="0" y="0"/>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10" name="Freeform 386"/>
                    <p:cNvSpPr>
                      <a:spLocks/>
                    </p:cNvSpPr>
                    <p:nvPr/>
                  </p:nvSpPr>
                  <p:spPr bwMode="auto">
                    <a:xfrm>
                      <a:off x="3008" y="2693"/>
                      <a:ext cx="15" cy="28"/>
                    </a:xfrm>
                    <a:custGeom>
                      <a:avLst/>
                      <a:gdLst/>
                      <a:ahLst/>
                      <a:cxnLst>
                        <a:cxn ang="0">
                          <a:pos x="0" y="0"/>
                        </a:cxn>
                        <a:cxn ang="0">
                          <a:pos x="0" y="86"/>
                        </a:cxn>
                        <a:cxn ang="0">
                          <a:pos x="44" y="71"/>
                        </a:cxn>
                        <a:cxn ang="0">
                          <a:pos x="45" y="0"/>
                        </a:cxn>
                        <a:cxn ang="0">
                          <a:pos x="0" y="0"/>
                        </a:cxn>
                      </a:cxnLst>
                      <a:rect l="0" t="0" r="r" b="b"/>
                      <a:pathLst>
                        <a:path w="45" h="86">
                          <a:moveTo>
                            <a:pt x="0" y="0"/>
                          </a:moveTo>
                          <a:lnTo>
                            <a:pt x="0" y="86"/>
                          </a:lnTo>
                          <a:lnTo>
                            <a:pt x="44" y="71"/>
                          </a:lnTo>
                          <a:lnTo>
                            <a:pt x="45" y="0"/>
                          </a:lnTo>
                          <a:lnTo>
                            <a:pt x="0" y="0"/>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grpSp>
              <p:sp>
                <p:nvSpPr>
                  <p:cNvPr id="1411" name="Freeform 387"/>
                  <p:cNvSpPr>
                    <a:spLocks/>
                  </p:cNvSpPr>
                  <p:nvPr/>
                </p:nvSpPr>
                <p:spPr bwMode="auto">
                  <a:xfrm>
                    <a:off x="801" y="1936"/>
                    <a:ext cx="73" cy="317"/>
                  </a:xfrm>
                  <a:custGeom>
                    <a:avLst/>
                    <a:gdLst/>
                    <a:ahLst/>
                    <a:cxnLst>
                      <a:cxn ang="0">
                        <a:pos x="0" y="0"/>
                      </a:cxn>
                      <a:cxn ang="0">
                        <a:pos x="217" y="47"/>
                      </a:cxn>
                      <a:cxn ang="0">
                        <a:pos x="217" y="928"/>
                      </a:cxn>
                      <a:cxn ang="0">
                        <a:pos x="0" y="950"/>
                      </a:cxn>
                      <a:cxn ang="0">
                        <a:pos x="0" y="0"/>
                      </a:cxn>
                    </a:cxnLst>
                    <a:rect l="0" t="0" r="r" b="b"/>
                    <a:pathLst>
                      <a:path w="217" h="950">
                        <a:moveTo>
                          <a:pt x="0" y="0"/>
                        </a:moveTo>
                        <a:lnTo>
                          <a:pt x="217" y="47"/>
                        </a:lnTo>
                        <a:lnTo>
                          <a:pt x="217" y="928"/>
                        </a:lnTo>
                        <a:lnTo>
                          <a:pt x="0" y="950"/>
                        </a:lnTo>
                        <a:lnTo>
                          <a:pt x="0" y="0"/>
                        </a:lnTo>
                        <a:close/>
                      </a:path>
                    </a:pathLst>
                  </a:custGeom>
                  <a:solidFill>
                    <a:srgbClr val="ECECEC"/>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12" name="Freeform 388"/>
                  <p:cNvSpPr>
                    <a:spLocks/>
                  </p:cNvSpPr>
                  <p:nvPr/>
                </p:nvSpPr>
                <p:spPr bwMode="auto">
                  <a:xfrm>
                    <a:off x="769" y="1936"/>
                    <a:ext cx="32" cy="317"/>
                  </a:xfrm>
                  <a:custGeom>
                    <a:avLst/>
                    <a:gdLst/>
                    <a:ahLst/>
                    <a:cxnLst>
                      <a:cxn ang="0">
                        <a:pos x="98" y="0"/>
                      </a:cxn>
                      <a:cxn ang="0">
                        <a:pos x="98" y="951"/>
                      </a:cxn>
                      <a:cxn ang="0">
                        <a:pos x="0" y="935"/>
                      </a:cxn>
                      <a:cxn ang="0">
                        <a:pos x="0" y="19"/>
                      </a:cxn>
                      <a:cxn ang="0">
                        <a:pos x="98" y="0"/>
                      </a:cxn>
                    </a:cxnLst>
                    <a:rect l="0" t="0" r="r" b="b"/>
                    <a:pathLst>
                      <a:path w="98" h="951">
                        <a:moveTo>
                          <a:pt x="98" y="0"/>
                        </a:moveTo>
                        <a:lnTo>
                          <a:pt x="98" y="951"/>
                        </a:lnTo>
                        <a:lnTo>
                          <a:pt x="0" y="935"/>
                        </a:lnTo>
                        <a:lnTo>
                          <a:pt x="0" y="19"/>
                        </a:lnTo>
                        <a:lnTo>
                          <a:pt x="98" y="0"/>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grpSp>
                <p:nvGrpSpPr>
                  <p:cNvPr id="1413" name="Group 389"/>
                  <p:cNvGrpSpPr>
                    <a:grpSpLocks/>
                  </p:cNvGrpSpPr>
                  <p:nvPr/>
                </p:nvGrpSpPr>
                <p:grpSpPr bwMode="auto">
                  <a:xfrm>
                    <a:off x="828" y="1980"/>
                    <a:ext cx="3" cy="126"/>
                    <a:chOff x="3173" y="2880"/>
                    <a:chExt cx="3" cy="126"/>
                  </a:xfrm>
                </p:grpSpPr>
                <p:grpSp>
                  <p:nvGrpSpPr>
                    <p:cNvPr id="1414" name="Group 390"/>
                    <p:cNvGrpSpPr>
                      <a:grpSpLocks/>
                    </p:cNvGrpSpPr>
                    <p:nvPr/>
                  </p:nvGrpSpPr>
                  <p:grpSpPr bwMode="auto">
                    <a:xfrm>
                      <a:off x="3173" y="2880"/>
                      <a:ext cx="3" cy="57"/>
                      <a:chOff x="3173" y="2880"/>
                      <a:chExt cx="3" cy="57"/>
                    </a:xfrm>
                  </p:grpSpPr>
                  <p:sp>
                    <p:nvSpPr>
                      <p:cNvPr id="1415" name="Rectangle 391"/>
                      <p:cNvSpPr>
                        <a:spLocks noChangeArrowheads="1"/>
                      </p:cNvSpPr>
                      <p:nvPr/>
                    </p:nvSpPr>
                    <p:spPr bwMode="auto">
                      <a:xfrm>
                        <a:off x="3173" y="2880"/>
                        <a:ext cx="3" cy="23"/>
                      </a:xfrm>
                      <a:prstGeom prst="rect">
                        <a:avLst/>
                      </a:prstGeom>
                      <a:solidFill>
                        <a:srgbClr val="000000"/>
                      </a:solid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6" name="Rectangle 392"/>
                      <p:cNvSpPr>
                        <a:spLocks noChangeArrowheads="1"/>
                      </p:cNvSpPr>
                      <p:nvPr/>
                    </p:nvSpPr>
                    <p:spPr bwMode="auto">
                      <a:xfrm>
                        <a:off x="3173" y="2914"/>
                        <a:ext cx="3" cy="23"/>
                      </a:xfrm>
                      <a:prstGeom prst="rect">
                        <a:avLst/>
                      </a:prstGeom>
                      <a:solidFill>
                        <a:srgbClr val="000000"/>
                      </a:solid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17" name="Group 393"/>
                    <p:cNvGrpSpPr>
                      <a:grpSpLocks/>
                    </p:cNvGrpSpPr>
                    <p:nvPr/>
                  </p:nvGrpSpPr>
                  <p:grpSpPr bwMode="auto">
                    <a:xfrm>
                      <a:off x="3173" y="2950"/>
                      <a:ext cx="3" cy="56"/>
                      <a:chOff x="3173" y="2950"/>
                      <a:chExt cx="3" cy="56"/>
                    </a:xfrm>
                  </p:grpSpPr>
                  <p:sp>
                    <p:nvSpPr>
                      <p:cNvPr id="1418" name="Rectangle 394"/>
                      <p:cNvSpPr>
                        <a:spLocks noChangeArrowheads="1"/>
                      </p:cNvSpPr>
                      <p:nvPr/>
                    </p:nvSpPr>
                    <p:spPr bwMode="auto">
                      <a:xfrm>
                        <a:off x="3173" y="2950"/>
                        <a:ext cx="3" cy="23"/>
                      </a:xfrm>
                      <a:prstGeom prst="rect">
                        <a:avLst/>
                      </a:prstGeom>
                      <a:solidFill>
                        <a:srgbClr val="000000"/>
                      </a:solid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9" name="Rectangle 395"/>
                      <p:cNvSpPr>
                        <a:spLocks noChangeArrowheads="1"/>
                      </p:cNvSpPr>
                      <p:nvPr/>
                    </p:nvSpPr>
                    <p:spPr bwMode="auto">
                      <a:xfrm>
                        <a:off x="3173" y="2983"/>
                        <a:ext cx="3" cy="23"/>
                      </a:xfrm>
                      <a:prstGeom prst="rect">
                        <a:avLst/>
                      </a:prstGeom>
                      <a:solidFill>
                        <a:srgbClr val="000000"/>
                      </a:solid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420" name="Freeform 396"/>
                  <p:cNvSpPr>
                    <a:spLocks/>
                  </p:cNvSpPr>
                  <p:nvPr/>
                </p:nvSpPr>
                <p:spPr bwMode="auto">
                  <a:xfrm>
                    <a:off x="851" y="2038"/>
                    <a:ext cx="162" cy="207"/>
                  </a:xfrm>
                  <a:custGeom>
                    <a:avLst/>
                    <a:gdLst/>
                    <a:ahLst/>
                    <a:cxnLst>
                      <a:cxn ang="0">
                        <a:pos x="0" y="620"/>
                      </a:cxn>
                      <a:cxn ang="0">
                        <a:pos x="488" y="620"/>
                      </a:cxn>
                      <a:cxn ang="0">
                        <a:pos x="488" y="0"/>
                      </a:cxn>
                      <a:cxn ang="0">
                        <a:pos x="188" y="18"/>
                      </a:cxn>
                      <a:cxn ang="0">
                        <a:pos x="188" y="461"/>
                      </a:cxn>
                      <a:cxn ang="0">
                        <a:pos x="0" y="498"/>
                      </a:cxn>
                      <a:cxn ang="0">
                        <a:pos x="0" y="620"/>
                      </a:cxn>
                    </a:cxnLst>
                    <a:rect l="0" t="0" r="r" b="b"/>
                    <a:pathLst>
                      <a:path w="488" h="620">
                        <a:moveTo>
                          <a:pt x="0" y="620"/>
                        </a:moveTo>
                        <a:lnTo>
                          <a:pt x="488" y="620"/>
                        </a:lnTo>
                        <a:lnTo>
                          <a:pt x="488" y="0"/>
                        </a:lnTo>
                        <a:lnTo>
                          <a:pt x="188" y="18"/>
                        </a:lnTo>
                        <a:lnTo>
                          <a:pt x="188" y="461"/>
                        </a:lnTo>
                        <a:lnTo>
                          <a:pt x="0" y="498"/>
                        </a:lnTo>
                        <a:lnTo>
                          <a:pt x="0" y="620"/>
                        </a:lnTo>
                        <a:close/>
                      </a:path>
                    </a:pathLst>
                  </a:custGeom>
                  <a:solidFill>
                    <a:srgbClr val="5F3F1F"/>
                  </a:solid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1" name="Freeform 397"/>
                  <p:cNvSpPr>
                    <a:spLocks/>
                  </p:cNvSpPr>
                  <p:nvPr/>
                </p:nvSpPr>
                <p:spPr bwMode="auto">
                  <a:xfrm>
                    <a:off x="1537" y="2116"/>
                    <a:ext cx="30" cy="119"/>
                  </a:xfrm>
                  <a:custGeom>
                    <a:avLst/>
                    <a:gdLst/>
                    <a:ahLst/>
                    <a:cxnLst>
                      <a:cxn ang="0">
                        <a:pos x="0" y="59"/>
                      </a:cxn>
                      <a:cxn ang="0">
                        <a:pos x="1" y="41"/>
                      </a:cxn>
                      <a:cxn ang="0">
                        <a:pos x="7" y="23"/>
                      </a:cxn>
                      <a:cxn ang="0">
                        <a:pos x="19" y="8"/>
                      </a:cxn>
                      <a:cxn ang="0">
                        <a:pos x="34" y="0"/>
                      </a:cxn>
                      <a:cxn ang="0">
                        <a:pos x="52" y="0"/>
                      </a:cxn>
                      <a:cxn ang="0">
                        <a:pos x="63" y="6"/>
                      </a:cxn>
                      <a:cxn ang="0">
                        <a:pos x="75" y="15"/>
                      </a:cxn>
                      <a:cxn ang="0">
                        <a:pos x="83" y="26"/>
                      </a:cxn>
                      <a:cxn ang="0">
                        <a:pos x="88" y="39"/>
                      </a:cxn>
                      <a:cxn ang="0">
                        <a:pos x="89" y="48"/>
                      </a:cxn>
                      <a:cxn ang="0">
                        <a:pos x="89" y="62"/>
                      </a:cxn>
                      <a:cxn ang="0">
                        <a:pos x="71" y="62"/>
                      </a:cxn>
                      <a:cxn ang="0">
                        <a:pos x="71" y="41"/>
                      </a:cxn>
                      <a:cxn ang="0">
                        <a:pos x="64" y="26"/>
                      </a:cxn>
                      <a:cxn ang="0">
                        <a:pos x="55" y="19"/>
                      </a:cxn>
                      <a:cxn ang="0">
                        <a:pos x="41" y="19"/>
                      </a:cxn>
                      <a:cxn ang="0">
                        <a:pos x="30" y="25"/>
                      </a:cxn>
                      <a:cxn ang="0">
                        <a:pos x="20" y="36"/>
                      </a:cxn>
                      <a:cxn ang="0">
                        <a:pos x="18" y="49"/>
                      </a:cxn>
                      <a:cxn ang="0">
                        <a:pos x="18" y="67"/>
                      </a:cxn>
                      <a:cxn ang="0">
                        <a:pos x="18" y="356"/>
                      </a:cxn>
                      <a:cxn ang="0">
                        <a:pos x="0" y="356"/>
                      </a:cxn>
                      <a:cxn ang="0">
                        <a:pos x="0" y="59"/>
                      </a:cxn>
                    </a:cxnLst>
                    <a:rect l="0" t="0" r="r" b="b"/>
                    <a:pathLst>
                      <a:path w="89" h="356">
                        <a:moveTo>
                          <a:pt x="0" y="59"/>
                        </a:moveTo>
                        <a:lnTo>
                          <a:pt x="1" y="41"/>
                        </a:lnTo>
                        <a:lnTo>
                          <a:pt x="7" y="23"/>
                        </a:lnTo>
                        <a:lnTo>
                          <a:pt x="19" y="8"/>
                        </a:lnTo>
                        <a:lnTo>
                          <a:pt x="34" y="0"/>
                        </a:lnTo>
                        <a:lnTo>
                          <a:pt x="52" y="0"/>
                        </a:lnTo>
                        <a:lnTo>
                          <a:pt x="63" y="6"/>
                        </a:lnTo>
                        <a:lnTo>
                          <a:pt x="75" y="15"/>
                        </a:lnTo>
                        <a:lnTo>
                          <a:pt x="83" y="26"/>
                        </a:lnTo>
                        <a:lnTo>
                          <a:pt x="88" y="39"/>
                        </a:lnTo>
                        <a:lnTo>
                          <a:pt x="89" y="48"/>
                        </a:lnTo>
                        <a:lnTo>
                          <a:pt x="89" y="62"/>
                        </a:lnTo>
                        <a:lnTo>
                          <a:pt x="71" y="62"/>
                        </a:lnTo>
                        <a:lnTo>
                          <a:pt x="71" y="41"/>
                        </a:lnTo>
                        <a:lnTo>
                          <a:pt x="64" y="26"/>
                        </a:lnTo>
                        <a:lnTo>
                          <a:pt x="55" y="19"/>
                        </a:lnTo>
                        <a:lnTo>
                          <a:pt x="41" y="19"/>
                        </a:lnTo>
                        <a:lnTo>
                          <a:pt x="30" y="25"/>
                        </a:lnTo>
                        <a:lnTo>
                          <a:pt x="20" y="36"/>
                        </a:lnTo>
                        <a:lnTo>
                          <a:pt x="18" y="49"/>
                        </a:lnTo>
                        <a:lnTo>
                          <a:pt x="18" y="67"/>
                        </a:lnTo>
                        <a:lnTo>
                          <a:pt x="18" y="356"/>
                        </a:lnTo>
                        <a:lnTo>
                          <a:pt x="0" y="356"/>
                        </a:lnTo>
                        <a:lnTo>
                          <a:pt x="0" y="59"/>
                        </a:lnTo>
                        <a:close/>
                      </a:path>
                    </a:pathLst>
                  </a:custGeom>
                  <a:solidFill>
                    <a:srgbClr val="5F5F7F"/>
                  </a:solid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22" name="Group 398"/>
                  <p:cNvGrpSpPr>
                    <a:grpSpLocks/>
                  </p:cNvGrpSpPr>
                  <p:nvPr/>
                </p:nvGrpSpPr>
                <p:grpSpPr bwMode="auto">
                  <a:xfrm>
                    <a:off x="930" y="2207"/>
                    <a:ext cx="371" cy="47"/>
                    <a:chOff x="3275" y="3107"/>
                    <a:chExt cx="371" cy="47"/>
                  </a:xfrm>
                </p:grpSpPr>
                <p:grpSp>
                  <p:nvGrpSpPr>
                    <p:cNvPr id="1423" name="Group 399"/>
                    <p:cNvGrpSpPr>
                      <a:grpSpLocks/>
                    </p:cNvGrpSpPr>
                    <p:nvPr/>
                  </p:nvGrpSpPr>
                  <p:grpSpPr bwMode="auto">
                    <a:xfrm>
                      <a:off x="3275" y="3107"/>
                      <a:ext cx="185" cy="47"/>
                      <a:chOff x="3275" y="3107"/>
                      <a:chExt cx="185" cy="47"/>
                    </a:xfrm>
                  </p:grpSpPr>
                  <p:grpSp>
                    <p:nvGrpSpPr>
                      <p:cNvPr id="1424" name="Group 400"/>
                      <p:cNvGrpSpPr>
                        <a:grpSpLocks/>
                      </p:cNvGrpSpPr>
                      <p:nvPr/>
                    </p:nvGrpSpPr>
                    <p:grpSpPr bwMode="auto">
                      <a:xfrm>
                        <a:off x="3275" y="3107"/>
                        <a:ext cx="46" cy="47"/>
                        <a:chOff x="3275" y="3107"/>
                        <a:chExt cx="46" cy="47"/>
                      </a:xfrm>
                    </p:grpSpPr>
                    <p:sp>
                      <p:nvSpPr>
                        <p:cNvPr id="1425" name="Rectangle 401"/>
                        <p:cNvSpPr>
                          <a:spLocks noChangeArrowheads="1"/>
                        </p:cNvSpPr>
                        <p:nvPr/>
                      </p:nvSpPr>
                      <p:spPr bwMode="auto">
                        <a:xfrm>
                          <a:off x="3277" y="3109"/>
                          <a:ext cx="42" cy="43"/>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6" name="Freeform 402"/>
                        <p:cNvSpPr>
                          <a:spLocks/>
                        </p:cNvSpPr>
                        <p:nvPr/>
                      </p:nvSpPr>
                      <p:spPr bwMode="auto">
                        <a:xfrm>
                          <a:off x="3275" y="3107"/>
                          <a:ext cx="46" cy="47"/>
                        </a:xfrm>
                        <a:custGeom>
                          <a:avLst/>
                          <a:gdLst/>
                          <a:ahLst/>
                          <a:cxnLst>
                            <a:cxn ang="0">
                              <a:pos x="0" y="0"/>
                            </a:cxn>
                            <a:cxn ang="0">
                              <a:pos x="137" y="140"/>
                            </a:cxn>
                            <a:cxn ang="0">
                              <a:pos x="137" y="0"/>
                            </a:cxn>
                            <a:cxn ang="0">
                              <a:pos x="0" y="140"/>
                            </a:cxn>
                          </a:cxnLst>
                          <a:rect l="0" t="0" r="r" b="b"/>
                          <a:pathLst>
                            <a:path w="137" h="140">
                              <a:moveTo>
                                <a:pt x="0" y="0"/>
                              </a:moveTo>
                              <a:lnTo>
                                <a:pt x="137" y="140"/>
                              </a:lnTo>
                              <a:lnTo>
                                <a:pt x="137" y="0"/>
                              </a:lnTo>
                              <a:lnTo>
                                <a:pt x="0" y="140"/>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27" name="Group 403"/>
                      <p:cNvGrpSpPr>
                        <a:grpSpLocks/>
                      </p:cNvGrpSpPr>
                      <p:nvPr/>
                    </p:nvGrpSpPr>
                    <p:grpSpPr bwMode="auto">
                      <a:xfrm>
                        <a:off x="3321" y="3107"/>
                        <a:ext cx="47" cy="47"/>
                        <a:chOff x="3321" y="3107"/>
                        <a:chExt cx="47" cy="47"/>
                      </a:xfrm>
                    </p:grpSpPr>
                    <p:sp>
                      <p:nvSpPr>
                        <p:cNvPr id="1428" name="Rectangle 404"/>
                        <p:cNvSpPr>
                          <a:spLocks noChangeArrowheads="1"/>
                        </p:cNvSpPr>
                        <p:nvPr/>
                      </p:nvSpPr>
                      <p:spPr bwMode="auto">
                        <a:xfrm>
                          <a:off x="3323" y="3109"/>
                          <a:ext cx="43" cy="43"/>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9" name="Freeform 405"/>
                        <p:cNvSpPr>
                          <a:spLocks/>
                        </p:cNvSpPr>
                        <p:nvPr/>
                      </p:nvSpPr>
                      <p:spPr bwMode="auto">
                        <a:xfrm>
                          <a:off x="3321" y="3107"/>
                          <a:ext cx="47" cy="47"/>
                        </a:xfrm>
                        <a:custGeom>
                          <a:avLst/>
                          <a:gdLst/>
                          <a:ahLst/>
                          <a:cxnLst>
                            <a:cxn ang="0">
                              <a:pos x="0" y="0"/>
                            </a:cxn>
                            <a:cxn ang="0">
                              <a:pos x="140" y="140"/>
                            </a:cxn>
                            <a:cxn ang="0">
                              <a:pos x="140" y="0"/>
                            </a:cxn>
                            <a:cxn ang="0">
                              <a:pos x="0" y="140"/>
                            </a:cxn>
                          </a:cxnLst>
                          <a:rect l="0" t="0" r="r" b="b"/>
                          <a:pathLst>
                            <a:path w="140" h="140">
                              <a:moveTo>
                                <a:pt x="0" y="0"/>
                              </a:moveTo>
                              <a:lnTo>
                                <a:pt x="140" y="140"/>
                              </a:lnTo>
                              <a:lnTo>
                                <a:pt x="140" y="0"/>
                              </a:lnTo>
                              <a:lnTo>
                                <a:pt x="0" y="140"/>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30" name="Group 406"/>
                      <p:cNvGrpSpPr>
                        <a:grpSpLocks/>
                      </p:cNvGrpSpPr>
                      <p:nvPr/>
                    </p:nvGrpSpPr>
                    <p:grpSpPr bwMode="auto">
                      <a:xfrm>
                        <a:off x="3368" y="3107"/>
                        <a:ext cx="46" cy="47"/>
                        <a:chOff x="3368" y="3107"/>
                        <a:chExt cx="46" cy="47"/>
                      </a:xfrm>
                    </p:grpSpPr>
                    <p:sp>
                      <p:nvSpPr>
                        <p:cNvPr id="1431" name="Rectangle 407"/>
                        <p:cNvSpPr>
                          <a:spLocks noChangeArrowheads="1"/>
                        </p:cNvSpPr>
                        <p:nvPr/>
                      </p:nvSpPr>
                      <p:spPr bwMode="auto">
                        <a:xfrm>
                          <a:off x="3370" y="3109"/>
                          <a:ext cx="42" cy="43"/>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2" name="Freeform 408"/>
                        <p:cNvSpPr>
                          <a:spLocks/>
                        </p:cNvSpPr>
                        <p:nvPr/>
                      </p:nvSpPr>
                      <p:spPr bwMode="auto">
                        <a:xfrm>
                          <a:off x="3368" y="3107"/>
                          <a:ext cx="46" cy="47"/>
                        </a:xfrm>
                        <a:custGeom>
                          <a:avLst/>
                          <a:gdLst/>
                          <a:ahLst/>
                          <a:cxnLst>
                            <a:cxn ang="0">
                              <a:pos x="0" y="0"/>
                            </a:cxn>
                            <a:cxn ang="0">
                              <a:pos x="139" y="140"/>
                            </a:cxn>
                            <a:cxn ang="0">
                              <a:pos x="139" y="0"/>
                            </a:cxn>
                            <a:cxn ang="0">
                              <a:pos x="0" y="140"/>
                            </a:cxn>
                          </a:cxnLst>
                          <a:rect l="0" t="0" r="r" b="b"/>
                          <a:pathLst>
                            <a:path w="139" h="140">
                              <a:moveTo>
                                <a:pt x="0" y="0"/>
                              </a:moveTo>
                              <a:lnTo>
                                <a:pt x="139" y="140"/>
                              </a:lnTo>
                              <a:lnTo>
                                <a:pt x="139" y="0"/>
                              </a:lnTo>
                              <a:lnTo>
                                <a:pt x="0" y="140"/>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33" name="Group 409"/>
                      <p:cNvGrpSpPr>
                        <a:grpSpLocks/>
                      </p:cNvGrpSpPr>
                      <p:nvPr/>
                    </p:nvGrpSpPr>
                    <p:grpSpPr bwMode="auto">
                      <a:xfrm>
                        <a:off x="3414" y="3107"/>
                        <a:ext cx="46" cy="47"/>
                        <a:chOff x="3414" y="3107"/>
                        <a:chExt cx="46" cy="47"/>
                      </a:xfrm>
                    </p:grpSpPr>
                    <p:sp>
                      <p:nvSpPr>
                        <p:cNvPr id="1434" name="Rectangle 410"/>
                        <p:cNvSpPr>
                          <a:spLocks noChangeArrowheads="1"/>
                        </p:cNvSpPr>
                        <p:nvPr/>
                      </p:nvSpPr>
                      <p:spPr bwMode="auto">
                        <a:xfrm>
                          <a:off x="3416" y="3109"/>
                          <a:ext cx="42" cy="43"/>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5" name="Freeform 411"/>
                        <p:cNvSpPr>
                          <a:spLocks/>
                        </p:cNvSpPr>
                        <p:nvPr/>
                      </p:nvSpPr>
                      <p:spPr bwMode="auto">
                        <a:xfrm>
                          <a:off x="3414" y="3107"/>
                          <a:ext cx="46" cy="47"/>
                        </a:xfrm>
                        <a:custGeom>
                          <a:avLst/>
                          <a:gdLst/>
                          <a:ahLst/>
                          <a:cxnLst>
                            <a:cxn ang="0">
                              <a:pos x="0" y="0"/>
                            </a:cxn>
                            <a:cxn ang="0">
                              <a:pos x="139" y="140"/>
                            </a:cxn>
                            <a:cxn ang="0">
                              <a:pos x="139" y="0"/>
                            </a:cxn>
                            <a:cxn ang="0">
                              <a:pos x="0" y="140"/>
                            </a:cxn>
                          </a:cxnLst>
                          <a:rect l="0" t="0" r="r" b="b"/>
                          <a:pathLst>
                            <a:path w="139" h="140">
                              <a:moveTo>
                                <a:pt x="0" y="0"/>
                              </a:moveTo>
                              <a:lnTo>
                                <a:pt x="139" y="140"/>
                              </a:lnTo>
                              <a:lnTo>
                                <a:pt x="139" y="0"/>
                              </a:lnTo>
                              <a:lnTo>
                                <a:pt x="0" y="140"/>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436" name="Group 412"/>
                    <p:cNvGrpSpPr>
                      <a:grpSpLocks/>
                    </p:cNvGrpSpPr>
                    <p:nvPr/>
                  </p:nvGrpSpPr>
                  <p:grpSpPr bwMode="auto">
                    <a:xfrm>
                      <a:off x="3460" y="3107"/>
                      <a:ext cx="186" cy="47"/>
                      <a:chOff x="3460" y="3107"/>
                      <a:chExt cx="186" cy="47"/>
                    </a:xfrm>
                  </p:grpSpPr>
                  <p:grpSp>
                    <p:nvGrpSpPr>
                      <p:cNvPr id="1437" name="Group 413"/>
                      <p:cNvGrpSpPr>
                        <a:grpSpLocks/>
                      </p:cNvGrpSpPr>
                      <p:nvPr/>
                    </p:nvGrpSpPr>
                    <p:grpSpPr bwMode="auto">
                      <a:xfrm>
                        <a:off x="3460" y="3107"/>
                        <a:ext cx="46" cy="47"/>
                        <a:chOff x="3460" y="3107"/>
                        <a:chExt cx="46" cy="47"/>
                      </a:xfrm>
                    </p:grpSpPr>
                    <p:sp>
                      <p:nvSpPr>
                        <p:cNvPr id="1438" name="Rectangle 414"/>
                        <p:cNvSpPr>
                          <a:spLocks noChangeArrowheads="1"/>
                        </p:cNvSpPr>
                        <p:nvPr/>
                      </p:nvSpPr>
                      <p:spPr bwMode="auto">
                        <a:xfrm>
                          <a:off x="3462" y="3109"/>
                          <a:ext cx="42" cy="43"/>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9" name="Freeform 415"/>
                        <p:cNvSpPr>
                          <a:spLocks/>
                        </p:cNvSpPr>
                        <p:nvPr/>
                      </p:nvSpPr>
                      <p:spPr bwMode="auto">
                        <a:xfrm>
                          <a:off x="3460" y="3107"/>
                          <a:ext cx="46" cy="47"/>
                        </a:xfrm>
                        <a:custGeom>
                          <a:avLst/>
                          <a:gdLst/>
                          <a:ahLst/>
                          <a:cxnLst>
                            <a:cxn ang="0">
                              <a:pos x="0" y="0"/>
                            </a:cxn>
                            <a:cxn ang="0">
                              <a:pos x="138" y="140"/>
                            </a:cxn>
                            <a:cxn ang="0">
                              <a:pos x="138" y="0"/>
                            </a:cxn>
                            <a:cxn ang="0">
                              <a:pos x="0" y="140"/>
                            </a:cxn>
                          </a:cxnLst>
                          <a:rect l="0" t="0" r="r" b="b"/>
                          <a:pathLst>
                            <a:path w="138" h="140">
                              <a:moveTo>
                                <a:pt x="0" y="0"/>
                              </a:moveTo>
                              <a:lnTo>
                                <a:pt x="138" y="140"/>
                              </a:lnTo>
                              <a:lnTo>
                                <a:pt x="138" y="0"/>
                              </a:lnTo>
                              <a:lnTo>
                                <a:pt x="0" y="140"/>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40" name="Group 416"/>
                      <p:cNvGrpSpPr>
                        <a:grpSpLocks/>
                      </p:cNvGrpSpPr>
                      <p:nvPr/>
                    </p:nvGrpSpPr>
                    <p:grpSpPr bwMode="auto">
                      <a:xfrm>
                        <a:off x="3506" y="3107"/>
                        <a:ext cx="47" cy="47"/>
                        <a:chOff x="3506" y="3107"/>
                        <a:chExt cx="47" cy="47"/>
                      </a:xfrm>
                    </p:grpSpPr>
                    <p:sp>
                      <p:nvSpPr>
                        <p:cNvPr id="1441" name="Rectangle 417"/>
                        <p:cNvSpPr>
                          <a:spLocks noChangeArrowheads="1"/>
                        </p:cNvSpPr>
                        <p:nvPr/>
                      </p:nvSpPr>
                      <p:spPr bwMode="auto">
                        <a:xfrm>
                          <a:off x="3508" y="3109"/>
                          <a:ext cx="43" cy="43"/>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2" name="Freeform 418"/>
                        <p:cNvSpPr>
                          <a:spLocks/>
                        </p:cNvSpPr>
                        <p:nvPr/>
                      </p:nvSpPr>
                      <p:spPr bwMode="auto">
                        <a:xfrm>
                          <a:off x="3506" y="3107"/>
                          <a:ext cx="47" cy="47"/>
                        </a:xfrm>
                        <a:custGeom>
                          <a:avLst/>
                          <a:gdLst/>
                          <a:ahLst/>
                          <a:cxnLst>
                            <a:cxn ang="0">
                              <a:pos x="0" y="0"/>
                            </a:cxn>
                            <a:cxn ang="0">
                              <a:pos x="140" y="140"/>
                            </a:cxn>
                            <a:cxn ang="0">
                              <a:pos x="140" y="0"/>
                            </a:cxn>
                            <a:cxn ang="0">
                              <a:pos x="0" y="140"/>
                            </a:cxn>
                          </a:cxnLst>
                          <a:rect l="0" t="0" r="r" b="b"/>
                          <a:pathLst>
                            <a:path w="140" h="140">
                              <a:moveTo>
                                <a:pt x="0" y="0"/>
                              </a:moveTo>
                              <a:lnTo>
                                <a:pt x="140" y="140"/>
                              </a:lnTo>
                              <a:lnTo>
                                <a:pt x="140" y="0"/>
                              </a:lnTo>
                              <a:lnTo>
                                <a:pt x="0" y="140"/>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43" name="Group 419"/>
                      <p:cNvGrpSpPr>
                        <a:grpSpLocks/>
                      </p:cNvGrpSpPr>
                      <p:nvPr/>
                    </p:nvGrpSpPr>
                    <p:grpSpPr bwMode="auto">
                      <a:xfrm>
                        <a:off x="3553" y="3107"/>
                        <a:ext cx="47" cy="47"/>
                        <a:chOff x="3553" y="3107"/>
                        <a:chExt cx="47" cy="47"/>
                      </a:xfrm>
                    </p:grpSpPr>
                    <p:sp>
                      <p:nvSpPr>
                        <p:cNvPr id="1444" name="Rectangle 420"/>
                        <p:cNvSpPr>
                          <a:spLocks noChangeArrowheads="1"/>
                        </p:cNvSpPr>
                        <p:nvPr/>
                      </p:nvSpPr>
                      <p:spPr bwMode="auto">
                        <a:xfrm>
                          <a:off x="3555" y="3109"/>
                          <a:ext cx="43" cy="43"/>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5" name="Freeform 421"/>
                        <p:cNvSpPr>
                          <a:spLocks/>
                        </p:cNvSpPr>
                        <p:nvPr/>
                      </p:nvSpPr>
                      <p:spPr bwMode="auto">
                        <a:xfrm>
                          <a:off x="3553" y="3107"/>
                          <a:ext cx="47" cy="47"/>
                        </a:xfrm>
                        <a:custGeom>
                          <a:avLst/>
                          <a:gdLst/>
                          <a:ahLst/>
                          <a:cxnLst>
                            <a:cxn ang="0">
                              <a:pos x="0" y="0"/>
                            </a:cxn>
                            <a:cxn ang="0">
                              <a:pos x="140" y="140"/>
                            </a:cxn>
                            <a:cxn ang="0">
                              <a:pos x="140" y="0"/>
                            </a:cxn>
                            <a:cxn ang="0">
                              <a:pos x="0" y="140"/>
                            </a:cxn>
                          </a:cxnLst>
                          <a:rect l="0" t="0" r="r" b="b"/>
                          <a:pathLst>
                            <a:path w="140" h="140">
                              <a:moveTo>
                                <a:pt x="0" y="0"/>
                              </a:moveTo>
                              <a:lnTo>
                                <a:pt x="140" y="140"/>
                              </a:lnTo>
                              <a:lnTo>
                                <a:pt x="140" y="0"/>
                              </a:lnTo>
                              <a:lnTo>
                                <a:pt x="0" y="140"/>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46" name="Group 422"/>
                      <p:cNvGrpSpPr>
                        <a:grpSpLocks/>
                      </p:cNvGrpSpPr>
                      <p:nvPr/>
                    </p:nvGrpSpPr>
                    <p:grpSpPr bwMode="auto">
                      <a:xfrm>
                        <a:off x="3600" y="3107"/>
                        <a:ext cx="46" cy="47"/>
                        <a:chOff x="3600" y="3107"/>
                        <a:chExt cx="46" cy="47"/>
                      </a:xfrm>
                    </p:grpSpPr>
                    <p:sp>
                      <p:nvSpPr>
                        <p:cNvPr id="1447" name="Rectangle 423"/>
                        <p:cNvSpPr>
                          <a:spLocks noChangeArrowheads="1"/>
                        </p:cNvSpPr>
                        <p:nvPr/>
                      </p:nvSpPr>
                      <p:spPr bwMode="auto">
                        <a:xfrm>
                          <a:off x="3602" y="3109"/>
                          <a:ext cx="42" cy="43"/>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8" name="Freeform 424"/>
                        <p:cNvSpPr>
                          <a:spLocks/>
                        </p:cNvSpPr>
                        <p:nvPr/>
                      </p:nvSpPr>
                      <p:spPr bwMode="auto">
                        <a:xfrm>
                          <a:off x="3600" y="3107"/>
                          <a:ext cx="46" cy="47"/>
                        </a:xfrm>
                        <a:custGeom>
                          <a:avLst/>
                          <a:gdLst/>
                          <a:ahLst/>
                          <a:cxnLst>
                            <a:cxn ang="0">
                              <a:pos x="0" y="0"/>
                            </a:cxn>
                            <a:cxn ang="0">
                              <a:pos x="138" y="140"/>
                            </a:cxn>
                            <a:cxn ang="0">
                              <a:pos x="138" y="0"/>
                            </a:cxn>
                            <a:cxn ang="0">
                              <a:pos x="0" y="140"/>
                            </a:cxn>
                          </a:cxnLst>
                          <a:rect l="0" t="0" r="r" b="b"/>
                          <a:pathLst>
                            <a:path w="138" h="140">
                              <a:moveTo>
                                <a:pt x="0" y="0"/>
                              </a:moveTo>
                              <a:lnTo>
                                <a:pt x="138" y="140"/>
                              </a:lnTo>
                              <a:lnTo>
                                <a:pt x="138" y="0"/>
                              </a:lnTo>
                              <a:lnTo>
                                <a:pt x="0" y="140"/>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449" name="Line 425"/>
                    <p:cNvSpPr>
                      <a:spLocks noChangeShapeType="1"/>
                    </p:cNvSpPr>
                    <p:nvPr/>
                  </p:nvSpPr>
                  <p:spPr bwMode="auto">
                    <a:xfrm>
                      <a:off x="3390" y="3107"/>
                      <a:ext cx="1" cy="47"/>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0" name="Line 426"/>
                    <p:cNvSpPr>
                      <a:spLocks noChangeShapeType="1"/>
                    </p:cNvSpPr>
                    <p:nvPr/>
                  </p:nvSpPr>
                  <p:spPr bwMode="auto">
                    <a:xfrm>
                      <a:off x="3530" y="3107"/>
                      <a:ext cx="1" cy="47"/>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1" name="Line 427"/>
                    <p:cNvSpPr>
                      <a:spLocks noChangeShapeType="1"/>
                    </p:cNvSpPr>
                    <p:nvPr/>
                  </p:nvSpPr>
                  <p:spPr bwMode="auto">
                    <a:xfrm>
                      <a:off x="3437" y="3107"/>
                      <a:ext cx="1" cy="47"/>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2" name="Line 428"/>
                    <p:cNvSpPr>
                      <a:spLocks noChangeShapeType="1"/>
                    </p:cNvSpPr>
                    <p:nvPr/>
                  </p:nvSpPr>
                  <p:spPr bwMode="auto">
                    <a:xfrm>
                      <a:off x="3483" y="3107"/>
                      <a:ext cx="1" cy="47"/>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3" name="Line 429"/>
                    <p:cNvSpPr>
                      <a:spLocks noChangeShapeType="1"/>
                    </p:cNvSpPr>
                    <p:nvPr/>
                  </p:nvSpPr>
                  <p:spPr bwMode="auto">
                    <a:xfrm>
                      <a:off x="3344" y="3107"/>
                      <a:ext cx="1" cy="47"/>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4" name="Line 430"/>
                    <p:cNvSpPr>
                      <a:spLocks noChangeShapeType="1"/>
                    </p:cNvSpPr>
                    <p:nvPr/>
                  </p:nvSpPr>
                  <p:spPr bwMode="auto">
                    <a:xfrm>
                      <a:off x="3298" y="3107"/>
                      <a:ext cx="1" cy="47"/>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5" name="Line 431"/>
                    <p:cNvSpPr>
                      <a:spLocks noChangeShapeType="1"/>
                    </p:cNvSpPr>
                    <p:nvPr/>
                  </p:nvSpPr>
                  <p:spPr bwMode="auto">
                    <a:xfrm>
                      <a:off x="3576" y="3107"/>
                      <a:ext cx="1" cy="47"/>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6" name="Line 432"/>
                    <p:cNvSpPr>
                      <a:spLocks noChangeShapeType="1"/>
                    </p:cNvSpPr>
                    <p:nvPr/>
                  </p:nvSpPr>
                  <p:spPr bwMode="auto">
                    <a:xfrm>
                      <a:off x="3622" y="3107"/>
                      <a:ext cx="1" cy="47"/>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57" name="Freeform 433"/>
                  <p:cNvSpPr>
                    <a:spLocks/>
                  </p:cNvSpPr>
                  <p:nvPr/>
                </p:nvSpPr>
                <p:spPr bwMode="auto">
                  <a:xfrm>
                    <a:off x="859" y="2185"/>
                    <a:ext cx="406" cy="22"/>
                  </a:xfrm>
                  <a:custGeom>
                    <a:avLst/>
                    <a:gdLst/>
                    <a:ahLst/>
                    <a:cxnLst>
                      <a:cxn ang="0">
                        <a:pos x="0" y="56"/>
                      </a:cxn>
                      <a:cxn ang="0">
                        <a:pos x="75" y="0"/>
                      </a:cxn>
                      <a:cxn ang="0">
                        <a:pos x="1211" y="0"/>
                      </a:cxn>
                      <a:cxn ang="0">
                        <a:pos x="1219" y="66"/>
                      </a:cxn>
                    </a:cxnLst>
                    <a:rect l="0" t="0" r="r" b="b"/>
                    <a:pathLst>
                      <a:path w="1219" h="66">
                        <a:moveTo>
                          <a:pt x="0" y="56"/>
                        </a:moveTo>
                        <a:lnTo>
                          <a:pt x="75" y="0"/>
                        </a:lnTo>
                        <a:lnTo>
                          <a:pt x="1211" y="0"/>
                        </a:lnTo>
                        <a:lnTo>
                          <a:pt x="1219" y="66"/>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8" name="Freeform 434"/>
                  <p:cNvSpPr>
                    <a:spLocks/>
                  </p:cNvSpPr>
                  <p:nvPr/>
                </p:nvSpPr>
                <p:spPr bwMode="auto">
                  <a:xfrm>
                    <a:off x="1451" y="2097"/>
                    <a:ext cx="39" cy="157"/>
                  </a:xfrm>
                  <a:custGeom>
                    <a:avLst/>
                    <a:gdLst/>
                    <a:ahLst/>
                    <a:cxnLst>
                      <a:cxn ang="0">
                        <a:pos x="0" y="78"/>
                      </a:cxn>
                      <a:cxn ang="0">
                        <a:pos x="1" y="53"/>
                      </a:cxn>
                      <a:cxn ang="0">
                        <a:pos x="9" y="30"/>
                      </a:cxn>
                      <a:cxn ang="0">
                        <a:pos x="25" y="11"/>
                      </a:cxn>
                      <a:cxn ang="0">
                        <a:pos x="45" y="0"/>
                      </a:cxn>
                      <a:cxn ang="0">
                        <a:pos x="70" y="0"/>
                      </a:cxn>
                      <a:cxn ang="0">
                        <a:pos x="85" y="7"/>
                      </a:cxn>
                      <a:cxn ang="0">
                        <a:pos x="101" y="19"/>
                      </a:cxn>
                      <a:cxn ang="0">
                        <a:pos x="109" y="34"/>
                      </a:cxn>
                      <a:cxn ang="0">
                        <a:pos x="115" y="51"/>
                      </a:cxn>
                      <a:cxn ang="0">
                        <a:pos x="116" y="63"/>
                      </a:cxn>
                      <a:cxn ang="0">
                        <a:pos x="118" y="81"/>
                      </a:cxn>
                      <a:cxn ang="0">
                        <a:pos x="96" y="81"/>
                      </a:cxn>
                      <a:cxn ang="0">
                        <a:pos x="96" y="53"/>
                      </a:cxn>
                      <a:cxn ang="0">
                        <a:pos x="86" y="34"/>
                      </a:cxn>
                      <a:cxn ang="0">
                        <a:pos x="72" y="26"/>
                      </a:cxn>
                      <a:cxn ang="0">
                        <a:pos x="55" y="26"/>
                      </a:cxn>
                      <a:cxn ang="0">
                        <a:pos x="41" y="31"/>
                      </a:cxn>
                      <a:cxn ang="0">
                        <a:pos x="27" y="47"/>
                      </a:cxn>
                      <a:cxn ang="0">
                        <a:pos x="23" y="66"/>
                      </a:cxn>
                      <a:cxn ang="0">
                        <a:pos x="23" y="88"/>
                      </a:cxn>
                      <a:cxn ang="0">
                        <a:pos x="23" y="469"/>
                      </a:cxn>
                      <a:cxn ang="0">
                        <a:pos x="0" y="469"/>
                      </a:cxn>
                      <a:cxn ang="0">
                        <a:pos x="0" y="78"/>
                      </a:cxn>
                    </a:cxnLst>
                    <a:rect l="0" t="0" r="r" b="b"/>
                    <a:pathLst>
                      <a:path w="118" h="469">
                        <a:moveTo>
                          <a:pt x="0" y="78"/>
                        </a:moveTo>
                        <a:lnTo>
                          <a:pt x="1" y="53"/>
                        </a:lnTo>
                        <a:lnTo>
                          <a:pt x="9" y="30"/>
                        </a:lnTo>
                        <a:lnTo>
                          <a:pt x="25" y="11"/>
                        </a:lnTo>
                        <a:lnTo>
                          <a:pt x="45" y="0"/>
                        </a:lnTo>
                        <a:lnTo>
                          <a:pt x="70" y="0"/>
                        </a:lnTo>
                        <a:lnTo>
                          <a:pt x="85" y="7"/>
                        </a:lnTo>
                        <a:lnTo>
                          <a:pt x="101" y="19"/>
                        </a:lnTo>
                        <a:lnTo>
                          <a:pt x="109" y="34"/>
                        </a:lnTo>
                        <a:lnTo>
                          <a:pt x="115" y="51"/>
                        </a:lnTo>
                        <a:lnTo>
                          <a:pt x="116" y="63"/>
                        </a:lnTo>
                        <a:lnTo>
                          <a:pt x="118" y="81"/>
                        </a:lnTo>
                        <a:lnTo>
                          <a:pt x="96" y="81"/>
                        </a:lnTo>
                        <a:lnTo>
                          <a:pt x="96" y="53"/>
                        </a:lnTo>
                        <a:lnTo>
                          <a:pt x="86" y="34"/>
                        </a:lnTo>
                        <a:lnTo>
                          <a:pt x="72" y="26"/>
                        </a:lnTo>
                        <a:lnTo>
                          <a:pt x="55" y="26"/>
                        </a:lnTo>
                        <a:lnTo>
                          <a:pt x="41" y="31"/>
                        </a:lnTo>
                        <a:lnTo>
                          <a:pt x="27" y="47"/>
                        </a:lnTo>
                        <a:lnTo>
                          <a:pt x="23" y="66"/>
                        </a:lnTo>
                        <a:lnTo>
                          <a:pt x="23" y="88"/>
                        </a:lnTo>
                        <a:lnTo>
                          <a:pt x="23" y="469"/>
                        </a:lnTo>
                        <a:lnTo>
                          <a:pt x="0" y="469"/>
                        </a:lnTo>
                        <a:lnTo>
                          <a:pt x="0" y="78"/>
                        </a:lnTo>
                        <a:close/>
                      </a:path>
                    </a:pathLst>
                  </a:custGeom>
                  <a:solidFill>
                    <a:srgbClr val="5F5F7F"/>
                  </a:solid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9" name="Freeform 435"/>
                  <p:cNvSpPr>
                    <a:spLocks/>
                  </p:cNvSpPr>
                  <p:nvPr/>
                </p:nvSpPr>
                <p:spPr bwMode="auto">
                  <a:xfrm>
                    <a:off x="1366" y="2215"/>
                    <a:ext cx="56" cy="40"/>
                  </a:xfrm>
                  <a:custGeom>
                    <a:avLst/>
                    <a:gdLst/>
                    <a:ahLst/>
                    <a:cxnLst>
                      <a:cxn ang="0">
                        <a:pos x="0" y="119"/>
                      </a:cxn>
                      <a:cxn ang="0">
                        <a:pos x="169" y="119"/>
                      </a:cxn>
                      <a:cxn ang="0">
                        <a:pos x="169" y="0"/>
                      </a:cxn>
                      <a:cxn ang="0">
                        <a:pos x="1" y="0"/>
                      </a:cxn>
                      <a:cxn ang="0">
                        <a:pos x="0" y="119"/>
                      </a:cxn>
                    </a:cxnLst>
                    <a:rect l="0" t="0" r="r" b="b"/>
                    <a:pathLst>
                      <a:path w="169" h="119">
                        <a:moveTo>
                          <a:pt x="0" y="119"/>
                        </a:moveTo>
                        <a:lnTo>
                          <a:pt x="169" y="119"/>
                        </a:lnTo>
                        <a:lnTo>
                          <a:pt x="169" y="0"/>
                        </a:lnTo>
                        <a:lnTo>
                          <a:pt x="1" y="0"/>
                        </a:lnTo>
                        <a:lnTo>
                          <a:pt x="0" y="119"/>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60" name="Freeform 436"/>
                  <p:cNvSpPr>
                    <a:spLocks/>
                  </p:cNvSpPr>
                  <p:nvPr/>
                </p:nvSpPr>
                <p:spPr bwMode="auto">
                  <a:xfrm>
                    <a:off x="1422" y="2216"/>
                    <a:ext cx="18" cy="39"/>
                  </a:xfrm>
                  <a:custGeom>
                    <a:avLst/>
                    <a:gdLst/>
                    <a:ahLst/>
                    <a:cxnLst>
                      <a:cxn ang="0">
                        <a:pos x="0" y="0"/>
                      </a:cxn>
                      <a:cxn ang="0">
                        <a:pos x="0" y="118"/>
                      </a:cxn>
                      <a:cxn ang="0">
                        <a:pos x="54" y="112"/>
                      </a:cxn>
                      <a:cxn ang="0">
                        <a:pos x="54" y="10"/>
                      </a:cxn>
                      <a:cxn ang="0">
                        <a:pos x="0" y="0"/>
                      </a:cxn>
                    </a:cxnLst>
                    <a:rect l="0" t="0" r="r" b="b"/>
                    <a:pathLst>
                      <a:path w="54" h="118">
                        <a:moveTo>
                          <a:pt x="0" y="0"/>
                        </a:moveTo>
                        <a:lnTo>
                          <a:pt x="0" y="118"/>
                        </a:lnTo>
                        <a:lnTo>
                          <a:pt x="54" y="112"/>
                        </a:lnTo>
                        <a:lnTo>
                          <a:pt x="54" y="10"/>
                        </a:lnTo>
                        <a:lnTo>
                          <a:pt x="0" y="0"/>
                        </a:lnTo>
                        <a:close/>
                      </a:path>
                    </a:pathLst>
                  </a:custGeom>
                  <a:solidFill>
                    <a:srgbClr val="C0C0C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61" name="Freeform 437"/>
                  <p:cNvSpPr>
                    <a:spLocks/>
                  </p:cNvSpPr>
                  <p:nvPr/>
                </p:nvSpPr>
                <p:spPr bwMode="auto">
                  <a:xfrm>
                    <a:off x="1614" y="2138"/>
                    <a:ext cx="20" cy="81"/>
                  </a:xfrm>
                  <a:custGeom>
                    <a:avLst/>
                    <a:gdLst/>
                    <a:ahLst/>
                    <a:cxnLst>
                      <a:cxn ang="0">
                        <a:pos x="0" y="41"/>
                      </a:cxn>
                      <a:cxn ang="0">
                        <a:pos x="2" y="27"/>
                      </a:cxn>
                      <a:cxn ang="0">
                        <a:pos x="5" y="15"/>
                      </a:cxn>
                      <a:cxn ang="0">
                        <a:pos x="13" y="5"/>
                      </a:cxn>
                      <a:cxn ang="0">
                        <a:pos x="24" y="0"/>
                      </a:cxn>
                      <a:cxn ang="0">
                        <a:pos x="35" y="0"/>
                      </a:cxn>
                      <a:cxn ang="0">
                        <a:pos x="43" y="4"/>
                      </a:cxn>
                      <a:cxn ang="0">
                        <a:pos x="51" y="10"/>
                      </a:cxn>
                      <a:cxn ang="0">
                        <a:pos x="55" y="18"/>
                      </a:cxn>
                      <a:cxn ang="0">
                        <a:pos x="58" y="26"/>
                      </a:cxn>
                      <a:cxn ang="0">
                        <a:pos x="58" y="33"/>
                      </a:cxn>
                      <a:cxn ang="0">
                        <a:pos x="59" y="41"/>
                      </a:cxn>
                      <a:cxn ang="0">
                        <a:pos x="48" y="41"/>
                      </a:cxn>
                      <a:cxn ang="0">
                        <a:pos x="48" y="27"/>
                      </a:cxn>
                      <a:cxn ang="0">
                        <a:pos x="44" y="18"/>
                      </a:cxn>
                      <a:cxn ang="0">
                        <a:pos x="36" y="14"/>
                      </a:cxn>
                      <a:cxn ang="0">
                        <a:pos x="28" y="14"/>
                      </a:cxn>
                      <a:cxn ang="0">
                        <a:pos x="21" y="16"/>
                      </a:cxn>
                      <a:cxn ang="0">
                        <a:pos x="14" y="25"/>
                      </a:cxn>
                      <a:cxn ang="0">
                        <a:pos x="13" y="34"/>
                      </a:cxn>
                      <a:cxn ang="0">
                        <a:pos x="13" y="47"/>
                      </a:cxn>
                      <a:cxn ang="0">
                        <a:pos x="13" y="243"/>
                      </a:cxn>
                      <a:cxn ang="0">
                        <a:pos x="0" y="243"/>
                      </a:cxn>
                      <a:cxn ang="0">
                        <a:pos x="0" y="41"/>
                      </a:cxn>
                    </a:cxnLst>
                    <a:rect l="0" t="0" r="r" b="b"/>
                    <a:pathLst>
                      <a:path w="59" h="243">
                        <a:moveTo>
                          <a:pt x="0" y="41"/>
                        </a:moveTo>
                        <a:lnTo>
                          <a:pt x="2" y="27"/>
                        </a:lnTo>
                        <a:lnTo>
                          <a:pt x="5" y="15"/>
                        </a:lnTo>
                        <a:lnTo>
                          <a:pt x="13" y="5"/>
                        </a:lnTo>
                        <a:lnTo>
                          <a:pt x="24" y="0"/>
                        </a:lnTo>
                        <a:lnTo>
                          <a:pt x="35" y="0"/>
                        </a:lnTo>
                        <a:lnTo>
                          <a:pt x="43" y="4"/>
                        </a:lnTo>
                        <a:lnTo>
                          <a:pt x="51" y="10"/>
                        </a:lnTo>
                        <a:lnTo>
                          <a:pt x="55" y="18"/>
                        </a:lnTo>
                        <a:lnTo>
                          <a:pt x="58" y="26"/>
                        </a:lnTo>
                        <a:lnTo>
                          <a:pt x="58" y="33"/>
                        </a:lnTo>
                        <a:lnTo>
                          <a:pt x="59" y="41"/>
                        </a:lnTo>
                        <a:lnTo>
                          <a:pt x="48" y="41"/>
                        </a:lnTo>
                        <a:lnTo>
                          <a:pt x="48" y="27"/>
                        </a:lnTo>
                        <a:lnTo>
                          <a:pt x="44" y="18"/>
                        </a:lnTo>
                        <a:lnTo>
                          <a:pt x="36" y="14"/>
                        </a:lnTo>
                        <a:lnTo>
                          <a:pt x="28" y="14"/>
                        </a:lnTo>
                        <a:lnTo>
                          <a:pt x="21" y="16"/>
                        </a:lnTo>
                        <a:lnTo>
                          <a:pt x="14" y="25"/>
                        </a:lnTo>
                        <a:lnTo>
                          <a:pt x="13" y="34"/>
                        </a:lnTo>
                        <a:lnTo>
                          <a:pt x="13" y="47"/>
                        </a:lnTo>
                        <a:lnTo>
                          <a:pt x="13" y="243"/>
                        </a:lnTo>
                        <a:lnTo>
                          <a:pt x="0" y="243"/>
                        </a:lnTo>
                        <a:lnTo>
                          <a:pt x="0" y="41"/>
                        </a:lnTo>
                        <a:close/>
                      </a:path>
                    </a:pathLst>
                  </a:custGeom>
                  <a:solidFill>
                    <a:srgbClr val="5F5F7F"/>
                  </a:solid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62" name="Group 438"/>
                  <p:cNvGrpSpPr>
                    <a:grpSpLocks/>
                  </p:cNvGrpSpPr>
                  <p:nvPr/>
                </p:nvGrpSpPr>
                <p:grpSpPr bwMode="auto">
                  <a:xfrm>
                    <a:off x="1360" y="2102"/>
                    <a:ext cx="24" cy="150"/>
                    <a:chOff x="3705" y="3002"/>
                    <a:chExt cx="24" cy="150"/>
                  </a:xfrm>
                </p:grpSpPr>
                <p:grpSp>
                  <p:nvGrpSpPr>
                    <p:cNvPr id="1463" name="Group 439"/>
                    <p:cNvGrpSpPr>
                      <a:grpSpLocks/>
                    </p:cNvGrpSpPr>
                    <p:nvPr/>
                  </p:nvGrpSpPr>
                  <p:grpSpPr bwMode="auto">
                    <a:xfrm>
                      <a:off x="3705" y="3102"/>
                      <a:ext cx="24" cy="50"/>
                      <a:chOff x="3705" y="3102"/>
                      <a:chExt cx="24" cy="50"/>
                    </a:xfrm>
                  </p:grpSpPr>
                  <p:sp>
                    <p:nvSpPr>
                      <p:cNvPr id="1464" name="Rectangle 440"/>
                      <p:cNvSpPr>
                        <a:spLocks noChangeArrowheads="1"/>
                      </p:cNvSpPr>
                      <p:nvPr/>
                    </p:nvSpPr>
                    <p:spPr bwMode="auto">
                      <a:xfrm>
                        <a:off x="3705" y="3127"/>
                        <a:ext cx="24" cy="25"/>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5" name="Freeform 441"/>
                      <p:cNvSpPr>
                        <a:spLocks/>
                      </p:cNvSpPr>
                      <p:nvPr/>
                    </p:nvSpPr>
                    <p:spPr bwMode="auto">
                      <a:xfrm>
                        <a:off x="3705" y="3127"/>
                        <a:ext cx="24" cy="25"/>
                      </a:xfrm>
                      <a:custGeom>
                        <a:avLst/>
                        <a:gdLst/>
                        <a:ahLst/>
                        <a:cxnLst>
                          <a:cxn ang="0">
                            <a:pos x="0" y="0"/>
                          </a:cxn>
                          <a:cxn ang="0">
                            <a:pos x="73" y="74"/>
                          </a:cxn>
                          <a:cxn ang="0">
                            <a:pos x="73" y="0"/>
                          </a:cxn>
                          <a:cxn ang="0">
                            <a:pos x="0" y="74"/>
                          </a:cxn>
                        </a:cxnLst>
                        <a:rect l="0" t="0" r="r" b="b"/>
                        <a:pathLst>
                          <a:path w="73" h="74">
                            <a:moveTo>
                              <a:pt x="0" y="0"/>
                            </a:moveTo>
                            <a:lnTo>
                              <a:pt x="73" y="74"/>
                            </a:lnTo>
                            <a:lnTo>
                              <a:pt x="73" y="0"/>
                            </a:lnTo>
                            <a:lnTo>
                              <a:pt x="0" y="74"/>
                            </a:lnTo>
                          </a:path>
                        </a:pathLst>
                      </a:custGeom>
                      <a:no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6" name="Rectangle 442"/>
                      <p:cNvSpPr>
                        <a:spLocks noChangeArrowheads="1"/>
                      </p:cNvSpPr>
                      <p:nvPr/>
                    </p:nvSpPr>
                    <p:spPr bwMode="auto">
                      <a:xfrm>
                        <a:off x="3707" y="3104"/>
                        <a:ext cx="20" cy="21"/>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7" name="Freeform 443"/>
                      <p:cNvSpPr>
                        <a:spLocks/>
                      </p:cNvSpPr>
                      <p:nvPr/>
                    </p:nvSpPr>
                    <p:spPr bwMode="auto">
                      <a:xfrm>
                        <a:off x="3705" y="3102"/>
                        <a:ext cx="24" cy="25"/>
                      </a:xfrm>
                      <a:custGeom>
                        <a:avLst/>
                        <a:gdLst/>
                        <a:ahLst/>
                        <a:cxnLst>
                          <a:cxn ang="0">
                            <a:pos x="0" y="0"/>
                          </a:cxn>
                          <a:cxn ang="0">
                            <a:pos x="73" y="75"/>
                          </a:cxn>
                          <a:cxn ang="0">
                            <a:pos x="73" y="0"/>
                          </a:cxn>
                          <a:cxn ang="0">
                            <a:pos x="0" y="75"/>
                          </a:cxn>
                        </a:cxnLst>
                        <a:rect l="0" t="0" r="r" b="b"/>
                        <a:pathLst>
                          <a:path w="73" h="75">
                            <a:moveTo>
                              <a:pt x="0" y="0"/>
                            </a:moveTo>
                            <a:lnTo>
                              <a:pt x="73" y="75"/>
                            </a:lnTo>
                            <a:lnTo>
                              <a:pt x="73" y="0"/>
                            </a:lnTo>
                            <a:lnTo>
                              <a:pt x="0" y="75"/>
                            </a:lnTo>
                          </a:path>
                        </a:pathLst>
                      </a:custGeom>
                      <a:no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68" name="Group 444"/>
                    <p:cNvGrpSpPr>
                      <a:grpSpLocks/>
                    </p:cNvGrpSpPr>
                    <p:nvPr/>
                  </p:nvGrpSpPr>
                  <p:grpSpPr bwMode="auto">
                    <a:xfrm>
                      <a:off x="3705" y="3052"/>
                      <a:ext cx="24" cy="50"/>
                      <a:chOff x="3705" y="3052"/>
                      <a:chExt cx="24" cy="50"/>
                    </a:xfrm>
                  </p:grpSpPr>
                  <p:sp>
                    <p:nvSpPr>
                      <p:cNvPr id="1469" name="Rectangle 445"/>
                      <p:cNvSpPr>
                        <a:spLocks noChangeArrowheads="1"/>
                      </p:cNvSpPr>
                      <p:nvPr/>
                    </p:nvSpPr>
                    <p:spPr bwMode="auto">
                      <a:xfrm>
                        <a:off x="3705" y="3077"/>
                        <a:ext cx="24" cy="24"/>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0" name="Freeform 446"/>
                      <p:cNvSpPr>
                        <a:spLocks/>
                      </p:cNvSpPr>
                      <p:nvPr/>
                    </p:nvSpPr>
                    <p:spPr bwMode="auto">
                      <a:xfrm>
                        <a:off x="3705" y="3077"/>
                        <a:ext cx="24" cy="25"/>
                      </a:xfrm>
                      <a:custGeom>
                        <a:avLst/>
                        <a:gdLst/>
                        <a:ahLst/>
                        <a:cxnLst>
                          <a:cxn ang="0">
                            <a:pos x="0" y="0"/>
                          </a:cxn>
                          <a:cxn ang="0">
                            <a:pos x="73" y="76"/>
                          </a:cxn>
                          <a:cxn ang="0">
                            <a:pos x="73" y="0"/>
                          </a:cxn>
                          <a:cxn ang="0">
                            <a:pos x="0" y="76"/>
                          </a:cxn>
                        </a:cxnLst>
                        <a:rect l="0" t="0" r="r" b="b"/>
                        <a:pathLst>
                          <a:path w="73" h="76">
                            <a:moveTo>
                              <a:pt x="0" y="0"/>
                            </a:moveTo>
                            <a:lnTo>
                              <a:pt x="73" y="76"/>
                            </a:lnTo>
                            <a:lnTo>
                              <a:pt x="73" y="0"/>
                            </a:lnTo>
                            <a:lnTo>
                              <a:pt x="0" y="76"/>
                            </a:lnTo>
                          </a:path>
                        </a:pathLst>
                      </a:custGeom>
                      <a:no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1" name="Rectangle 447"/>
                      <p:cNvSpPr>
                        <a:spLocks noChangeArrowheads="1"/>
                      </p:cNvSpPr>
                      <p:nvPr/>
                    </p:nvSpPr>
                    <p:spPr bwMode="auto">
                      <a:xfrm>
                        <a:off x="3707" y="3054"/>
                        <a:ext cx="20" cy="21"/>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2" name="Freeform 448"/>
                      <p:cNvSpPr>
                        <a:spLocks/>
                      </p:cNvSpPr>
                      <p:nvPr/>
                    </p:nvSpPr>
                    <p:spPr bwMode="auto">
                      <a:xfrm>
                        <a:off x="3705" y="3052"/>
                        <a:ext cx="24" cy="25"/>
                      </a:xfrm>
                      <a:custGeom>
                        <a:avLst/>
                        <a:gdLst/>
                        <a:ahLst/>
                        <a:cxnLst>
                          <a:cxn ang="0">
                            <a:pos x="0" y="0"/>
                          </a:cxn>
                          <a:cxn ang="0">
                            <a:pos x="73" y="75"/>
                          </a:cxn>
                          <a:cxn ang="0">
                            <a:pos x="73" y="0"/>
                          </a:cxn>
                          <a:cxn ang="0">
                            <a:pos x="0" y="75"/>
                          </a:cxn>
                        </a:cxnLst>
                        <a:rect l="0" t="0" r="r" b="b"/>
                        <a:pathLst>
                          <a:path w="73" h="75">
                            <a:moveTo>
                              <a:pt x="0" y="0"/>
                            </a:moveTo>
                            <a:lnTo>
                              <a:pt x="73" y="75"/>
                            </a:lnTo>
                            <a:lnTo>
                              <a:pt x="73" y="0"/>
                            </a:lnTo>
                            <a:lnTo>
                              <a:pt x="0" y="75"/>
                            </a:lnTo>
                          </a:path>
                        </a:pathLst>
                      </a:custGeom>
                      <a:no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73" name="Group 449"/>
                    <p:cNvGrpSpPr>
                      <a:grpSpLocks/>
                    </p:cNvGrpSpPr>
                    <p:nvPr/>
                  </p:nvGrpSpPr>
                  <p:grpSpPr bwMode="auto">
                    <a:xfrm>
                      <a:off x="3705" y="3002"/>
                      <a:ext cx="24" cy="50"/>
                      <a:chOff x="3705" y="3002"/>
                      <a:chExt cx="24" cy="50"/>
                    </a:xfrm>
                  </p:grpSpPr>
                  <p:sp>
                    <p:nvSpPr>
                      <p:cNvPr id="1474" name="Rectangle 450"/>
                      <p:cNvSpPr>
                        <a:spLocks noChangeArrowheads="1"/>
                      </p:cNvSpPr>
                      <p:nvPr/>
                    </p:nvSpPr>
                    <p:spPr bwMode="auto">
                      <a:xfrm>
                        <a:off x="3705" y="3027"/>
                        <a:ext cx="24" cy="25"/>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5" name="Freeform 451"/>
                      <p:cNvSpPr>
                        <a:spLocks/>
                      </p:cNvSpPr>
                      <p:nvPr/>
                    </p:nvSpPr>
                    <p:spPr bwMode="auto">
                      <a:xfrm>
                        <a:off x="3705" y="3027"/>
                        <a:ext cx="24" cy="25"/>
                      </a:xfrm>
                      <a:custGeom>
                        <a:avLst/>
                        <a:gdLst/>
                        <a:ahLst/>
                        <a:cxnLst>
                          <a:cxn ang="0">
                            <a:pos x="0" y="0"/>
                          </a:cxn>
                          <a:cxn ang="0">
                            <a:pos x="73" y="75"/>
                          </a:cxn>
                          <a:cxn ang="0">
                            <a:pos x="73" y="0"/>
                          </a:cxn>
                          <a:cxn ang="0">
                            <a:pos x="0" y="75"/>
                          </a:cxn>
                        </a:cxnLst>
                        <a:rect l="0" t="0" r="r" b="b"/>
                        <a:pathLst>
                          <a:path w="73" h="75">
                            <a:moveTo>
                              <a:pt x="0" y="0"/>
                            </a:moveTo>
                            <a:lnTo>
                              <a:pt x="73" y="75"/>
                            </a:lnTo>
                            <a:lnTo>
                              <a:pt x="73" y="0"/>
                            </a:lnTo>
                            <a:lnTo>
                              <a:pt x="0" y="75"/>
                            </a:lnTo>
                          </a:path>
                        </a:pathLst>
                      </a:custGeom>
                      <a:no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6" name="Rectangle 452"/>
                      <p:cNvSpPr>
                        <a:spLocks noChangeArrowheads="1"/>
                      </p:cNvSpPr>
                      <p:nvPr/>
                    </p:nvSpPr>
                    <p:spPr bwMode="auto">
                      <a:xfrm>
                        <a:off x="3707" y="3004"/>
                        <a:ext cx="20" cy="21"/>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7" name="Freeform 453"/>
                      <p:cNvSpPr>
                        <a:spLocks/>
                      </p:cNvSpPr>
                      <p:nvPr/>
                    </p:nvSpPr>
                    <p:spPr bwMode="auto">
                      <a:xfrm>
                        <a:off x="3705" y="3002"/>
                        <a:ext cx="24" cy="25"/>
                      </a:xfrm>
                      <a:custGeom>
                        <a:avLst/>
                        <a:gdLst/>
                        <a:ahLst/>
                        <a:cxnLst>
                          <a:cxn ang="0">
                            <a:pos x="0" y="0"/>
                          </a:cxn>
                          <a:cxn ang="0">
                            <a:pos x="73" y="74"/>
                          </a:cxn>
                          <a:cxn ang="0">
                            <a:pos x="73" y="0"/>
                          </a:cxn>
                          <a:cxn ang="0">
                            <a:pos x="0" y="74"/>
                          </a:cxn>
                        </a:cxnLst>
                        <a:rect l="0" t="0" r="r" b="b"/>
                        <a:pathLst>
                          <a:path w="73" h="74">
                            <a:moveTo>
                              <a:pt x="0" y="0"/>
                            </a:moveTo>
                            <a:lnTo>
                              <a:pt x="73" y="74"/>
                            </a:lnTo>
                            <a:lnTo>
                              <a:pt x="73" y="0"/>
                            </a:lnTo>
                            <a:lnTo>
                              <a:pt x="0" y="74"/>
                            </a:lnTo>
                          </a:path>
                        </a:pathLst>
                      </a:custGeom>
                      <a:no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478" name="Freeform 454"/>
                  <p:cNvSpPr>
                    <a:spLocks/>
                  </p:cNvSpPr>
                  <p:nvPr/>
                </p:nvSpPr>
                <p:spPr bwMode="auto">
                  <a:xfrm>
                    <a:off x="409" y="1990"/>
                    <a:ext cx="858" cy="186"/>
                  </a:xfrm>
                  <a:custGeom>
                    <a:avLst/>
                    <a:gdLst/>
                    <a:ahLst/>
                    <a:cxnLst>
                      <a:cxn ang="0">
                        <a:pos x="2575" y="0"/>
                      </a:cxn>
                      <a:cxn ang="0">
                        <a:pos x="2575" y="106"/>
                      </a:cxn>
                      <a:cxn ang="0">
                        <a:pos x="1570" y="189"/>
                      </a:cxn>
                      <a:cxn ang="0">
                        <a:pos x="1335" y="528"/>
                      </a:cxn>
                      <a:cxn ang="0">
                        <a:pos x="0" y="557"/>
                      </a:cxn>
                      <a:cxn ang="0">
                        <a:pos x="0" y="491"/>
                      </a:cxn>
                      <a:cxn ang="0">
                        <a:pos x="1251" y="443"/>
                      </a:cxn>
                      <a:cxn ang="0">
                        <a:pos x="1514" y="96"/>
                      </a:cxn>
                      <a:cxn ang="0">
                        <a:pos x="2575" y="0"/>
                      </a:cxn>
                    </a:cxnLst>
                    <a:rect l="0" t="0" r="r" b="b"/>
                    <a:pathLst>
                      <a:path w="2575" h="557">
                        <a:moveTo>
                          <a:pt x="2575" y="0"/>
                        </a:moveTo>
                        <a:lnTo>
                          <a:pt x="2575" y="106"/>
                        </a:lnTo>
                        <a:lnTo>
                          <a:pt x="1570" y="189"/>
                        </a:lnTo>
                        <a:lnTo>
                          <a:pt x="1335" y="528"/>
                        </a:lnTo>
                        <a:lnTo>
                          <a:pt x="0" y="557"/>
                        </a:lnTo>
                        <a:lnTo>
                          <a:pt x="0" y="491"/>
                        </a:lnTo>
                        <a:lnTo>
                          <a:pt x="1251" y="443"/>
                        </a:lnTo>
                        <a:lnTo>
                          <a:pt x="1514" y="96"/>
                        </a:lnTo>
                        <a:lnTo>
                          <a:pt x="2575" y="0"/>
                        </a:lnTo>
                        <a:close/>
                      </a:path>
                    </a:pathLst>
                  </a:custGeom>
                  <a:solidFill>
                    <a:srgbClr val="9F7F5F"/>
                  </a:solidFill>
                  <a:ln w="3175" cmpd="sng">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9" name="Freeform 455"/>
                  <p:cNvSpPr>
                    <a:spLocks/>
                  </p:cNvSpPr>
                  <p:nvPr/>
                </p:nvSpPr>
                <p:spPr bwMode="auto">
                  <a:xfrm>
                    <a:off x="1059" y="1929"/>
                    <a:ext cx="65" cy="103"/>
                  </a:xfrm>
                  <a:custGeom>
                    <a:avLst/>
                    <a:gdLst/>
                    <a:ahLst/>
                    <a:cxnLst>
                      <a:cxn ang="0">
                        <a:pos x="101" y="0"/>
                      </a:cxn>
                      <a:cxn ang="0">
                        <a:pos x="197" y="44"/>
                      </a:cxn>
                      <a:cxn ang="0">
                        <a:pos x="197" y="133"/>
                      </a:cxn>
                      <a:cxn ang="0">
                        <a:pos x="112" y="138"/>
                      </a:cxn>
                      <a:cxn ang="0">
                        <a:pos x="66" y="289"/>
                      </a:cxn>
                      <a:cxn ang="0">
                        <a:pos x="0" y="307"/>
                      </a:cxn>
                      <a:cxn ang="0">
                        <a:pos x="101" y="0"/>
                      </a:cxn>
                    </a:cxnLst>
                    <a:rect l="0" t="0" r="r" b="b"/>
                    <a:pathLst>
                      <a:path w="197" h="307">
                        <a:moveTo>
                          <a:pt x="101" y="0"/>
                        </a:moveTo>
                        <a:lnTo>
                          <a:pt x="197" y="44"/>
                        </a:lnTo>
                        <a:lnTo>
                          <a:pt x="197" y="133"/>
                        </a:lnTo>
                        <a:lnTo>
                          <a:pt x="112" y="138"/>
                        </a:lnTo>
                        <a:lnTo>
                          <a:pt x="66" y="289"/>
                        </a:lnTo>
                        <a:lnTo>
                          <a:pt x="0" y="307"/>
                        </a:lnTo>
                        <a:lnTo>
                          <a:pt x="101" y="0"/>
                        </a:lnTo>
                        <a:close/>
                      </a:path>
                    </a:pathLst>
                  </a:custGeom>
                  <a:solidFill>
                    <a:srgbClr val="ECECEC"/>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80" name="Freeform 456"/>
                  <p:cNvSpPr>
                    <a:spLocks/>
                  </p:cNvSpPr>
                  <p:nvPr/>
                </p:nvSpPr>
                <p:spPr bwMode="auto">
                  <a:xfrm>
                    <a:off x="1027" y="1928"/>
                    <a:ext cx="66" cy="104"/>
                  </a:xfrm>
                  <a:custGeom>
                    <a:avLst/>
                    <a:gdLst/>
                    <a:ahLst/>
                    <a:cxnLst>
                      <a:cxn ang="0">
                        <a:pos x="105" y="27"/>
                      </a:cxn>
                      <a:cxn ang="0">
                        <a:pos x="199" y="0"/>
                      </a:cxn>
                      <a:cxn ang="0">
                        <a:pos x="95" y="305"/>
                      </a:cxn>
                      <a:cxn ang="0">
                        <a:pos x="0" y="312"/>
                      </a:cxn>
                      <a:cxn ang="0">
                        <a:pos x="105" y="27"/>
                      </a:cxn>
                    </a:cxnLst>
                    <a:rect l="0" t="0" r="r" b="b"/>
                    <a:pathLst>
                      <a:path w="199" h="312">
                        <a:moveTo>
                          <a:pt x="105" y="27"/>
                        </a:moveTo>
                        <a:lnTo>
                          <a:pt x="199" y="0"/>
                        </a:lnTo>
                        <a:lnTo>
                          <a:pt x="95" y="305"/>
                        </a:lnTo>
                        <a:lnTo>
                          <a:pt x="0" y="312"/>
                        </a:lnTo>
                        <a:lnTo>
                          <a:pt x="105" y="27"/>
                        </a:lnTo>
                        <a:close/>
                      </a:path>
                    </a:pathLst>
                  </a:custGeom>
                  <a:solidFill>
                    <a:srgbClr val="C0C0C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81" name="Freeform 457"/>
                  <p:cNvSpPr>
                    <a:spLocks/>
                  </p:cNvSpPr>
                  <p:nvPr/>
                </p:nvSpPr>
                <p:spPr bwMode="auto">
                  <a:xfrm>
                    <a:off x="1166" y="1898"/>
                    <a:ext cx="78" cy="120"/>
                  </a:xfrm>
                  <a:custGeom>
                    <a:avLst/>
                    <a:gdLst/>
                    <a:ahLst/>
                    <a:cxnLst>
                      <a:cxn ang="0">
                        <a:pos x="126" y="20"/>
                      </a:cxn>
                      <a:cxn ang="0">
                        <a:pos x="234" y="0"/>
                      </a:cxn>
                      <a:cxn ang="0">
                        <a:pos x="120" y="351"/>
                      </a:cxn>
                      <a:cxn ang="0">
                        <a:pos x="0" y="360"/>
                      </a:cxn>
                      <a:cxn ang="0">
                        <a:pos x="126" y="20"/>
                      </a:cxn>
                    </a:cxnLst>
                    <a:rect l="0" t="0" r="r" b="b"/>
                    <a:pathLst>
                      <a:path w="234" h="360">
                        <a:moveTo>
                          <a:pt x="126" y="20"/>
                        </a:moveTo>
                        <a:lnTo>
                          <a:pt x="234" y="0"/>
                        </a:lnTo>
                        <a:lnTo>
                          <a:pt x="120" y="351"/>
                        </a:lnTo>
                        <a:lnTo>
                          <a:pt x="0" y="360"/>
                        </a:lnTo>
                        <a:lnTo>
                          <a:pt x="126" y="20"/>
                        </a:lnTo>
                        <a:close/>
                      </a:path>
                    </a:pathLst>
                  </a:custGeom>
                  <a:solidFill>
                    <a:srgbClr val="C0C0C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82" name="Freeform 458"/>
                  <p:cNvSpPr>
                    <a:spLocks/>
                  </p:cNvSpPr>
                  <p:nvPr/>
                </p:nvSpPr>
                <p:spPr bwMode="auto">
                  <a:xfrm>
                    <a:off x="1205" y="1899"/>
                    <a:ext cx="71" cy="115"/>
                  </a:xfrm>
                  <a:custGeom>
                    <a:avLst/>
                    <a:gdLst/>
                    <a:ahLst/>
                    <a:cxnLst>
                      <a:cxn ang="0">
                        <a:pos x="115" y="0"/>
                      </a:cxn>
                      <a:cxn ang="0">
                        <a:pos x="0" y="346"/>
                      </a:cxn>
                      <a:cxn ang="0">
                        <a:pos x="73" y="313"/>
                      </a:cxn>
                      <a:cxn ang="0">
                        <a:pos x="119" y="163"/>
                      </a:cxn>
                      <a:cxn ang="0">
                        <a:pos x="212" y="154"/>
                      </a:cxn>
                      <a:cxn ang="0">
                        <a:pos x="212" y="59"/>
                      </a:cxn>
                      <a:cxn ang="0">
                        <a:pos x="115" y="0"/>
                      </a:cxn>
                    </a:cxnLst>
                    <a:rect l="0" t="0" r="r" b="b"/>
                    <a:pathLst>
                      <a:path w="212" h="346">
                        <a:moveTo>
                          <a:pt x="115" y="0"/>
                        </a:moveTo>
                        <a:lnTo>
                          <a:pt x="0" y="346"/>
                        </a:lnTo>
                        <a:lnTo>
                          <a:pt x="73" y="313"/>
                        </a:lnTo>
                        <a:lnTo>
                          <a:pt x="119" y="163"/>
                        </a:lnTo>
                        <a:lnTo>
                          <a:pt x="212" y="154"/>
                        </a:lnTo>
                        <a:lnTo>
                          <a:pt x="212" y="59"/>
                        </a:lnTo>
                        <a:lnTo>
                          <a:pt x="115" y="0"/>
                        </a:lnTo>
                        <a:close/>
                      </a:path>
                    </a:pathLst>
                  </a:custGeom>
                  <a:solidFill>
                    <a:srgbClr val="ECECEC"/>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83" name="Rectangle 459"/>
                  <p:cNvSpPr>
                    <a:spLocks noChangeArrowheads="1"/>
                  </p:cNvSpPr>
                  <p:nvPr/>
                </p:nvSpPr>
                <p:spPr bwMode="auto">
                  <a:xfrm>
                    <a:off x="1271" y="2212"/>
                    <a:ext cx="75" cy="52"/>
                  </a:xfrm>
                  <a:prstGeom prst="rect">
                    <a:avLst/>
                  </a:prstGeom>
                  <a:solidFill>
                    <a:srgbClr val="808080"/>
                  </a:solidFill>
                  <a:ln w="317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1484" name="Freeform 460"/>
                  <p:cNvSpPr>
                    <a:spLocks/>
                  </p:cNvSpPr>
                  <p:nvPr/>
                </p:nvSpPr>
                <p:spPr bwMode="auto">
                  <a:xfrm>
                    <a:off x="1348" y="2211"/>
                    <a:ext cx="26" cy="55"/>
                  </a:xfrm>
                  <a:custGeom>
                    <a:avLst/>
                    <a:gdLst/>
                    <a:ahLst/>
                    <a:cxnLst>
                      <a:cxn ang="0">
                        <a:pos x="0" y="0"/>
                      </a:cxn>
                      <a:cxn ang="0">
                        <a:pos x="0" y="167"/>
                      </a:cxn>
                      <a:cxn ang="0">
                        <a:pos x="78" y="159"/>
                      </a:cxn>
                      <a:cxn ang="0">
                        <a:pos x="78" y="14"/>
                      </a:cxn>
                      <a:cxn ang="0">
                        <a:pos x="0" y="0"/>
                      </a:cxn>
                    </a:cxnLst>
                    <a:rect l="0" t="0" r="r" b="b"/>
                    <a:pathLst>
                      <a:path w="78" h="167">
                        <a:moveTo>
                          <a:pt x="0" y="0"/>
                        </a:moveTo>
                        <a:lnTo>
                          <a:pt x="0" y="167"/>
                        </a:lnTo>
                        <a:lnTo>
                          <a:pt x="78" y="159"/>
                        </a:lnTo>
                        <a:lnTo>
                          <a:pt x="78" y="14"/>
                        </a:lnTo>
                        <a:lnTo>
                          <a:pt x="0" y="0"/>
                        </a:lnTo>
                        <a:close/>
                      </a:path>
                    </a:pathLst>
                  </a:custGeom>
                  <a:solidFill>
                    <a:srgbClr val="C0C0C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85" name="Freeform 461"/>
                  <p:cNvSpPr>
                    <a:spLocks/>
                  </p:cNvSpPr>
                  <p:nvPr/>
                </p:nvSpPr>
                <p:spPr bwMode="auto">
                  <a:xfrm>
                    <a:off x="930" y="2065"/>
                    <a:ext cx="125" cy="15"/>
                  </a:xfrm>
                  <a:custGeom>
                    <a:avLst/>
                    <a:gdLst/>
                    <a:ahLst/>
                    <a:cxnLst>
                      <a:cxn ang="0">
                        <a:pos x="0" y="19"/>
                      </a:cxn>
                      <a:cxn ang="0">
                        <a:pos x="338" y="0"/>
                      </a:cxn>
                      <a:cxn ang="0">
                        <a:pos x="375" y="33"/>
                      </a:cxn>
                      <a:cxn ang="0">
                        <a:pos x="33" y="43"/>
                      </a:cxn>
                      <a:cxn ang="0">
                        <a:pos x="0" y="19"/>
                      </a:cxn>
                    </a:cxnLst>
                    <a:rect l="0" t="0" r="r" b="b"/>
                    <a:pathLst>
                      <a:path w="375" h="43">
                        <a:moveTo>
                          <a:pt x="0" y="19"/>
                        </a:moveTo>
                        <a:lnTo>
                          <a:pt x="338" y="0"/>
                        </a:lnTo>
                        <a:lnTo>
                          <a:pt x="375" y="33"/>
                        </a:lnTo>
                        <a:lnTo>
                          <a:pt x="33" y="43"/>
                        </a:lnTo>
                        <a:lnTo>
                          <a:pt x="0" y="19"/>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86" name="Freeform 462"/>
                  <p:cNvSpPr>
                    <a:spLocks/>
                  </p:cNvSpPr>
                  <p:nvPr/>
                </p:nvSpPr>
                <p:spPr bwMode="auto">
                  <a:xfrm>
                    <a:off x="928" y="2071"/>
                    <a:ext cx="13" cy="185"/>
                  </a:xfrm>
                  <a:custGeom>
                    <a:avLst/>
                    <a:gdLst/>
                    <a:ahLst/>
                    <a:cxnLst>
                      <a:cxn ang="0">
                        <a:pos x="0" y="554"/>
                      </a:cxn>
                      <a:cxn ang="0">
                        <a:pos x="0" y="0"/>
                      </a:cxn>
                      <a:cxn ang="0">
                        <a:pos x="37" y="27"/>
                      </a:cxn>
                      <a:cxn ang="0">
                        <a:pos x="37" y="554"/>
                      </a:cxn>
                      <a:cxn ang="0">
                        <a:pos x="0" y="554"/>
                      </a:cxn>
                    </a:cxnLst>
                    <a:rect l="0" t="0" r="r" b="b"/>
                    <a:pathLst>
                      <a:path w="37" h="554">
                        <a:moveTo>
                          <a:pt x="0" y="554"/>
                        </a:moveTo>
                        <a:lnTo>
                          <a:pt x="0" y="0"/>
                        </a:lnTo>
                        <a:lnTo>
                          <a:pt x="37" y="27"/>
                        </a:lnTo>
                        <a:lnTo>
                          <a:pt x="37" y="554"/>
                        </a:lnTo>
                        <a:lnTo>
                          <a:pt x="0" y="554"/>
                        </a:lnTo>
                        <a:close/>
                      </a:path>
                    </a:pathLst>
                  </a:custGeom>
                  <a:solidFill>
                    <a:srgbClr val="C0C0C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87" name="Freeform 463"/>
                  <p:cNvSpPr>
                    <a:spLocks/>
                  </p:cNvSpPr>
                  <p:nvPr/>
                </p:nvSpPr>
                <p:spPr bwMode="auto">
                  <a:xfrm>
                    <a:off x="1041" y="2065"/>
                    <a:ext cx="12" cy="194"/>
                  </a:xfrm>
                  <a:custGeom>
                    <a:avLst/>
                    <a:gdLst/>
                    <a:ahLst/>
                    <a:cxnLst>
                      <a:cxn ang="0">
                        <a:pos x="0" y="582"/>
                      </a:cxn>
                      <a:cxn ang="0">
                        <a:pos x="0" y="0"/>
                      </a:cxn>
                      <a:cxn ang="0">
                        <a:pos x="37" y="31"/>
                      </a:cxn>
                      <a:cxn ang="0">
                        <a:pos x="37" y="582"/>
                      </a:cxn>
                      <a:cxn ang="0">
                        <a:pos x="0" y="582"/>
                      </a:cxn>
                    </a:cxnLst>
                    <a:rect l="0" t="0" r="r" b="b"/>
                    <a:pathLst>
                      <a:path w="37" h="582">
                        <a:moveTo>
                          <a:pt x="0" y="582"/>
                        </a:moveTo>
                        <a:lnTo>
                          <a:pt x="0" y="0"/>
                        </a:lnTo>
                        <a:lnTo>
                          <a:pt x="37" y="31"/>
                        </a:lnTo>
                        <a:lnTo>
                          <a:pt x="37" y="582"/>
                        </a:lnTo>
                        <a:lnTo>
                          <a:pt x="0" y="582"/>
                        </a:lnTo>
                        <a:close/>
                      </a:path>
                    </a:pathLst>
                  </a:custGeom>
                  <a:solidFill>
                    <a:srgbClr val="C0C0C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88" name="Freeform 464"/>
                  <p:cNvSpPr>
                    <a:spLocks/>
                  </p:cNvSpPr>
                  <p:nvPr/>
                </p:nvSpPr>
                <p:spPr bwMode="auto">
                  <a:xfrm>
                    <a:off x="1042" y="2059"/>
                    <a:ext cx="156" cy="17"/>
                  </a:xfrm>
                  <a:custGeom>
                    <a:avLst/>
                    <a:gdLst/>
                    <a:ahLst/>
                    <a:cxnLst>
                      <a:cxn ang="0">
                        <a:pos x="0" y="19"/>
                      </a:cxn>
                      <a:cxn ang="0">
                        <a:pos x="409" y="0"/>
                      </a:cxn>
                      <a:cxn ang="0">
                        <a:pos x="469" y="33"/>
                      </a:cxn>
                      <a:cxn ang="0">
                        <a:pos x="41" y="52"/>
                      </a:cxn>
                      <a:cxn ang="0">
                        <a:pos x="0" y="19"/>
                      </a:cxn>
                    </a:cxnLst>
                    <a:rect l="0" t="0" r="r" b="b"/>
                    <a:pathLst>
                      <a:path w="469" h="52">
                        <a:moveTo>
                          <a:pt x="0" y="19"/>
                        </a:moveTo>
                        <a:lnTo>
                          <a:pt x="409" y="0"/>
                        </a:lnTo>
                        <a:lnTo>
                          <a:pt x="469" y="33"/>
                        </a:lnTo>
                        <a:lnTo>
                          <a:pt x="41" y="52"/>
                        </a:lnTo>
                        <a:lnTo>
                          <a:pt x="0" y="19"/>
                        </a:lnTo>
                        <a:close/>
                      </a:path>
                    </a:pathLst>
                  </a:custGeom>
                  <a:solidFill>
                    <a:srgbClr val="80808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sp>
                <p:nvSpPr>
                  <p:cNvPr id="1489" name="Freeform 465"/>
                  <p:cNvSpPr>
                    <a:spLocks/>
                  </p:cNvSpPr>
                  <p:nvPr/>
                </p:nvSpPr>
                <p:spPr bwMode="auto">
                  <a:xfrm>
                    <a:off x="1182" y="2058"/>
                    <a:ext cx="16" cy="202"/>
                  </a:xfrm>
                  <a:custGeom>
                    <a:avLst/>
                    <a:gdLst/>
                    <a:ahLst/>
                    <a:cxnLst>
                      <a:cxn ang="0">
                        <a:pos x="0" y="606"/>
                      </a:cxn>
                      <a:cxn ang="0">
                        <a:pos x="0" y="0"/>
                      </a:cxn>
                      <a:cxn ang="0">
                        <a:pos x="47" y="33"/>
                      </a:cxn>
                      <a:cxn ang="0">
                        <a:pos x="47" y="606"/>
                      </a:cxn>
                      <a:cxn ang="0">
                        <a:pos x="0" y="606"/>
                      </a:cxn>
                    </a:cxnLst>
                    <a:rect l="0" t="0" r="r" b="b"/>
                    <a:pathLst>
                      <a:path w="47" h="606">
                        <a:moveTo>
                          <a:pt x="0" y="606"/>
                        </a:moveTo>
                        <a:lnTo>
                          <a:pt x="0" y="0"/>
                        </a:lnTo>
                        <a:lnTo>
                          <a:pt x="47" y="33"/>
                        </a:lnTo>
                        <a:lnTo>
                          <a:pt x="47" y="606"/>
                        </a:lnTo>
                        <a:lnTo>
                          <a:pt x="0" y="606"/>
                        </a:lnTo>
                        <a:close/>
                      </a:path>
                    </a:pathLst>
                  </a:custGeom>
                  <a:solidFill>
                    <a:srgbClr val="C0C0C0"/>
                  </a:solidFill>
                  <a:ln w="3175" cap="flat"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en-US"/>
                  </a:p>
                </p:txBody>
              </p:sp>
              <p:grpSp>
                <p:nvGrpSpPr>
                  <p:cNvPr id="1490" name="Group 466"/>
                  <p:cNvGrpSpPr>
                    <a:grpSpLocks/>
                  </p:cNvGrpSpPr>
                  <p:nvPr/>
                </p:nvGrpSpPr>
                <p:grpSpPr bwMode="auto">
                  <a:xfrm>
                    <a:off x="425" y="2207"/>
                    <a:ext cx="350" cy="44"/>
                    <a:chOff x="2770" y="3107"/>
                    <a:chExt cx="350" cy="44"/>
                  </a:xfrm>
                </p:grpSpPr>
                <p:grpSp>
                  <p:nvGrpSpPr>
                    <p:cNvPr id="1491" name="Group 467"/>
                    <p:cNvGrpSpPr>
                      <a:grpSpLocks/>
                    </p:cNvGrpSpPr>
                    <p:nvPr/>
                  </p:nvGrpSpPr>
                  <p:grpSpPr bwMode="auto">
                    <a:xfrm>
                      <a:off x="2770" y="3107"/>
                      <a:ext cx="175" cy="44"/>
                      <a:chOff x="2770" y="3107"/>
                      <a:chExt cx="175" cy="44"/>
                    </a:xfrm>
                  </p:grpSpPr>
                  <p:grpSp>
                    <p:nvGrpSpPr>
                      <p:cNvPr id="1492" name="Group 468"/>
                      <p:cNvGrpSpPr>
                        <a:grpSpLocks/>
                      </p:cNvGrpSpPr>
                      <p:nvPr/>
                    </p:nvGrpSpPr>
                    <p:grpSpPr bwMode="auto">
                      <a:xfrm>
                        <a:off x="2770" y="3107"/>
                        <a:ext cx="43" cy="44"/>
                        <a:chOff x="2770" y="3107"/>
                        <a:chExt cx="43" cy="44"/>
                      </a:xfrm>
                    </p:grpSpPr>
                    <p:sp>
                      <p:nvSpPr>
                        <p:cNvPr id="1493" name="Rectangle 469"/>
                        <p:cNvSpPr>
                          <a:spLocks noChangeArrowheads="1"/>
                        </p:cNvSpPr>
                        <p:nvPr/>
                      </p:nvSpPr>
                      <p:spPr bwMode="auto">
                        <a:xfrm>
                          <a:off x="2772" y="3109"/>
                          <a:ext cx="39" cy="40"/>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4" name="Freeform 470"/>
                        <p:cNvSpPr>
                          <a:spLocks/>
                        </p:cNvSpPr>
                        <p:nvPr/>
                      </p:nvSpPr>
                      <p:spPr bwMode="auto">
                        <a:xfrm>
                          <a:off x="2770" y="3107"/>
                          <a:ext cx="43" cy="44"/>
                        </a:xfrm>
                        <a:custGeom>
                          <a:avLst/>
                          <a:gdLst/>
                          <a:ahLst/>
                          <a:cxnLst>
                            <a:cxn ang="0">
                              <a:pos x="0" y="0"/>
                            </a:cxn>
                            <a:cxn ang="0">
                              <a:pos x="130" y="131"/>
                            </a:cxn>
                            <a:cxn ang="0">
                              <a:pos x="130" y="0"/>
                            </a:cxn>
                            <a:cxn ang="0">
                              <a:pos x="0" y="131"/>
                            </a:cxn>
                          </a:cxnLst>
                          <a:rect l="0" t="0" r="r" b="b"/>
                          <a:pathLst>
                            <a:path w="130" h="131">
                              <a:moveTo>
                                <a:pt x="0" y="0"/>
                              </a:moveTo>
                              <a:lnTo>
                                <a:pt x="130" y="131"/>
                              </a:lnTo>
                              <a:lnTo>
                                <a:pt x="130" y="0"/>
                              </a:lnTo>
                              <a:lnTo>
                                <a:pt x="0" y="131"/>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95" name="Group 471"/>
                      <p:cNvGrpSpPr>
                        <a:grpSpLocks/>
                      </p:cNvGrpSpPr>
                      <p:nvPr/>
                    </p:nvGrpSpPr>
                    <p:grpSpPr bwMode="auto">
                      <a:xfrm>
                        <a:off x="2813" y="3107"/>
                        <a:ext cx="44" cy="44"/>
                        <a:chOff x="2813" y="3107"/>
                        <a:chExt cx="44" cy="44"/>
                      </a:xfrm>
                    </p:grpSpPr>
                    <p:sp>
                      <p:nvSpPr>
                        <p:cNvPr id="1496" name="Rectangle 472"/>
                        <p:cNvSpPr>
                          <a:spLocks noChangeArrowheads="1"/>
                        </p:cNvSpPr>
                        <p:nvPr/>
                      </p:nvSpPr>
                      <p:spPr bwMode="auto">
                        <a:xfrm>
                          <a:off x="2815" y="3109"/>
                          <a:ext cx="40" cy="40"/>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7" name="Freeform 473"/>
                        <p:cNvSpPr>
                          <a:spLocks/>
                        </p:cNvSpPr>
                        <p:nvPr/>
                      </p:nvSpPr>
                      <p:spPr bwMode="auto">
                        <a:xfrm>
                          <a:off x="2813" y="3107"/>
                          <a:ext cx="44" cy="44"/>
                        </a:xfrm>
                        <a:custGeom>
                          <a:avLst/>
                          <a:gdLst/>
                          <a:ahLst/>
                          <a:cxnLst>
                            <a:cxn ang="0">
                              <a:pos x="0" y="0"/>
                            </a:cxn>
                            <a:cxn ang="0">
                              <a:pos x="132" y="131"/>
                            </a:cxn>
                            <a:cxn ang="0">
                              <a:pos x="132" y="0"/>
                            </a:cxn>
                            <a:cxn ang="0">
                              <a:pos x="0" y="131"/>
                            </a:cxn>
                          </a:cxnLst>
                          <a:rect l="0" t="0" r="r" b="b"/>
                          <a:pathLst>
                            <a:path w="132" h="131">
                              <a:moveTo>
                                <a:pt x="0" y="0"/>
                              </a:moveTo>
                              <a:lnTo>
                                <a:pt x="132" y="131"/>
                              </a:lnTo>
                              <a:lnTo>
                                <a:pt x="132" y="0"/>
                              </a:lnTo>
                              <a:lnTo>
                                <a:pt x="0" y="131"/>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98" name="Group 474"/>
                      <p:cNvGrpSpPr>
                        <a:grpSpLocks/>
                      </p:cNvGrpSpPr>
                      <p:nvPr/>
                    </p:nvGrpSpPr>
                    <p:grpSpPr bwMode="auto">
                      <a:xfrm>
                        <a:off x="2857" y="3107"/>
                        <a:ext cx="44" cy="44"/>
                        <a:chOff x="2857" y="3107"/>
                        <a:chExt cx="44" cy="44"/>
                      </a:xfrm>
                    </p:grpSpPr>
                    <p:sp>
                      <p:nvSpPr>
                        <p:cNvPr id="1499" name="Rectangle 475"/>
                        <p:cNvSpPr>
                          <a:spLocks noChangeArrowheads="1"/>
                        </p:cNvSpPr>
                        <p:nvPr/>
                      </p:nvSpPr>
                      <p:spPr bwMode="auto">
                        <a:xfrm>
                          <a:off x="2859" y="3109"/>
                          <a:ext cx="40" cy="40"/>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0" name="Freeform 476"/>
                        <p:cNvSpPr>
                          <a:spLocks/>
                        </p:cNvSpPr>
                        <p:nvPr/>
                      </p:nvSpPr>
                      <p:spPr bwMode="auto">
                        <a:xfrm>
                          <a:off x="2857" y="3107"/>
                          <a:ext cx="44" cy="44"/>
                        </a:xfrm>
                        <a:custGeom>
                          <a:avLst/>
                          <a:gdLst/>
                          <a:ahLst/>
                          <a:cxnLst>
                            <a:cxn ang="0">
                              <a:pos x="0" y="0"/>
                            </a:cxn>
                            <a:cxn ang="0">
                              <a:pos x="131" y="131"/>
                            </a:cxn>
                            <a:cxn ang="0">
                              <a:pos x="131" y="0"/>
                            </a:cxn>
                            <a:cxn ang="0">
                              <a:pos x="0" y="131"/>
                            </a:cxn>
                          </a:cxnLst>
                          <a:rect l="0" t="0" r="r" b="b"/>
                          <a:pathLst>
                            <a:path w="131" h="131">
                              <a:moveTo>
                                <a:pt x="0" y="0"/>
                              </a:moveTo>
                              <a:lnTo>
                                <a:pt x="131" y="131"/>
                              </a:lnTo>
                              <a:lnTo>
                                <a:pt x="131" y="0"/>
                              </a:lnTo>
                              <a:lnTo>
                                <a:pt x="0" y="131"/>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01" name="Group 477"/>
                      <p:cNvGrpSpPr>
                        <a:grpSpLocks/>
                      </p:cNvGrpSpPr>
                      <p:nvPr/>
                    </p:nvGrpSpPr>
                    <p:grpSpPr bwMode="auto">
                      <a:xfrm>
                        <a:off x="2901" y="3107"/>
                        <a:ext cx="44" cy="44"/>
                        <a:chOff x="2901" y="3107"/>
                        <a:chExt cx="44" cy="44"/>
                      </a:xfrm>
                    </p:grpSpPr>
                    <p:sp>
                      <p:nvSpPr>
                        <p:cNvPr id="1502" name="Rectangle 478"/>
                        <p:cNvSpPr>
                          <a:spLocks noChangeArrowheads="1"/>
                        </p:cNvSpPr>
                        <p:nvPr/>
                      </p:nvSpPr>
                      <p:spPr bwMode="auto">
                        <a:xfrm>
                          <a:off x="2903" y="3109"/>
                          <a:ext cx="40" cy="40"/>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3" name="Freeform 479"/>
                        <p:cNvSpPr>
                          <a:spLocks/>
                        </p:cNvSpPr>
                        <p:nvPr/>
                      </p:nvSpPr>
                      <p:spPr bwMode="auto">
                        <a:xfrm>
                          <a:off x="2901" y="3107"/>
                          <a:ext cx="44" cy="44"/>
                        </a:xfrm>
                        <a:custGeom>
                          <a:avLst/>
                          <a:gdLst/>
                          <a:ahLst/>
                          <a:cxnLst>
                            <a:cxn ang="0">
                              <a:pos x="0" y="0"/>
                            </a:cxn>
                            <a:cxn ang="0">
                              <a:pos x="132" y="131"/>
                            </a:cxn>
                            <a:cxn ang="0">
                              <a:pos x="132" y="0"/>
                            </a:cxn>
                            <a:cxn ang="0">
                              <a:pos x="0" y="131"/>
                            </a:cxn>
                          </a:cxnLst>
                          <a:rect l="0" t="0" r="r" b="b"/>
                          <a:pathLst>
                            <a:path w="132" h="131">
                              <a:moveTo>
                                <a:pt x="0" y="0"/>
                              </a:moveTo>
                              <a:lnTo>
                                <a:pt x="132" y="131"/>
                              </a:lnTo>
                              <a:lnTo>
                                <a:pt x="132" y="0"/>
                              </a:lnTo>
                              <a:lnTo>
                                <a:pt x="0" y="131"/>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504" name="Group 480"/>
                    <p:cNvGrpSpPr>
                      <a:grpSpLocks/>
                    </p:cNvGrpSpPr>
                    <p:nvPr/>
                  </p:nvGrpSpPr>
                  <p:grpSpPr bwMode="auto">
                    <a:xfrm>
                      <a:off x="2945" y="3107"/>
                      <a:ext cx="175" cy="44"/>
                      <a:chOff x="2945" y="3107"/>
                      <a:chExt cx="175" cy="44"/>
                    </a:xfrm>
                  </p:grpSpPr>
                  <p:grpSp>
                    <p:nvGrpSpPr>
                      <p:cNvPr id="1505" name="Group 481"/>
                      <p:cNvGrpSpPr>
                        <a:grpSpLocks/>
                      </p:cNvGrpSpPr>
                      <p:nvPr/>
                    </p:nvGrpSpPr>
                    <p:grpSpPr bwMode="auto">
                      <a:xfrm>
                        <a:off x="2945" y="3107"/>
                        <a:ext cx="43" cy="44"/>
                        <a:chOff x="2945" y="3107"/>
                        <a:chExt cx="43" cy="44"/>
                      </a:xfrm>
                    </p:grpSpPr>
                    <p:sp>
                      <p:nvSpPr>
                        <p:cNvPr id="1506" name="Rectangle 482"/>
                        <p:cNvSpPr>
                          <a:spLocks noChangeArrowheads="1"/>
                        </p:cNvSpPr>
                        <p:nvPr/>
                      </p:nvSpPr>
                      <p:spPr bwMode="auto">
                        <a:xfrm>
                          <a:off x="2947" y="3109"/>
                          <a:ext cx="39" cy="40"/>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7" name="Freeform 483"/>
                        <p:cNvSpPr>
                          <a:spLocks/>
                        </p:cNvSpPr>
                        <p:nvPr/>
                      </p:nvSpPr>
                      <p:spPr bwMode="auto">
                        <a:xfrm>
                          <a:off x="2945" y="3107"/>
                          <a:ext cx="43" cy="44"/>
                        </a:xfrm>
                        <a:custGeom>
                          <a:avLst/>
                          <a:gdLst/>
                          <a:ahLst/>
                          <a:cxnLst>
                            <a:cxn ang="0">
                              <a:pos x="0" y="0"/>
                            </a:cxn>
                            <a:cxn ang="0">
                              <a:pos x="131" y="131"/>
                            </a:cxn>
                            <a:cxn ang="0">
                              <a:pos x="131" y="0"/>
                            </a:cxn>
                            <a:cxn ang="0">
                              <a:pos x="0" y="131"/>
                            </a:cxn>
                          </a:cxnLst>
                          <a:rect l="0" t="0" r="r" b="b"/>
                          <a:pathLst>
                            <a:path w="131" h="131">
                              <a:moveTo>
                                <a:pt x="0" y="0"/>
                              </a:moveTo>
                              <a:lnTo>
                                <a:pt x="131" y="131"/>
                              </a:lnTo>
                              <a:lnTo>
                                <a:pt x="131" y="0"/>
                              </a:lnTo>
                              <a:lnTo>
                                <a:pt x="0" y="131"/>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08" name="Group 484"/>
                      <p:cNvGrpSpPr>
                        <a:grpSpLocks/>
                      </p:cNvGrpSpPr>
                      <p:nvPr/>
                    </p:nvGrpSpPr>
                    <p:grpSpPr bwMode="auto">
                      <a:xfrm>
                        <a:off x="2988" y="3107"/>
                        <a:ext cx="44" cy="44"/>
                        <a:chOff x="2988" y="3107"/>
                        <a:chExt cx="44" cy="44"/>
                      </a:xfrm>
                    </p:grpSpPr>
                    <p:sp>
                      <p:nvSpPr>
                        <p:cNvPr id="1509" name="Rectangle 485"/>
                        <p:cNvSpPr>
                          <a:spLocks noChangeArrowheads="1"/>
                        </p:cNvSpPr>
                        <p:nvPr/>
                      </p:nvSpPr>
                      <p:spPr bwMode="auto">
                        <a:xfrm>
                          <a:off x="2990" y="3109"/>
                          <a:ext cx="40" cy="40"/>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0" name="Freeform 486"/>
                        <p:cNvSpPr>
                          <a:spLocks/>
                        </p:cNvSpPr>
                        <p:nvPr/>
                      </p:nvSpPr>
                      <p:spPr bwMode="auto">
                        <a:xfrm>
                          <a:off x="2988" y="3107"/>
                          <a:ext cx="44" cy="44"/>
                        </a:xfrm>
                        <a:custGeom>
                          <a:avLst/>
                          <a:gdLst/>
                          <a:ahLst/>
                          <a:cxnLst>
                            <a:cxn ang="0">
                              <a:pos x="0" y="0"/>
                            </a:cxn>
                            <a:cxn ang="0">
                              <a:pos x="132" y="131"/>
                            </a:cxn>
                            <a:cxn ang="0">
                              <a:pos x="132" y="0"/>
                            </a:cxn>
                            <a:cxn ang="0">
                              <a:pos x="0" y="131"/>
                            </a:cxn>
                          </a:cxnLst>
                          <a:rect l="0" t="0" r="r" b="b"/>
                          <a:pathLst>
                            <a:path w="132" h="131">
                              <a:moveTo>
                                <a:pt x="0" y="0"/>
                              </a:moveTo>
                              <a:lnTo>
                                <a:pt x="132" y="131"/>
                              </a:lnTo>
                              <a:lnTo>
                                <a:pt x="132" y="0"/>
                              </a:lnTo>
                              <a:lnTo>
                                <a:pt x="0" y="131"/>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11" name="Group 487"/>
                      <p:cNvGrpSpPr>
                        <a:grpSpLocks/>
                      </p:cNvGrpSpPr>
                      <p:nvPr/>
                    </p:nvGrpSpPr>
                    <p:grpSpPr bwMode="auto">
                      <a:xfrm>
                        <a:off x="3032" y="3107"/>
                        <a:ext cx="44" cy="44"/>
                        <a:chOff x="3032" y="3107"/>
                        <a:chExt cx="44" cy="44"/>
                      </a:xfrm>
                    </p:grpSpPr>
                    <p:sp>
                      <p:nvSpPr>
                        <p:cNvPr id="1512" name="Rectangle 488"/>
                        <p:cNvSpPr>
                          <a:spLocks noChangeArrowheads="1"/>
                        </p:cNvSpPr>
                        <p:nvPr/>
                      </p:nvSpPr>
                      <p:spPr bwMode="auto">
                        <a:xfrm>
                          <a:off x="3034" y="3109"/>
                          <a:ext cx="40" cy="40"/>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3" name="Freeform 489"/>
                        <p:cNvSpPr>
                          <a:spLocks/>
                        </p:cNvSpPr>
                        <p:nvPr/>
                      </p:nvSpPr>
                      <p:spPr bwMode="auto">
                        <a:xfrm>
                          <a:off x="3032" y="3107"/>
                          <a:ext cx="44" cy="44"/>
                        </a:xfrm>
                        <a:custGeom>
                          <a:avLst/>
                          <a:gdLst/>
                          <a:ahLst/>
                          <a:cxnLst>
                            <a:cxn ang="0">
                              <a:pos x="0" y="0"/>
                            </a:cxn>
                            <a:cxn ang="0">
                              <a:pos x="131" y="131"/>
                            </a:cxn>
                            <a:cxn ang="0">
                              <a:pos x="131" y="0"/>
                            </a:cxn>
                            <a:cxn ang="0">
                              <a:pos x="0" y="131"/>
                            </a:cxn>
                          </a:cxnLst>
                          <a:rect l="0" t="0" r="r" b="b"/>
                          <a:pathLst>
                            <a:path w="131" h="131">
                              <a:moveTo>
                                <a:pt x="0" y="0"/>
                              </a:moveTo>
                              <a:lnTo>
                                <a:pt x="131" y="131"/>
                              </a:lnTo>
                              <a:lnTo>
                                <a:pt x="131" y="0"/>
                              </a:lnTo>
                              <a:lnTo>
                                <a:pt x="0" y="131"/>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14" name="Group 490"/>
                      <p:cNvGrpSpPr>
                        <a:grpSpLocks/>
                      </p:cNvGrpSpPr>
                      <p:nvPr/>
                    </p:nvGrpSpPr>
                    <p:grpSpPr bwMode="auto">
                      <a:xfrm>
                        <a:off x="3076" y="3107"/>
                        <a:ext cx="44" cy="44"/>
                        <a:chOff x="3076" y="3107"/>
                        <a:chExt cx="44" cy="44"/>
                      </a:xfrm>
                    </p:grpSpPr>
                    <p:sp>
                      <p:nvSpPr>
                        <p:cNvPr id="1515" name="Rectangle 491"/>
                        <p:cNvSpPr>
                          <a:spLocks noChangeArrowheads="1"/>
                        </p:cNvSpPr>
                        <p:nvPr/>
                      </p:nvSpPr>
                      <p:spPr bwMode="auto">
                        <a:xfrm>
                          <a:off x="3078" y="3109"/>
                          <a:ext cx="40" cy="40"/>
                        </a:xfrm>
                        <a:prstGeom prst="rect">
                          <a:avLst/>
                        </a:prstGeom>
                        <a:noFill/>
                        <a:ln w="31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6" name="Freeform 492"/>
                        <p:cNvSpPr>
                          <a:spLocks/>
                        </p:cNvSpPr>
                        <p:nvPr/>
                      </p:nvSpPr>
                      <p:spPr bwMode="auto">
                        <a:xfrm>
                          <a:off x="3076" y="3107"/>
                          <a:ext cx="44" cy="44"/>
                        </a:xfrm>
                        <a:custGeom>
                          <a:avLst/>
                          <a:gdLst/>
                          <a:ahLst/>
                          <a:cxnLst>
                            <a:cxn ang="0">
                              <a:pos x="0" y="0"/>
                            </a:cxn>
                            <a:cxn ang="0">
                              <a:pos x="133" y="131"/>
                            </a:cxn>
                            <a:cxn ang="0">
                              <a:pos x="133" y="0"/>
                            </a:cxn>
                            <a:cxn ang="0">
                              <a:pos x="0" y="131"/>
                            </a:cxn>
                          </a:cxnLst>
                          <a:rect l="0" t="0" r="r" b="b"/>
                          <a:pathLst>
                            <a:path w="133" h="131">
                              <a:moveTo>
                                <a:pt x="0" y="0"/>
                              </a:moveTo>
                              <a:lnTo>
                                <a:pt x="133" y="131"/>
                              </a:lnTo>
                              <a:lnTo>
                                <a:pt x="133" y="0"/>
                              </a:lnTo>
                              <a:lnTo>
                                <a:pt x="0" y="131"/>
                              </a:lnTo>
                            </a:path>
                          </a:pathLst>
                        </a:custGeom>
                        <a:noFill/>
                        <a:ln w="3175" cmpd="sng">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517" name="Line 493"/>
                    <p:cNvSpPr>
                      <a:spLocks noChangeShapeType="1"/>
                    </p:cNvSpPr>
                    <p:nvPr/>
                  </p:nvSpPr>
                  <p:spPr bwMode="auto">
                    <a:xfrm>
                      <a:off x="2878" y="3107"/>
                      <a:ext cx="1" cy="43"/>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8" name="Line 494"/>
                    <p:cNvSpPr>
                      <a:spLocks noChangeShapeType="1"/>
                    </p:cNvSpPr>
                    <p:nvPr/>
                  </p:nvSpPr>
                  <p:spPr bwMode="auto">
                    <a:xfrm>
                      <a:off x="3010" y="3107"/>
                      <a:ext cx="1" cy="43"/>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9" name="Line 495"/>
                    <p:cNvSpPr>
                      <a:spLocks noChangeShapeType="1"/>
                    </p:cNvSpPr>
                    <p:nvPr/>
                  </p:nvSpPr>
                  <p:spPr bwMode="auto">
                    <a:xfrm>
                      <a:off x="2923" y="3107"/>
                      <a:ext cx="1" cy="43"/>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0" name="Line 496"/>
                    <p:cNvSpPr>
                      <a:spLocks noChangeShapeType="1"/>
                    </p:cNvSpPr>
                    <p:nvPr/>
                  </p:nvSpPr>
                  <p:spPr bwMode="auto">
                    <a:xfrm>
                      <a:off x="2966" y="3107"/>
                      <a:ext cx="1" cy="43"/>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1" name="Line 497"/>
                    <p:cNvSpPr>
                      <a:spLocks noChangeShapeType="1"/>
                    </p:cNvSpPr>
                    <p:nvPr/>
                  </p:nvSpPr>
                  <p:spPr bwMode="auto">
                    <a:xfrm>
                      <a:off x="2835" y="3107"/>
                      <a:ext cx="1" cy="43"/>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2" name="Line 498"/>
                    <p:cNvSpPr>
                      <a:spLocks noChangeShapeType="1"/>
                    </p:cNvSpPr>
                    <p:nvPr/>
                  </p:nvSpPr>
                  <p:spPr bwMode="auto">
                    <a:xfrm>
                      <a:off x="2791" y="3107"/>
                      <a:ext cx="1" cy="43"/>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3" name="Line 499"/>
                    <p:cNvSpPr>
                      <a:spLocks noChangeShapeType="1"/>
                    </p:cNvSpPr>
                    <p:nvPr/>
                  </p:nvSpPr>
                  <p:spPr bwMode="auto">
                    <a:xfrm>
                      <a:off x="3054" y="3107"/>
                      <a:ext cx="1" cy="43"/>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4" name="Line 500"/>
                    <p:cNvSpPr>
                      <a:spLocks noChangeShapeType="1"/>
                    </p:cNvSpPr>
                    <p:nvPr/>
                  </p:nvSpPr>
                  <p:spPr bwMode="auto">
                    <a:xfrm>
                      <a:off x="3098" y="3107"/>
                      <a:ext cx="1" cy="43"/>
                    </a:xfrm>
                    <a:prstGeom prst="line">
                      <a:avLst/>
                    </a:prstGeom>
                    <a:noFill/>
                    <a:ln w="317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25" name="Rectangle 501"/>
                  <p:cNvSpPr>
                    <a:spLocks noChangeArrowheads="1"/>
                  </p:cNvSpPr>
                  <p:nvPr/>
                </p:nvSpPr>
                <p:spPr bwMode="auto">
                  <a:xfrm>
                    <a:off x="1377" y="1388"/>
                    <a:ext cx="81" cy="81"/>
                  </a:xfrm>
                  <a:prstGeom prst="rect">
                    <a:avLst/>
                  </a:prstGeom>
                  <a:gradFill rotWithShape="0">
                    <a:gsLst>
                      <a:gs pos="0">
                        <a:srgbClr val="FF0000">
                          <a:gamma/>
                          <a:shade val="36078"/>
                          <a:invGamma/>
                        </a:srgbClr>
                      </a:gs>
                      <a:gs pos="100000">
                        <a:srgbClr val="FF0000"/>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526" name="Rectangle 502"/>
                  <p:cNvSpPr>
                    <a:spLocks noChangeArrowheads="1"/>
                  </p:cNvSpPr>
                  <p:nvPr/>
                </p:nvSpPr>
                <p:spPr bwMode="auto">
                  <a:xfrm>
                    <a:off x="1377" y="1514"/>
                    <a:ext cx="81" cy="81"/>
                  </a:xfrm>
                  <a:prstGeom prst="rect">
                    <a:avLst/>
                  </a:prstGeom>
                  <a:gradFill rotWithShape="0">
                    <a:gsLst>
                      <a:gs pos="0">
                        <a:srgbClr val="FF0000">
                          <a:gamma/>
                          <a:shade val="36078"/>
                          <a:invGamma/>
                        </a:srgbClr>
                      </a:gs>
                      <a:gs pos="100000">
                        <a:srgbClr val="FF0000"/>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527" name="Rectangle 503"/>
                  <p:cNvSpPr>
                    <a:spLocks noChangeArrowheads="1"/>
                  </p:cNvSpPr>
                  <p:nvPr/>
                </p:nvSpPr>
                <p:spPr bwMode="auto">
                  <a:xfrm>
                    <a:off x="1500" y="1409"/>
                    <a:ext cx="81" cy="81"/>
                  </a:xfrm>
                  <a:prstGeom prst="rect">
                    <a:avLst/>
                  </a:prstGeom>
                  <a:gradFill rotWithShape="0">
                    <a:gsLst>
                      <a:gs pos="0">
                        <a:srgbClr val="FF0000">
                          <a:gamma/>
                          <a:shade val="36078"/>
                          <a:invGamma/>
                        </a:srgbClr>
                      </a:gs>
                      <a:gs pos="100000">
                        <a:srgbClr val="FF0000"/>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p>
                    <a:endParaRPr lang="en-US"/>
                  </a:p>
                </p:txBody>
              </p:sp>
              <p:sp>
                <p:nvSpPr>
                  <p:cNvPr id="1528" name="Rectangle 504"/>
                  <p:cNvSpPr>
                    <a:spLocks noChangeArrowheads="1"/>
                  </p:cNvSpPr>
                  <p:nvPr/>
                </p:nvSpPr>
                <p:spPr bwMode="auto">
                  <a:xfrm>
                    <a:off x="1500" y="1535"/>
                    <a:ext cx="81" cy="81"/>
                  </a:xfrm>
                  <a:prstGeom prst="rect">
                    <a:avLst/>
                  </a:prstGeom>
                  <a:gradFill rotWithShape="0">
                    <a:gsLst>
                      <a:gs pos="0">
                        <a:srgbClr val="FF0000">
                          <a:gamma/>
                          <a:shade val="36078"/>
                          <a:invGamma/>
                        </a:srgbClr>
                      </a:gs>
                      <a:gs pos="100000">
                        <a:srgbClr val="FF0000"/>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p>
                    <a:endParaRPr lang="en-US"/>
                  </a:p>
                </p:txBody>
              </p:sp>
            </p:grpSp>
            <p:grpSp>
              <p:nvGrpSpPr>
                <p:cNvPr id="1529" name="Group 505"/>
                <p:cNvGrpSpPr>
                  <a:grpSpLocks/>
                </p:cNvGrpSpPr>
                <p:nvPr/>
              </p:nvGrpSpPr>
              <p:grpSpPr bwMode="auto">
                <a:xfrm>
                  <a:off x="484" y="1679"/>
                  <a:ext cx="2" cy="125"/>
                  <a:chOff x="2813" y="2863"/>
                  <a:chExt cx="2" cy="125"/>
                </a:xfrm>
              </p:grpSpPr>
              <p:grpSp>
                <p:nvGrpSpPr>
                  <p:cNvPr id="1530" name="Group 506"/>
                  <p:cNvGrpSpPr>
                    <a:grpSpLocks/>
                  </p:cNvGrpSpPr>
                  <p:nvPr/>
                </p:nvGrpSpPr>
                <p:grpSpPr bwMode="auto">
                  <a:xfrm>
                    <a:off x="2813" y="2863"/>
                    <a:ext cx="2" cy="56"/>
                    <a:chOff x="2813" y="2863"/>
                    <a:chExt cx="2" cy="56"/>
                  </a:xfrm>
                </p:grpSpPr>
                <p:sp>
                  <p:nvSpPr>
                    <p:cNvPr id="1531" name="Rectangle 507"/>
                    <p:cNvSpPr>
                      <a:spLocks noChangeArrowheads="1"/>
                    </p:cNvSpPr>
                    <p:nvPr/>
                  </p:nvSpPr>
                  <p:spPr bwMode="auto">
                    <a:xfrm>
                      <a:off x="2813" y="2863"/>
                      <a:ext cx="2" cy="23"/>
                    </a:xfrm>
                    <a:prstGeom prst="rect">
                      <a:avLst/>
                    </a:prstGeom>
                    <a:solidFill>
                      <a:srgbClr val="000000"/>
                    </a:solid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2" name="Rectangle 508"/>
                    <p:cNvSpPr>
                      <a:spLocks noChangeArrowheads="1"/>
                    </p:cNvSpPr>
                    <p:nvPr/>
                  </p:nvSpPr>
                  <p:spPr bwMode="auto">
                    <a:xfrm>
                      <a:off x="2813" y="2896"/>
                      <a:ext cx="2" cy="23"/>
                    </a:xfrm>
                    <a:prstGeom prst="rect">
                      <a:avLst/>
                    </a:prstGeom>
                    <a:solidFill>
                      <a:srgbClr val="000000"/>
                    </a:solid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33" name="Group 509"/>
                  <p:cNvGrpSpPr>
                    <a:grpSpLocks/>
                  </p:cNvGrpSpPr>
                  <p:nvPr/>
                </p:nvGrpSpPr>
                <p:grpSpPr bwMode="auto">
                  <a:xfrm>
                    <a:off x="2813" y="2933"/>
                    <a:ext cx="2" cy="55"/>
                    <a:chOff x="2813" y="2933"/>
                    <a:chExt cx="2" cy="55"/>
                  </a:xfrm>
                </p:grpSpPr>
                <p:sp>
                  <p:nvSpPr>
                    <p:cNvPr id="1534" name="Rectangle 510"/>
                    <p:cNvSpPr>
                      <a:spLocks noChangeArrowheads="1"/>
                    </p:cNvSpPr>
                    <p:nvPr/>
                  </p:nvSpPr>
                  <p:spPr bwMode="auto">
                    <a:xfrm>
                      <a:off x="2813" y="2933"/>
                      <a:ext cx="2" cy="22"/>
                    </a:xfrm>
                    <a:prstGeom prst="rect">
                      <a:avLst/>
                    </a:prstGeom>
                    <a:solidFill>
                      <a:srgbClr val="000000"/>
                    </a:solid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5" name="Rectangle 511"/>
                    <p:cNvSpPr>
                      <a:spLocks noChangeArrowheads="1"/>
                    </p:cNvSpPr>
                    <p:nvPr/>
                  </p:nvSpPr>
                  <p:spPr bwMode="auto">
                    <a:xfrm>
                      <a:off x="2813" y="2966"/>
                      <a:ext cx="2" cy="22"/>
                    </a:xfrm>
                    <a:prstGeom prst="rect">
                      <a:avLst/>
                    </a:prstGeom>
                    <a:solidFill>
                      <a:srgbClr val="000000"/>
                    </a:solidFill>
                    <a:ln w="317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sp>
            <p:nvSpPr>
              <p:cNvPr id="1536" name="Freeform 512"/>
              <p:cNvSpPr>
                <a:spLocks/>
              </p:cNvSpPr>
              <p:nvPr/>
            </p:nvSpPr>
            <p:spPr bwMode="auto">
              <a:xfrm>
                <a:off x="2556" y="1299"/>
                <a:ext cx="999" cy="59"/>
              </a:xfrm>
              <a:custGeom>
                <a:avLst/>
                <a:gdLst/>
                <a:ahLst/>
                <a:cxnLst>
                  <a:cxn ang="0">
                    <a:pos x="0" y="0"/>
                  </a:cxn>
                  <a:cxn ang="0">
                    <a:pos x="525" y="54"/>
                  </a:cxn>
                  <a:cxn ang="0">
                    <a:pos x="999" y="30"/>
                  </a:cxn>
                </a:cxnLst>
                <a:rect l="0" t="0" r="r" b="b"/>
                <a:pathLst>
                  <a:path w="999" h="59">
                    <a:moveTo>
                      <a:pt x="0" y="0"/>
                    </a:moveTo>
                    <a:cubicBezTo>
                      <a:pt x="179" y="24"/>
                      <a:pt x="359" y="49"/>
                      <a:pt x="525" y="54"/>
                    </a:cubicBezTo>
                    <a:cubicBezTo>
                      <a:pt x="691" y="59"/>
                      <a:pt x="845" y="44"/>
                      <a:pt x="999" y="30"/>
                    </a:cubicBezTo>
                  </a:path>
                </a:pathLst>
              </a:custGeom>
              <a:noFill/>
              <a:ln w="3175" cmpd="sng">
                <a:solidFill>
                  <a:srgbClr val="000000"/>
                </a:solidFill>
                <a:round/>
                <a:headEnd/>
                <a:tailEnd/>
              </a:ln>
              <a:effectLst/>
            </p:spPr>
            <p:txBody>
              <a:bodyPr vert="horz" wrap="square" lIns="91440" tIns="45720" rIns="91440" bIns="45720" numCol="1" anchor="ctr" anchorCtr="0" compatLnSpc="1">
                <a:prstTxWarp prst="textNoShape">
                  <a:avLst/>
                </a:prstTxWarp>
              </a:bodyPr>
              <a:lstStyle/>
              <a:p>
                <a:endParaRPr lang="en-US"/>
              </a:p>
            </p:txBody>
          </p:sp>
          <p:sp>
            <p:nvSpPr>
              <p:cNvPr id="1537" name="Freeform 513"/>
              <p:cNvSpPr>
                <a:spLocks/>
              </p:cNvSpPr>
              <p:nvPr/>
            </p:nvSpPr>
            <p:spPr bwMode="auto">
              <a:xfrm>
                <a:off x="2421" y="1302"/>
                <a:ext cx="1146" cy="59"/>
              </a:xfrm>
              <a:custGeom>
                <a:avLst/>
                <a:gdLst/>
                <a:ahLst/>
                <a:cxnLst>
                  <a:cxn ang="0">
                    <a:pos x="0" y="0"/>
                  </a:cxn>
                  <a:cxn ang="0">
                    <a:pos x="624" y="54"/>
                  </a:cxn>
                  <a:cxn ang="0">
                    <a:pos x="1146" y="30"/>
                  </a:cxn>
                </a:cxnLst>
                <a:rect l="0" t="0" r="r" b="b"/>
                <a:pathLst>
                  <a:path w="1146" h="59">
                    <a:moveTo>
                      <a:pt x="0" y="0"/>
                    </a:moveTo>
                    <a:cubicBezTo>
                      <a:pt x="216" y="24"/>
                      <a:pt x="433" y="49"/>
                      <a:pt x="624" y="54"/>
                    </a:cubicBezTo>
                    <a:cubicBezTo>
                      <a:pt x="815" y="59"/>
                      <a:pt x="980" y="44"/>
                      <a:pt x="1146" y="30"/>
                    </a:cubicBezTo>
                  </a:path>
                </a:pathLst>
              </a:custGeom>
              <a:noFill/>
              <a:ln w="3175" cmpd="sng">
                <a:solidFill>
                  <a:srgbClr val="000000"/>
                </a:solidFill>
                <a:round/>
                <a:headEnd/>
                <a:tailEnd/>
              </a:ln>
              <a:effectLst/>
            </p:spPr>
            <p:txBody>
              <a:bodyPr vert="horz" wrap="square" lIns="91440" tIns="45720" rIns="91440" bIns="45720" numCol="1" anchor="ctr" anchorCtr="0" compatLnSpc="1">
                <a:prstTxWarp prst="textNoShape">
                  <a:avLst/>
                </a:prstTxWarp>
              </a:bodyPr>
              <a:lstStyle/>
              <a:p>
                <a:endParaRPr lang="en-US"/>
              </a:p>
            </p:txBody>
          </p:sp>
          <p:sp>
            <p:nvSpPr>
              <p:cNvPr id="1538" name="Freeform 514"/>
              <p:cNvSpPr>
                <a:spLocks/>
              </p:cNvSpPr>
              <p:nvPr/>
            </p:nvSpPr>
            <p:spPr bwMode="auto">
              <a:xfrm>
                <a:off x="2283" y="1293"/>
                <a:ext cx="1272" cy="73"/>
              </a:xfrm>
              <a:custGeom>
                <a:avLst/>
                <a:gdLst/>
                <a:ahLst/>
                <a:cxnLst>
                  <a:cxn ang="0">
                    <a:pos x="0" y="0"/>
                  </a:cxn>
                  <a:cxn ang="0">
                    <a:pos x="798" y="66"/>
                  </a:cxn>
                  <a:cxn ang="0">
                    <a:pos x="1272" y="39"/>
                  </a:cxn>
                </a:cxnLst>
                <a:rect l="0" t="0" r="r" b="b"/>
                <a:pathLst>
                  <a:path w="1272" h="73">
                    <a:moveTo>
                      <a:pt x="0" y="0"/>
                    </a:moveTo>
                    <a:cubicBezTo>
                      <a:pt x="293" y="29"/>
                      <a:pt x="586" y="59"/>
                      <a:pt x="798" y="66"/>
                    </a:cubicBezTo>
                    <a:cubicBezTo>
                      <a:pt x="1010" y="73"/>
                      <a:pt x="1141" y="56"/>
                      <a:pt x="1272" y="39"/>
                    </a:cubicBezTo>
                  </a:path>
                </a:pathLst>
              </a:custGeom>
              <a:noFill/>
              <a:ln w="3175" cmpd="sng">
                <a:solidFill>
                  <a:srgbClr val="000000"/>
                </a:solidFill>
                <a:round/>
                <a:headEnd/>
                <a:tailEnd/>
              </a:ln>
              <a:effectLst/>
            </p:spPr>
            <p:txBody>
              <a:bodyPr vert="horz" wrap="square" lIns="91440" tIns="45720" rIns="91440" bIns="45720" numCol="1" anchor="ctr" anchorCtr="0" compatLnSpc="1">
                <a:prstTxWarp prst="textNoShape">
                  <a:avLst/>
                </a:prstTxWarp>
              </a:bodyPr>
              <a:lstStyle/>
              <a:p>
                <a:endParaRPr lang="en-US"/>
              </a:p>
            </p:txBody>
          </p:sp>
          <p:grpSp>
            <p:nvGrpSpPr>
              <p:cNvPr id="1539" name="Group 515"/>
              <p:cNvGrpSpPr>
                <a:grpSpLocks/>
              </p:cNvGrpSpPr>
              <p:nvPr/>
            </p:nvGrpSpPr>
            <p:grpSpPr bwMode="auto">
              <a:xfrm>
                <a:off x="2454" y="2535"/>
                <a:ext cx="339" cy="327"/>
                <a:chOff x="1836" y="2823"/>
                <a:chExt cx="405" cy="391"/>
              </a:xfrm>
            </p:grpSpPr>
            <p:grpSp>
              <p:nvGrpSpPr>
                <p:cNvPr id="1540" name="Group 516"/>
                <p:cNvGrpSpPr>
                  <a:grpSpLocks/>
                </p:cNvGrpSpPr>
                <p:nvPr/>
              </p:nvGrpSpPr>
              <p:grpSpPr bwMode="auto">
                <a:xfrm>
                  <a:off x="2067" y="2841"/>
                  <a:ext cx="147" cy="133"/>
                  <a:chOff x="2301" y="3677"/>
                  <a:chExt cx="147" cy="133"/>
                </a:xfrm>
              </p:grpSpPr>
              <p:sp>
                <p:nvSpPr>
                  <p:cNvPr id="1541" name="Freeform 517"/>
                  <p:cNvSpPr>
                    <a:spLocks/>
                  </p:cNvSpPr>
                  <p:nvPr/>
                </p:nvSpPr>
                <p:spPr bwMode="auto">
                  <a:xfrm>
                    <a:off x="2357" y="3677"/>
                    <a:ext cx="91" cy="47"/>
                  </a:xfrm>
                  <a:custGeom>
                    <a:avLst/>
                    <a:gdLst/>
                    <a:ahLst/>
                    <a:cxnLst>
                      <a:cxn ang="0">
                        <a:pos x="91" y="0"/>
                      </a:cxn>
                      <a:cxn ang="0">
                        <a:pos x="51" y="40"/>
                      </a:cxn>
                      <a:cxn ang="0">
                        <a:pos x="0" y="42"/>
                      </a:cxn>
                    </a:cxnLst>
                    <a:rect l="0" t="0" r="r" b="b"/>
                    <a:pathLst>
                      <a:path w="91" h="47">
                        <a:moveTo>
                          <a:pt x="91" y="0"/>
                        </a:moveTo>
                        <a:cubicBezTo>
                          <a:pt x="78" y="16"/>
                          <a:pt x="66" y="33"/>
                          <a:pt x="51" y="40"/>
                        </a:cubicBezTo>
                        <a:cubicBezTo>
                          <a:pt x="36" y="47"/>
                          <a:pt x="18" y="44"/>
                          <a:pt x="0" y="42"/>
                        </a:cubicBezTo>
                      </a:path>
                    </a:pathLst>
                  </a:custGeom>
                  <a:noFill/>
                  <a:ln w="3175" cap="flat" cmpd="sng">
                    <a:solidFill>
                      <a:srgbClr val="000000"/>
                    </a:solidFill>
                    <a:prstDash val="solid"/>
                    <a:round/>
                    <a:headEnd type="none" w="sm" len="sm"/>
                    <a:tailEnd type="none" w="sm" len="sm"/>
                  </a:ln>
                  <a:effectLst/>
                </p:spPr>
                <p:txBody>
                  <a:bodyPr vert="horz" wrap="square" lIns="91440" tIns="45720" rIns="91440" bIns="45720" numCol="1" anchor="ctr" anchorCtr="0" compatLnSpc="1">
                    <a:prstTxWarp prst="textNoShape">
                      <a:avLst/>
                    </a:prstTxWarp>
                  </a:bodyPr>
                  <a:lstStyle/>
                  <a:p>
                    <a:endParaRPr lang="en-US"/>
                  </a:p>
                </p:txBody>
              </p:sp>
              <p:sp>
                <p:nvSpPr>
                  <p:cNvPr id="1542" name="Freeform 518"/>
                  <p:cNvSpPr>
                    <a:spLocks/>
                  </p:cNvSpPr>
                  <p:nvPr/>
                </p:nvSpPr>
                <p:spPr bwMode="auto">
                  <a:xfrm>
                    <a:off x="2301" y="3677"/>
                    <a:ext cx="24" cy="39"/>
                  </a:xfrm>
                  <a:custGeom>
                    <a:avLst/>
                    <a:gdLst/>
                    <a:ahLst/>
                    <a:cxnLst>
                      <a:cxn ang="0">
                        <a:pos x="0" y="0"/>
                      </a:cxn>
                      <a:cxn ang="0">
                        <a:pos x="14" y="24"/>
                      </a:cxn>
                      <a:cxn ang="0">
                        <a:pos x="24" y="39"/>
                      </a:cxn>
                    </a:cxnLst>
                    <a:rect l="0" t="0" r="r" b="b"/>
                    <a:pathLst>
                      <a:path w="24" h="39">
                        <a:moveTo>
                          <a:pt x="0" y="0"/>
                        </a:moveTo>
                        <a:cubicBezTo>
                          <a:pt x="5" y="8"/>
                          <a:pt x="10" y="17"/>
                          <a:pt x="14" y="24"/>
                        </a:cubicBezTo>
                        <a:cubicBezTo>
                          <a:pt x="18" y="31"/>
                          <a:pt x="21" y="35"/>
                          <a:pt x="24" y="39"/>
                        </a:cubicBezTo>
                      </a:path>
                    </a:pathLst>
                  </a:custGeom>
                  <a:noFill/>
                  <a:ln w="3175" cap="flat" cmpd="sng">
                    <a:solidFill>
                      <a:srgbClr val="000000"/>
                    </a:solidFill>
                    <a:prstDash val="solid"/>
                    <a:round/>
                    <a:headEnd type="none" w="sm" len="sm"/>
                    <a:tailEnd type="none" w="sm" len="sm"/>
                  </a:ln>
                  <a:effectLst/>
                </p:spPr>
                <p:txBody>
                  <a:bodyPr vert="horz" wrap="square" lIns="91440" tIns="45720" rIns="91440" bIns="45720" numCol="1" anchor="ctr" anchorCtr="0" compatLnSpc="1">
                    <a:prstTxWarp prst="textNoShape">
                      <a:avLst/>
                    </a:prstTxWarp>
                  </a:bodyPr>
                  <a:lstStyle/>
                  <a:p>
                    <a:endParaRPr lang="en-US"/>
                  </a:p>
                </p:txBody>
              </p:sp>
              <p:pic>
                <p:nvPicPr>
                  <p:cNvPr id="1543" name="Picture 519" descr="Transformer"/>
                  <p:cNvPicPr>
                    <a:picLocks noChangeAspect="1" noChangeArrowheads="1"/>
                  </p:cNvPicPr>
                  <p:nvPr/>
                </p:nvPicPr>
                <p:blipFill>
                  <a:blip r:embed="rId4"/>
                  <a:srcRect/>
                  <a:stretch>
                    <a:fillRect/>
                  </a:stretch>
                </p:blipFill>
                <p:spPr bwMode="auto">
                  <a:xfrm>
                    <a:off x="2316" y="3714"/>
                    <a:ext cx="54" cy="96"/>
                  </a:xfrm>
                  <a:prstGeom prst="rect">
                    <a:avLst/>
                  </a:prstGeom>
                  <a:noFill/>
                </p:spPr>
              </p:pic>
            </p:grpSp>
            <p:pic>
              <p:nvPicPr>
                <p:cNvPr id="1544" name="Picture 520" descr="Phone Pole"/>
                <p:cNvPicPr>
                  <a:picLocks noChangeAspect="1" noChangeArrowheads="1"/>
                </p:cNvPicPr>
                <p:nvPr/>
              </p:nvPicPr>
              <p:blipFill>
                <a:blip r:embed="rId5"/>
                <a:srcRect/>
                <a:stretch>
                  <a:fillRect/>
                </a:stretch>
              </p:blipFill>
              <p:spPr bwMode="auto">
                <a:xfrm>
                  <a:off x="1836" y="2823"/>
                  <a:ext cx="405" cy="391"/>
                </a:xfrm>
                <a:prstGeom prst="rect">
                  <a:avLst/>
                </a:prstGeom>
                <a:noFill/>
              </p:spPr>
            </p:pic>
            <p:sp>
              <p:nvSpPr>
                <p:cNvPr id="1545" name="AutoShape 521"/>
                <p:cNvSpPr>
                  <a:spLocks noChangeArrowheads="1"/>
                </p:cNvSpPr>
                <p:nvPr/>
              </p:nvSpPr>
              <p:spPr bwMode="auto">
                <a:xfrm flipH="1">
                  <a:off x="1888" y="3046"/>
                  <a:ext cx="91" cy="47"/>
                </a:xfrm>
                <a:prstGeom prst="parallelogram">
                  <a:avLst>
                    <a:gd name="adj" fmla="val 124596"/>
                  </a:avLst>
                </a:prstGeom>
                <a:solidFill>
                  <a:srgbClr val="B2B2B2"/>
                </a:solidFill>
                <a:ln w="12700">
                  <a:noFill/>
                  <a:miter lim="800000"/>
                  <a:headEnd type="none" w="sm" len="sm"/>
                  <a:tailEnd type="none" w="sm" len="sm"/>
                </a:ln>
                <a:effectLst/>
              </p:spPr>
              <p:txBody>
                <a:bodyPr vert="horz" wrap="square" lIns="91440" tIns="45720" rIns="91440" bIns="45720" numCol="1" anchor="ctr" anchorCtr="0" compatLnSpc="1">
                  <a:prstTxWarp prst="textNoShape">
                    <a:avLst/>
                  </a:prstTxWarp>
                </a:bodyPr>
                <a:lstStyle/>
                <a:p>
                  <a:endParaRPr lang="en-US"/>
                </a:p>
              </p:txBody>
            </p:sp>
          </p:grpSp>
          <p:sp>
            <p:nvSpPr>
              <p:cNvPr id="1546" name="Freeform 522"/>
              <p:cNvSpPr>
                <a:spLocks/>
              </p:cNvSpPr>
              <p:nvPr/>
            </p:nvSpPr>
            <p:spPr bwMode="auto">
              <a:xfrm>
                <a:off x="2352" y="2590"/>
                <a:ext cx="314" cy="242"/>
              </a:xfrm>
              <a:custGeom>
                <a:avLst/>
                <a:gdLst/>
                <a:ahLst/>
                <a:cxnLst>
                  <a:cxn ang="0">
                    <a:pos x="314" y="0"/>
                  </a:cxn>
                  <a:cxn ang="0">
                    <a:pos x="116" y="190"/>
                  </a:cxn>
                  <a:cxn ang="0">
                    <a:pos x="0" y="242"/>
                  </a:cxn>
                </a:cxnLst>
                <a:rect l="0" t="0" r="r" b="b"/>
                <a:pathLst>
                  <a:path w="314" h="242">
                    <a:moveTo>
                      <a:pt x="314" y="0"/>
                    </a:moveTo>
                    <a:cubicBezTo>
                      <a:pt x="241" y="75"/>
                      <a:pt x="168" y="150"/>
                      <a:pt x="116" y="190"/>
                    </a:cubicBezTo>
                    <a:cubicBezTo>
                      <a:pt x="64" y="230"/>
                      <a:pt x="32" y="236"/>
                      <a:pt x="0" y="242"/>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sp>
            <p:nvSpPr>
              <p:cNvPr id="1547" name="Freeform 523"/>
              <p:cNvSpPr>
                <a:spLocks/>
              </p:cNvSpPr>
              <p:nvPr/>
            </p:nvSpPr>
            <p:spPr bwMode="auto">
              <a:xfrm>
                <a:off x="2152" y="2326"/>
                <a:ext cx="500" cy="224"/>
              </a:xfrm>
              <a:custGeom>
                <a:avLst/>
                <a:gdLst/>
                <a:ahLst/>
                <a:cxnLst>
                  <a:cxn ang="0">
                    <a:pos x="500" y="224"/>
                  </a:cxn>
                  <a:cxn ang="0">
                    <a:pos x="132" y="110"/>
                  </a:cxn>
                  <a:cxn ang="0">
                    <a:pos x="0" y="0"/>
                  </a:cxn>
                </a:cxnLst>
                <a:rect l="0" t="0" r="r" b="b"/>
                <a:pathLst>
                  <a:path w="500" h="224">
                    <a:moveTo>
                      <a:pt x="500" y="224"/>
                    </a:moveTo>
                    <a:cubicBezTo>
                      <a:pt x="357" y="185"/>
                      <a:pt x="215" y="147"/>
                      <a:pt x="132" y="110"/>
                    </a:cubicBezTo>
                    <a:cubicBezTo>
                      <a:pt x="49" y="73"/>
                      <a:pt x="24" y="36"/>
                      <a:pt x="0" y="0"/>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sp>
            <p:nvSpPr>
              <p:cNvPr id="1548" name="Freeform 524"/>
              <p:cNvSpPr>
                <a:spLocks/>
              </p:cNvSpPr>
              <p:nvPr/>
            </p:nvSpPr>
            <p:spPr bwMode="auto">
              <a:xfrm>
                <a:off x="2188" y="2324"/>
                <a:ext cx="500" cy="224"/>
              </a:xfrm>
              <a:custGeom>
                <a:avLst/>
                <a:gdLst/>
                <a:ahLst/>
                <a:cxnLst>
                  <a:cxn ang="0">
                    <a:pos x="500" y="224"/>
                  </a:cxn>
                  <a:cxn ang="0">
                    <a:pos x="132" y="110"/>
                  </a:cxn>
                  <a:cxn ang="0">
                    <a:pos x="0" y="0"/>
                  </a:cxn>
                </a:cxnLst>
                <a:rect l="0" t="0" r="r" b="b"/>
                <a:pathLst>
                  <a:path w="500" h="224">
                    <a:moveTo>
                      <a:pt x="500" y="224"/>
                    </a:moveTo>
                    <a:cubicBezTo>
                      <a:pt x="357" y="185"/>
                      <a:pt x="215" y="147"/>
                      <a:pt x="132" y="110"/>
                    </a:cubicBezTo>
                    <a:cubicBezTo>
                      <a:pt x="49" y="73"/>
                      <a:pt x="24" y="36"/>
                      <a:pt x="0" y="0"/>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sp>
            <p:nvSpPr>
              <p:cNvPr id="1549" name="Freeform 525"/>
              <p:cNvSpPr>
                <a:spLocks/>
              </p:cNvSpPr>
              <p:nvPr/>
            </p:nvSpPr>
            <p:spPr bwMode="auto">
              <a:xfrm>
                <a:off x="2270" y="2324"/>
                <a:ext cx="500" cy="224"/>
              </a:xfrm>
              <a:custGeom>
                <a:avLst/>
                <a:gdLst/>
                <a:ahLst/>
                <a:cxnLst>
                  <a:cxn ang="0">
                    <a:pos x="500" y="224"/>
                  </a:cxn>
                  <a:cxn ang="0">
                    <a:pos x="132" y="110"/>
                  </a:cxn>
                  <a:cxn ang="0">
                    <a:pos x="0" y="0"/>
                  </a:cxn>
                </a:cxnLst>
                <a:rect l="0" t="0" r="r" b="b"/>
                <a:pathLst>
                  <a:path w="500" h="224">
                    <a:moveTo>
                      <a:pt x="500" y="224"/>
                    </a:moveTo>
                    <a:cubicBezTo>
                      <a:pt x="357" y="185"/>
                      <a:pt x="215" y="147"/>
                      <a:pt x="132" y="110"/>
                    </a:cubicBezTo>
                    <a:cubicBezTo>
                      <a:pt x="49" y="73"/>
                      <a:pt x="24" y="36"/>
                      <a:pt x="0" y="0"/>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sp>
            <p:nvSpPr>
              <p:cNvPr id="1550" name="Freeform 526"/>
              <p:cNvSpPr>
                <a:spLocks/>
              </p:cNvSpPr>
              <p:nvPr/>
            </p:nvSpPr>
            <p:spPr bwMode="auto">
              <a:xfrm>
                <a:off x="1774" y="2354"/>
                <a:ext cx="384" cy="63"/>
              </a:xfrm>
              <a:custGeom>
                <a:avLst/>
                <a:gdLst/>
                <a:ahLst/>
                <a:cxnLst>
                  <a:cxn ang="0">
                    <a:pos x="384" y="0"/>
                  </a:cxn>
                  <a:cxn ang="0">
                    <a:pos x="120" y="54"/>
                  </a:cxn>
                  <a:cxn ang="0">
                    <a:pos x="0" y="54"/>
                  </a:cxn>
                </a:cxnLst>
                <a:rect l="0" t="0" r="r" b="b"/>
                <a:pathLst>
                  <a:path w="384" h="63">
                    <a:moveTo>
                      <a:pt x="384" y="0"/>
                    </a:moveTo>
                    <a:cubicBezTo>
                      <a:pt x="284" y="22"/>
                      <a:pt x="184" y="45"/>
                      <a:pt x="120" y="54"/>
                    </a:cubicBezTo>
                    <a:cubicBezTo>
                      <a:pt x="56" y="63"/>
                      <a:pt x="28" y="58"/>
                      <a:pt x="0" y="54"/>
                    </a:cubicBezTo>
                  </a:path>
                </a:pathLst>
              </a:custGeom>
              <a:noFill/>
              <a:ln w="3175" cap="flat" cmpd="sng">
                <a:solidFill>
                  <a:srgbClr val="000000"/>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bodyPr>
              <a:lstStyle/>
              <a:p>
                <a:endParaRPr lang="en-US"/>
              </a:p>
            </p:txBody>
          </p:sp>
        </p:grpSp>
        <p:sp>
          <p:nvSpPr>
            <p:cNvPr id="1551" name="Text Box 527"/>
            <p:cNvSpPr txBox="1">
              <a:spLocks noChangeArrowheads="1"/>
            </p:cNvSpPr>
            <p:nvPr/>
          </p:nvSpPr>
          <p:spPr bwMode="auto">
            <a:xfrm>
              <a:off x="379" y="1524"/>
              <a:ext cx="1283" cy="216"/>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52" name="Text Box 528"/>
            <p:cNvSpPr txBox="1">
              <a:spLocks noChangeArrowheads="1"/>
            </p:cNvSpPr>
            <p:nvPr/>
          </p:nvSpPr>
          <p:spPr bwMode="auto">
            <a:xfrm>
              <a:off x="1770" y="966"/>
              <a:ext cx="1285" cy="215"/>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53" name="Text Box 529"/>
            <p:cNvSpPr txBox="1">
              <a:spLocks noChangeArrowheads="1"/>
            </p:cNvSpPr>
            <p:nvPr/>
          </p:nvSpPr>
          <p:spPr bwMode="auto">
            <a:xfrm>
              <a:off x="3330" y="1518"/>
              <a:ext cx="1285" cy="216"/>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54" name="Text Box 530"/>
            <p:cNvSpPr txBox="1">
              <a:spLocks noChangeArrowheads="1"/>
            </p:cNvSpPr>
            <p:nvPr/>
          </p:nvSpPr>
          <p:spPr bwMode="auto">
            <a:xfrm>
              <a:off x="3240" y="2429"/>
              <a:ext cx="1518" cy="216"/>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55" name="Text Box 531"/>
            <p:cNvSpPr txBox="1">
              <a:spLocks noChangeArrowheads="1"/>
            </p:cNvSpPr>
            <p:nvPr/>
          </p:nvSpPr>
          <p:spPr bwMode="auto">
            <a:xfrm>
              <a:off x="2202" y="2124"/>
              <a:ext cx="876" cy="216"/>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56" name="Text Box 532"/>
            <p:cNvSpPr txBox="1">
              <a:spLocks noChangeArrowheads="1"/>
            </p:cNvSpPr>
            <p:nvPr/>
          </p:nvSpPr>
          <p:spPr bwMode="auto">
            <a:xfrm>
              <a:off x="1632" y="3006"/>
              <a:ext cx="876" cy="215"/>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57" name="Text Box 533"/>
            <p:cNvSpPr txBox="1">
              <a:spLocks noChangeArrowheads="1"/>
            </p:cNvSpPr>
            <p:nvPr/>
          </p:nvSpPr>
          <p:spPr bwMode="auto">
            <a:xfrm>
              <a:off x="834" y="2521"/>
              <a:ext cx="876" cy="215"/>
            </a:xfrm>
            <a:prstGeom prst="rect">
              <a:avLst/>
            </a:prstGeom>
            <a:noFill/>
            <a:ln w="317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538" name="Title 3"/>
          <p:cNvSpPr>
            <a:spLocks noGrp="1"/>
          </p:cNvSpPr>
          <p:nvPr>
            <p:ph type="title"/>
          </p:nvPr>
        </p:nvSpPr>
        <p:spPr>
          <a:xfrm>
            <a:off x="914400" y="2590800"/>
            <a:ext cx="7391400" cy="2166938"/>
          </a:xfrm>
        </p:spPr>
        <p:txBody>
          <a:bodyPr>
            <a:noAutofit/>
          </a:bodyPr>
          <a:lstStyle/>
          <a:p>
            <a:pPr algn="ctr"/>
            <a:r>
              <a:rPr lang="en-US" sz="7200" dirty="0" smtClean="0">
                <a:latin typeface="Arial" pitchFamily="34" charset="0"/>
                <a:cs typeface="Arial" pitchFamily="34" charset="0"/>
              </a:rPr>
              <a:t>Equipment Description</a:t>
            </a:r>
            <a:endParaRPr lang="en-US" sz="7200" dirty="0">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srcRect/>
          <a:stretch>
            <a:fillRect/>
          </a:stretch>
        </p:blipFill>
        <p:spPr bwMode="auto">
          <a:xfrm>
            <a:off x="1219200" y="1447800"/>
            <a:ext cx="3047999" cy="2355004"/>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a:srcRect/>
          <a:stretch>
            <a:fillRect/>
          </a:stretch>
        </p:blipFill>
        <p:spPr bwMode="auto">
          <a:xfrm>
            <a:off x="4572000" y="1447800"/>
            <a:ext cx="2971799" cy="2369915"/>
          </a:xfrm>
          <a:prstGeom prst="rect">
            <a:avLst/>
          </a:prstGeom>
          <a:noFill/>
          <a:ln w="9525">
            <a:noFill/>
            <a:miter lim="800000"/>
            <a:headEnd/>
            <a:tailEnd/>
          </a:ln>
          <a:effectLst/>
        </p:spPr>
      </p:pic>
      <p:pic>
        <p:nvPicPr>
          <p:cNvPr id="10244" name="Picture 4"/>
          <p:cNvPicPr>
            <a:picLocks noChangeAspect="1" noChangeArrowheads="1"/>
          </p:cNvPicPr>
          <p:nvPr/>
        </p:nvPicPr>
        <p:blipFill>
          <a:blip r:embed="rId5"/>
          <a:srcRect/>
          <a:stretch>
            <a:fillRect/>
          </a:stretch>
        </p:blipFill>
        <p:spPr bwMode="auto">
          <a:xfrm>
            <a:off x="228600" y="4038600"/>
            <a:ext cx="1752600" cy="2467347"/>
          </a:xfrm>
          <a:prstGeom prst="rect">
            <a:avLst/>
          </a:prstGeom>
          <a:noFill/>
          <a:ln w="9525">
            <a:noFill/>
            <a:miter lim="800000"/>
            <a:headEnd/>
            <a:tailEnd/>
          </a:ln>
          <a:effectLst/>
        </p:spPr>
      </p:pic>
      <p:pic>
        <p:nvPicPr>
          <p:cNvPr id="10245" name="Picture 5"/>
          <p:cNvPicPr>
            <a:picLocks noChangeAspect="1" noChangeArrowheads="1"/>
          </p:cNvPicPr>
          <p:nvPr/>
        </p:nvPicPr>
        <p:blipFill>
          <a:blip r:embed="rId6"/>
          <a:srcRect/>
          <a:stretch>
            <a:fillRect/>
          </a:stretch>
        </p:blipFill>
        <p:spPr bwMode="auto">
          <a:xfrm>
            <a:off x="2057400" y="4038600"/>
            <a:ext cx="1650768" cy="2470498"/>
          </a:xfrm>
          <a:prstGeom prst="rect">
            <a:avLst/>
          </a:prstGeom>
          <a:noFill/>
          <a:ln w="9525">
            <a:noFill/>
            <a:miter lim="800000"/>
            <a:headEnd/>
            <a:tailEnd/>
          </a:ln>
          <a:effectLst/>
        </p:spPr>
      </p:pic>
      <p:pic>
        <p:nvPicPr>
          <p:cNvPr id="10246" name="Picture 6"/>
          <p:cNvPicPr>
            <a:picLocks noChangeAspect="1" noChangeArrowheads="1"/>
          </p:cNvPicPr>
          <p:nvPr/>
        </p:nvPicPr>
        <p:blipFill>
          <a:blip r:embed="rId7"/>
          <a:srcRect/>
          <a:stretch>
            <a:fillRect/>
          </a:stretch>
        </p:blipFill>
        <p:spPr bwMode="auto">
          <a:xfrm>
            <a:off x="3733800" y="4038600"/>
            <a:ext cx="1676400" cy="2450123"/>
          </a:xfrm>
          <a:prstGeom prst="rect">
            <a:avLst/>
          </a:prstGeom>
          <a:noFill/>
          <a:ln w="9525">
            <a:noFill/>
            <a:miter lim="800000"/>
            <a:headEnd/>
            <a:tailEnd/>
          </a:ln>
          <a:effectLst/>
        </p:spPr>
      </p:pic>
      <p:pic>
        <p:nvPicPr>
          <p:cNvPr id="7" name="Picture 2"/>
          <p:cNvPicPr>
            <a:picLocks noChangeAspect="1" noChangeArrowheads="1"/>
          </p:cNvPicPr>
          <p:nvPr/>
        </p:nvPicPr>
        <p:blipFill>
          <a:blip r:embed="rId8"/>
          <a:srcRect/>
          <a:stretch>
            <a:fillRect/>
          </a:stretch>
        </p:blipFill>
        <p:spPr bwMode="auto">
          <a:xfrm>
            <a:off x="5486400" y="4038600"/>
            <a:ext cx="1524000" cy="2438400"/>
          </a:xfrm>
          <a:prstGeom prst="rect">
            <a:avLst/>
          </a:prstGeom>
          <a:noFill/>
          <a:ln w="9525">
            <a:noFill/>
            <a:miter lim="800000"/>
            <a:headEnd/>
            <a:tailEnd/>
          </a:ln>
          <a:effectLst/>
        </p:spPr>
      </p:pic>
      <p:pic>
        <p:nvPicPr>
          <p:cNvPr id="8" name="Picture 3"/>
          <p:cNvPicPr>
            <a:picLocks noChangeAspect="1" noChangeArrowheads="1"/>
          </p:cNvPicPr>
          <p:nvPr/>
        </p:nvPicPr>
        <p:blipFill>
          <a:blip r:embed="rId9"/>
          <a:srcRect/>
          <a:stretch>
            <a:fillRect/>
          </a:stretch>
        </p:blipFill>
        <p:spPr bwMode="auto">
          <a:xfrm>
            <a:off x="7086600" y="4038600"/>
            <a:ext cx="1602190" cy="2435074"/>
          </a:xfrm>
          <a:prstGeom prst="rect">
            <a:avLst/>
          </a:prstGeom>
          <a:noFill/>
          <a:ln w="9525">
            <a:noFill/>
            <a:miter lim="800000"/>
            <a:headEnd/>
            <a:tailEnd/>
          </a:ln>
          <a:effectLst/>
        </p:spPr>
      </p:pic>
      <p:sp>
        <p:nvSpPr>
          <p:cNvPr id="9" name="TextBox 8"/>
          <p:cNvSpPr txBox="1"/>
          <p:nvPr/>
        </p:nvSpPr>
        <p:spPr>
          <a:xfrm>
            <a:off x="1524000" y="228600"/>
            <a:ext cx="6172200" cy="1200329"/>
          </a:xfrm>
          <a:prstGeom prst="rect">
            <a:avLst/>
          </a:prstGeom>
          <a:noFill/>
        </p:spPr>
        <p:txBody>
          <a:bodyPr wrap="square" rtlCol="0">
            <a:spAutoFit/>
          </a:bodyPr>
          <a:lstStyle/>
          <a:p>
            <a:pPr algn="ctr"/>
            <a:r>
              <a:rPr lang="en-US" sz="4800" b="1" i="1" dirty="0" smtClean="0"/>
              <a:t>Solid Blade Disconnect</a:t>
            </a:r>
          </a:p>
          <a:p>
            <a:pPr algn="ctr"/>
            <a:r>
              <a:rPr lang="en-US" sz="2400" b="1" i="1" dirty="0" smtClean="0"/>
              <a:t>Non-Exempt</a:t>
            </a:r>
            <a:endParaRPr lang="en-US" sz="2400" b="1" i="1" dirty="0"/>
          </a:p>
        </p:txBody>
      </p:sp>
      <p:sp>
        <p:nvSpPr>
          <p:cNvPr id="10" name="TextBox 9"/>
          <p:cNvSpPr txBox="1"/>
          <p:nvPr/>
        </p:nvSpPr>
        <p:spPr>
          <a:xfrm>
            <a:off x="3886200" y="5867400"/>
            <a:ext cx="1447800" cy="707886"/>
          </a:xfrm>
          <a:prstGeom prst="rect">
            <a:avLst/>
          </a:prstGeom>
          <a:noFill/>
        </p:spPr>
        <p:txBody>
          <a:bodyPr wrap="square" rtlCol="0">
            <a:spAutoFit/>
          </a:bodyPr>
          <a:lstStyle/>
          <a:p>
            <a:r>
              <a:rPr lang="en-US" sz="2000" dirty="0" smtClean="0">
                <a:solidFill>
                  <a:schemeClr val="bg1"/>
                </a:solidFill>
              </a:rPr>
              <a:t>600 amp disconnect</a:t>
            </a:r>
            <a:endParaRPr lang="en-US" sz="2000" dirty="0">
              <a:solidFill>
                <a:schemeClr val="bg1"/>
              </a:solidFill>
            </a:endParaRPr>
          </a:p>
        </p:txBody>
      </p:sp>
      <p:sp>
        <p:nvSpPr>
          <p:cNvPr id="11" name="TextBox 10"/>
          <p:cNvSpPr txBox="1"/>
          <p:nvPr/>
        </p:nvSpPr>
        <p:spPr>
          <a:xfrm>
            <a:off x="7696200" y="5715000"/>
            <a:ext cx="1143000" cy="707886"/>
          </a:xfrm>
          <a:prstGeom prst="rect">
            <a:avLst/>
          </a:prstGeom>
          <a:noFill/>
        </p:spPr>
        <p:txBody>
          <a:bodyPr wrap="square" rtlCol="0">
            <a:spAutoFit/>
          </a:bodyPr>
          <a:lstStyle/>
          <a:p>
            <a:r>
              <a:rPr lang="en-US" sz="2000" dirty="0" smtClean="0">
                <a:solidFill>
                  <a:schemeClr val="bg1"/>
                </a:solidFill>
              </a:rPr>
              <a:t>4 kV Bayonet</a:t>
            </a:r>
            <a:endParaRPr lang="en-US" sz="2000"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srcRect/>
          <a:stretch>
            <a:fillRect/>
          </a:stretch>
        </p:blipFill>
        <p:spPr bwMode="auto">
          <a:xfrm>
            <a:off x="2819400" y="1524000"/>
            <a:ext cx="3429000" cy="4779072"/>
          </a:xfrm>
          <a:prstGeom prst="rect">
            <a:avLst/>
          </a:prstGeom>
          <a:noFill/>
          <a:ln w="9525">
            <a:noFill/>
            <a:miter lim="800000"/>
            <a:headEnd/>
            <a:tailEnd/>
          </a:ln>
          <a:effectLst/>
        </p:spPr>
      </p:pic>
      <p:sp>
        <p:nvSpPr>
          <p:cNvPr id="3" name="TextBox 2"/>
          <p:cNvSpPr txBox="1"/>
          <p:nvPr/>
        </p:nvSpPr>
        <p:spPr>
          <a:xfrm>
            <a:off x="1524000" y="228600"/>
            <a:ext cx="6172200" cy="1200329"/>
          </a:xfrm>
          <a:prstGeom prst="rect">
            <a:avLst/>
          </a:prstGeom>
          <a:noFill/>
        </p:spPr>
        <p:txBody>
          <a:bodyPr wrap="square" rtlCol="0">
            <a:spAutoFit/>
          </a:bodyPr>
          <a:lstStyle/>
          <a:p>
            <a:pPr algn="ctr"/>
            <a:r>
              <a:rPr lang="en-US" sz="4800" b="1" i="1" dirty="0" smtClean="0"/>
              <a:t>Combination</a:t>
            </a:r>
          </a:p>
          <a:p>
            <a:pPr algn="ctr"/>
            <a:r>
              <a:rPr lang="en-US" sz="2400" b="1" i="1" dirty="0" smtClean="0"/>
              <a:t>Non-Exempt and Exempt Hardware</a:t>
            </a:r>
            <a:endParaRPr lang="en-US" sz="2400" b="1" i="1" dirty="0"/>
          </a:p>
        </p:txBody>
      </p:sp>
      <p:sp>
        <p:nvSpPr>
          <p:cNvPr id="4" name="TextBox 3"/>
          <p:cNvSpPr txBox="1"/>
          <p:nvPr/>
        </p:nvSpPr>
        <p:spPr>
          <a:xfrm>
            <a:off x="457200" y="4876800"/>
            <a:ext cx="4114800" cy="830997"/>
          </a:xfrm>
          <a:prstGeom prst="rect">
            <a:avLst/>
          </a:prstGeom>
          <a:noFill/>
        </p:spPr>
        <p:txBody>
          <a:bodyPr wrap="square" rtlCol="0">
            <a:spAutoFit/>
          </a:bodyPr>
          <a:lstStyle/>
          <a:p>
            <a:r>
              <a:rPr lang="en-US" sz="2400" dirty="0" smtClean="0"/>
              <a:t>Solid Blade Disconnect in </a:t>
            </a:r>
          </a:p>
          <a:p>
            <a:r>
              <a:rPr lang="en-US" sz="2400" dirty="0" smtClean="0"/>
              <a:t>Open Position – Non-Exempt</a:t>
            </a:r>
            <a:endParaRPr lang="en-US" sz="2400" dirty="0"/>
          </a:p>
        </p:txBody>
      </p:sp>
      <p:sp>
        <p:nvSpPr>
          <p:cNvPr id="5" name="TextBox 4"/>
          <p:cNvSpPr txBox="1"/>
          <p:nvPr/>
        </p:nvSpPr>
        <p:spPr>
          <a:xfrm>
            <a:off x="4876800" y="4267200"/>
            <a:ext cx="4114800" cy="830997"/>
          </a:xfrm>
          <a:prstGeom prst="rect">
            <a:avLst/>
          </a:prstGeom>
          <a:noFill/>
        </p:spPr>
        <p:txBody>
          <a:bodyPr wrap="square" rtlCol="0">
            <a:spAutoFit/>
          </a:bodyPr>
          <a:lstStyle/>
          <a:p>
            <a:r>
              <a:rPr lang="en-US" sz="2400" dirty="0" smtClean="0"/>
              <a:t>Arm Mounted Cutout with Non-Expulsion Fuse - Exempt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srcRect/>
          <a:stretch>
            <a:fillRect/>
          </a:stretch>
        </p:blipFill>
        <p:spPr bwMode="auto">
          <a:xfrm>
            <a:off x="457200" y="1600200"/>
            <a:ext cx="5880805" cy="4297680"/>
          </a:xfrm>
          <a:prstGeom prst="rect">
            <a:avLst/>
          </a:prstGeom>
          <a:noFill/>
          <a:ln w="9525">
            <a:noFill/>
            <a:miter lim="800000"/>
            <a:headEnd/>
            <a:tailEnd/>
          </a:ln>
          <a:effectLst/>
        </p:spPr>
      </p:pic>
      <p:pic>
        <p:nvPicPr>
          <p:cNvPr id="4" name="Picture 2"/>
          <p:cNvPicPr>
            <a:picLocks noChangeAspect="1" noChangeArrowheads="1"/>
          </p:cNvPicPr>
          <p:nvPr/>
        </p:nvPicPr>
        <p:blipFill>
          <a:blip r:embed="rId4"/>
          <a:srcRect/>
          <a:stretch>
            <a:fillRect/>
          </a:stretch>
        </p:blipFill>
        <p:spPr bwMode="auto">
          <a:xfrm>
            <a:off x="4038600" y="3810000"/>
            <a:ext cx="4648200" cy="2620794"/>
          </a:xfrm>
          <a:prstGeom prst="rect">
            <a:avLst/>
          </a:prstGeom>
          <a:noFill/>
          <a:ln w="9525">
            <a:noFill/>
            <a:miter lim="800000"/>
            <a:headEnd/>
            <a:tailEnd/>
          </a:ln>
          <a:effectLst/>
        </p:spPr>
      </p:pic>
      <p:sp>
        <p:nvSpPr>
          <p:cNvPr id="5" name="TextBox 4"/>
          <p:cNvSpPr txBox="1"/>
          <p:nvPr/>
        </p:nvSpPr>
        <p:spPr>
          <a:xfrm>
            <a:off x="1600200" y="304800"/>
            <a:ext cx="6172200" cy="1200329"/>
          </a:xfrm>
          <a:prstGeom prst="rect">
            <a:avLst/>
          </a:prstGeom>
          <a:noFill/>
        </p:spPr>
        <p:txBody>
          <a:bodyPr wrap="square" rtlCol="0">
            <a:spAutoFit/>
          </a:bodyPr>
          <a:lstStyle/>
          <a:p>
            <a:pPr algn="ctr"/>
            <a:r>
              <a:rPr lang="en-US" sz="4800" b="1" i="1" dirty="0" smtClean="0"/>
              <a:t>In-Line Disconnect</a:t>
            </a:r>
          </a:p>
          <a:p>
            <a:pPr algn="ctr"/>
            <a:r>
              <a:rPr lang="en-US" sz="2400" b="1" i="1" dirty="0" smtClean="0"/>
              <a:t>Non-Exempt</a:t>
            </a:r>
            <a:endParaRPr lang="en-US" sz="2400" b="1" i="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a:stretch>
            <a:fillRect/>
          </a:stretch>
        </p:blipFill>
        <p:spPr bwMode="auto">
          <a:xfrm>
            <a:off x="304800" y="1524000"/>
            <a:ext cx="4000500" cy="40005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3581400" y="2819400"/>
            <a:ext cx="5185020" cy="3657600"/>
          </a:xfrm>
          <a:prstGeom prst="rect">
            <a:avLst/>
          </a:prstGeom>
          <a:noFill/>
          <a:ln w="9525">
            <a:noFill/>
            <a:miter lim="800000"/>
            <a:headEnd/>
            <a:tailEnd/>
          </a:ln>
          <a:effectLst/>
        </p:spPr>
      </p:pic>
      <p:sp>
        <p:nvSpPr>
          <p:cNvPr id="4" name="TextBox 3"/>
          <p:cNvSpPr txBox="1"/>
          <p:nvPr/>
        </p:nvSpPr>
        <p:spPr>
          <a:xfrm>
            <a:off x="1600200" y="304800"/>
            <a:ext cx="6172200" cy="1200329"/>
          </a:xfrm>
          <a:prstGeom prst="rect">
            <a:avLst/>
          </a:prstGeom>
          <a:noFill/>
        </p:spPr>
        <p:txBody>
          <a:bodyPr wrap="square" rtlCol="0">
            <a:spAutoFit/>
          </a:bodyPr>
          <a:lstStyle/>
          <a:p>
            <a:pPr algn="ctr"/>
            <a:r>
              <a:rPr lang="en-US" sz="4800" b="1" i="1" dirty="0" smtClean="0"/>
              <a:t>In-Line Disconnect</a:t>
            </a:r>
          </a:p>
          <a:p>
            <a:pPr algn="ctr"/>
            <a:r>
              <a:rPr lang="en-US" sz="2400" b="1" i="1" dirty="0" smtClean="0"/>
              <a:t>Non-Exempt</a:t>
            </a:r>
            <a:endParaRPr lang="en-US" sz="2400" b="1" i="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srcRect/>
          <a:stretch>
            <a:fillRect/>
          </a:stretch>
        </p:blipFill>
        <p:spPr bwMode="auto">
          <a:xfrm>
            <a:off x="381000" y="1752600"/>
            <a:ext cx="4800600" cy="2739138"/>
          </a:xfrm>
          <a:prstGeom prst="rect">
            <a:avLst/>
          </a:prstGeom>
          <a:noFill/>
          <a:ln w="9525">
            <a:noFill/>
            <a:miter lim="800000"/>
            <a:headEnd/>
            <a:tailEnd/>
          </a:ln>
          <a:effectLst/>
        </p:spPr>
      </p:pic>
      <p:pic>
        <p:nvPicPr>
          <p:cNvPr id="14339" name="Picture 3"/>
          <p:cNvPicPr>
            <a:picLocks noChangeAspect="1" noChangeArrowheads="1"/>
          </p:cNvPicPr>
          <p:nvPr/>
        </p:nvPicPr>
        <p:blipFill>
          <a:blip r:embed="rId4"/>
          <a:srcRect/>
          <a:stretch>
            <a:fillRect/>
          </a:stretch>
        </p:blipFill>
        <p:spPr bwMode="auto">
          <a:xfrm>
            <a:off x="4953000" y="2209800"/>
            <a:ext cx="3581400" cy="4218926"/>
          </a:xfrm>
          <a:prstGeom prst="rect">
            <a:avLst/>
          </a:prstGeom>
          <a:noFill/>
          <a:ln w="9525">
            <a:noFill/>
            <a:miter lim="800000"/>
            <a:headEnd/>
            <a:tailEnd/>
          </a:ln>
          <a:effectLst/>
        </p:spPr>
      </p:pic>
      <p:sp>
        <p:nvSpPr>
          <p:cNvPr id="4" name="TextBox 3"/>
          <p:cNvSpPr txBox="1"/>
          <p:nvPr/>
        </p:nvSpPr>
        <p:spPr>
          <a:xfrm>
            <a:off x="1600200" y="304800"/>
            <a:ext cx="6172200" cy="1200329"/>
          </a:xfrm>
          <a:prstGeom prst="rect">
            <a:avLst/>
          </a:prstGeom>
          <a:noFill/>
        </p:spPr>
        <p:txBody>
          <a:bodyPr wrap="square" rtlCol="0">
            <a:spAutoFit/>
          </a:bodyPr>
          <a:lstStyle/>
          <a:p>
            <a:pPr algn="ctr"/>
            <a:r>
              <a:rPr lang="en-US" sz="4800" b="1" i="1" dirty="0" smtClean="0"/>
              <a:t>Lightning Arrestors</a:t>
            </a:r>
          </a:p>
          <a:p>
            <a:pPr algn="ctr"/>
            <a:r>
              <a:rPr lang="en-US" sz="2400" b="1" i="1" dirty="0" smtClean="0"/>
              <a:t>Non-Exempt</a:t>
            </a:r>
            <a:endParaRPr lang="en-US" sz="2400" b="1" i="1" dirty="0"/>
          </a:p>
        </p:txBody>
      </p:sp>
      <p:sp>
        <p:nvSpPr>
          <p:cNvPr id="5" name="TextBox 4"/>
          <p:cNvSpPr txBox="1"/>
          <p:nvPr/>
        </p:nvSpPr>
        <p:spPr>
          <a:xfrm>
            <a:off x="304800" y="4419600"/>
            <a:ext cx="4800600" cy="830997"/>
          </a:xfrm>
          <a:prstGeom prst="rect">
            <a:avLst/>
          </a:prstGeom>
          <a:noFill/>
        </p:spPr>
        <p:txBody>
          <a:bodyPr wrap="square" rtlCol="0">
            <a:spAutoFit/>
          </a:bodyPr>
          <a:lstStyle/>
          <a:p>
            <a:r>
              <a:rPr lang="en-US" sz="2400" dirty="0" smtClean="0"/>
              <a:t>Arm Mounted Lightning Arrestors with Cable Riser and Universal Fuses</a:t>
            </a:r>
            <a:endParaRPr lang="en-US" sz="2400" dirty="0"/>
          </a:p>
        </p:txBody>
      </p:sp>
      <p:sp>
        <p:nvSpPr>
          <p:cNvPr id="6" name="TextBox 5"/>
          <p:cNvSpPr txBox="1"/>
          <p:nvPr/>
        </p:nvSpPr>
        <p:spPr>
          <a:xfrm>
            <a:off x="6019800" y="1447800"/>
            <a:ext cx="2590800" cy="830997"/>
          </a:xfrm>
          <a:prstGeom prst="rect">
            <a:avLst/>
          </a:prstGeom>
          <a:noFill/>
        </p:spPr>
        <p:txBody>
          <a:bodyPr wrap="square" rtlCol="0">
            <a:spAutoFit/>
          </a:bodyPr>
          <a:lstStyle/>
          <a:p>
            <a:r>
              <a:rPr lang="en-US" sz="2400" dirty="0" smtClean="0"/>
              <a:t>Lightning Arrestors </a:t>
            </a:r>
          </a:p>
          <a:p>
            <a:r>
              <a:rPr lang="en-US" sz="2400" dirty="0" smtClean="0"/>
              <a:t>with </a:t>
            </a:r>
            <a:r>
              <a:rPr lang="en-US" sz="2400" dirty="0" err="1" smtClean="0"/>
              <a:t>Recloser</a:t>
            </a:r>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533400" y="1524000"/>
            <a:ext cx="3200400" cy="2698209"/>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a:srcRect/>
          <a:stretch>
            <a:fillRect/>
          </a:stretch>
        </p:blipFill>
        <p:spPr bwMode="auto">
          <a:xfrm>
            <a:off x="3733800" y="2819400"/>
            <a:ext cx="5019675" cy="3377177"/>
          </a:xfrm>
          <a:prstGeom prst="rect">
            <a:avLst/>
          </a:prstGeom>
          <a:noFill/>
          <a:ln w="9525">
            <a:noFill/>
            <a:miter lim="800000"/>
            <a:headEnd/>
            <a:tailEnd/>
          </a:ln>
          <a:effectLst/>
        </p:spPr>
      </p:pic>
      <p:sp>
        <p:nvSpPr>
          <p:cNvPr id="4" name="TextBox 3"/>
          <p:cNvSpPr txBox="1"/>
          <p:nvPr/>
        </p:nvSpPr>
        <p:spPr>
          <a:xfrm>
            <a:off x="1600200" y="304800"/>
            <a:ext cx="6172200" cy="1200329"/>
          </a:xfrm>
          <a:prstGeom prst="rect">
            <a:avLst/>
          </a:prstGeom>
          <a:noFill/>
        </p:spPr>
        <p:txBody>
          <a:bodyPr wrap="square" rtlCol="0">
            <a:spAutoFit/>
          </a:bodyPr>
          <a:lstStyle/>
          <a:p>
            <a:pPr algn="ctr"/>
            <a:r>
              <a:rPr lang="en-US" sz="4800" b="1" i="1" dirty="0" smtClean="0"/>
              <a:t>Lightning Arrestors</a:t>
            </a:r>
          </a:p>
          <a:p>
            <a:pPr algn="ctr"/>
            <a:r>
              <a:rPr lang="en-US" sz="2400" b="1" i="1" dirty="0" smtClean="0"/>
              <a:t>Non-Exempt</a:t>
            </a:r>
            <a:endParaRPr lang="en-US" sz="2400" b="1"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a:stretch>
            <a:fillRect/>
          </a:stretch>
        </p:blipFill>
        <p:spPr bwMode="auto">
          <a:xfrm>
            <a:off x="533400" y="1600200"/>
            <a:ext cx="3276600" cy="5047086"/>
          </a:xfrm>
          <a:prstGeom prst="rect">
            <a:avLst/>
          </a:prstGeom>
          <a:noFill/>
          <a:ln w="9525">
            <a:noFill/>
            <a:miter lim="800000"/>
            <a:headEnd/>
            <a:tailEnd/>
          </a:ln>
          <a:effectLst/>
        </p:spPr>
      </p:pic>
      <p:pic>
        <p:nvPicPr>
          <p:cNvPr id="16387" name="Picture 3"/>
          <p:cNvPicPr>
            <a:picLocks noChangeAspect="1" noChangeArrowheads="1"/>
          </p:cNvPicPr>
          <p:nvPr/>
        </p:nvPicPr>
        <p:blipFill>
          <a:blip r:embed="rId4"/>
          <a:srcRect/>
          <a:stretch>
            <a:fillRect/>
          </a:stretch>
        </p:blipFill>
        <p:spPr bwMode="auto">
          <a:xfrm>
            <a:off x="3810000" y="2286000"/>
            <a:ext cx="4766154" cy="3367330"/>
          </a:xfrm>
          <a:prstGeom prst="rect">
            <a:avLst/>
          </a:prstGeom>
          <a:noFill/>
          <a:ln w="9525">
            <a:noFill/>
            <a:miter lim="800000"/>
            <a:headEnd/>
            <a:tailEnd/>
          </a:ln>
          <a:effectLst/>
        </p:spPr>
      </p:pic>
      <p:sp>
        <p:nvSpPr>
          <p:cNvPr id="4" name="TextBox 3"/>
          <p:cNvSpPr txBox="1"/>
          <p:nvPr/>
        </p:nvSpPr>
        <p:spPr>
          <a:xfrm>
            <a:off x="1600200" y="152400"/>
            <a:ext cx="6172200" cy="1938992"/>
          </a:xfrm>
          <a:prstGeom prst="rect">
            <a:avLst/>
          </a:prstGeom>
          <a:noFill/>
        </p:spPr>
        <p:txBody>
          <a:bodyPr wrap="square" rtlCol="0">
            <a:spAutoFit/>
          </a:bodyPr>
          <a:lstStyle/>
          <a:p>
            <a:pPr algn="ctr"/>
            <a:r>
              <a:rPr lang="en-US" sz="4800" b="1" i="1" dirty="0" smtClean="0"/>
              <a:t>Non-Porcelain Lightning Arrestors</a:t>
            </a:r>
          </a:p>
          <a:p>
            <a:pPr algn="ctr"/>
            <a:r>
              <a:rPr lang="en-US" sz="2400" b="1" i="1" dirty="0" smtClean="0"/>
              <a:t>Non-Exempt</a:t>
            </a:r>
            <a:endParaRPr lang="en-US" sz="2400" b="1"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srcRect/>
          <a:stretch>
            <a:fillRect/>
          </a:stretch>
        </p:blipFill>
        <p:spPr bwMode="auto">
          <a:xfrm>
            <a:off x="381000" y="1066800"/>
            <a:ext cx="3276588" cy="5013639"/>
          </a:xfrm>
          <a:prstGeom prst="rect">
            <a:avLst/>
          </a:prstGeom>
          <a:noFill/>
          <a:ln w="9525">
            <a:noFill/>
            <a:miter lim="800000"/>
            <a:headEnd/>
            <a:tailEnd/>
          </a:ln>
          <a:effectLst/>
        </p:spPr>
      </p:pic>
      <p:pic>
        <p:nvPicPr>
          <p:cNvPr id="17411" name="Picture 3"/>
          <p:cNvPicPr>
            <a:picLocks noChangeAspect="1" noChangeArrowheads="1"/>
          </p:cNvPicPr>
          <p:nvPr/>
        </p:nvPicPr>
        <p:blipFill>
          <a:blip r:embed="rId4"/>
          <a:srcRect/>
          <a:stretch>
            <a:fillRect/>
          </a:stretch>
        </p:blipFill>
        <p:spPr bwMode="auto">
          <a:xfrm>
            <a:off x="5486400" y="1066800"/>
            <a:ext cx="3160402" cy="4983480"/>
          </a:xfrm>
          <a:prstGeom prst="rect">
            <a:avLst/>
          </a:prstGeom>
          <a:noFill/>
          <a:ln w="9525">
            <a:noFill/>
            <a:miter lim="800000"/>
            <a:headEnd/>
            <a:tailEnd/>
          </a:ln>
          <a:effectLst/>
        </p:spPr>
      </p:pic>
      <p:sp>
        <p:nvSpPr>
          <p:cNvPr id="4" name="TextBox 3"/>
          <p:cNvSpPr txBox="1"/>
          <p:nvPr/>
        </p:nvSpPr>
        <p:spPr>
          <a:xfrm>
            <a:off x="1447800" y="152400"/>
            <a:ext cx="6172200" cy="1200329"/>
          </a:xfrm>
          <a:prstGeom prst="rect">
            <a:avLst/>
          </a:prstGeom>
          <a:noFill/>
        </p:spPr>
        <p:txBody>
          <a:bodyPr wrap="square" rtlCol="0">
            <a:spAutoFit/>
          </a:bodyPr>
          <a:lstStyle/>
          <a:p>
            <a:pPr algn="ctr"/>
            <a:r>
              <a:rPr lang="en-US" sz="4800" b="1" i="1" dirty="0" smtClean="0"/>
              <a:t>Lightning Arrestors</a:t>
            </a:r>
          </a:p>
          <a:p>
            <a:pPr algn="ctr"/>
            <a:r>
              <a:rPr lang="en-US" sz="2400" b="1" i="1" dirty="0" smtClean="0"/>
              <a:t>Non-Exempt</a:t>
            </a:r>
            <a:endParaRPr lang="en-US" sz="2400" b="1" i="1" dirty="0"/>
          </a:p>
        </p:txBody>
      </p:sp>
      <p:sp>
        <p:nvSpPr>
          <p:cNvPr id="5" name="TextBox 4"/>
          <p:cNvSpPr txBox="1"/>
          <p:nvPr/>
        </p:nvSpPr>
        <p:spPr>
          <a:xfrm>
            <a:off x="304800" y="4267200"/>
            <a:ext cx="2590800" cy="830997"/>
          </a:xfrm>
          <a:prstGeom prst="rect">
            <a:avLst/>
          </a:prstGeom>
          <a:noFill/>
        </p:spPr>
        <p:txBody>
          <a:bodyPr wrap="square" rtlCol="0">
            <a:spAutoFit/>
          </a:bodyPr>
          <a:lstStyle/>
          <a:p>
            <a:r>
              <a:rPr lang="en-US" sz="2400" dirty="0" smtClean="0">
                <a:solidFill>
                  <a:schemeClr val="bg1"/>
                </a:solidFill>
              </a:rPr>
              <a:t>Lightning Arrestors </a:t>
            </a:r>
          </a:p>
          <a:p>
            <a:r>
              <a:rPr lang="en-US" sz="2400" dirty="0" smtClean="0">
                <a:solidFill>
                  <a:schemeClr val="bg1"/>
                </a:solidFill>
              </a:rPr>
              <a:t>with Transformer</a:t>
            </a:r>
            <a:endParaRPr lang="en-US" sz="2400" dirty="0">
              <a:solidFill>
                <a:schemeClr val="bg1"/>
              </a:solidFill>
            </a:endParaRPr>
          </a:p>
        </p:txBody>
      </p:sp>
      <p:sp>
        <p:nvSpPr>
          <p:cNvPr id="6" name="TextBox 5"/>
          <p:cNvSpPr txBox="1"/>
          <p:nvPr/>
        </p:nvSpPr>
        <p:spPr>
          <a:xfrm>
            <a:off x="4267200" y="2590800"/>
            <a:ext cx="2590800" cy="830997"/>
          </a:xfrm>
          <a:prstGeom prst="rect">
            <a:avLst/>
          </a:prstGeom>
          <a:noFill/>
        </p:spPr>
        <p:txBody>
          <a:bodyPr wrap="square" rtlCol="0">
            <a:spAutoFit/>
          </a:bodyPr>
          <a:lstStyle/>
          <a:p>
            <a:r>
              <a:rPr lang="en-US" sz="2400" dirty="0" smtClean="0"/>
              <a:t>Gapped Lightning Arrestor</a:t>
            </a:r>
            <a:endParaRPr 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685800" y="2057400"/>
            <a:ext cx="4579865" cy="4178664"/>
          </a:xfrm>
          <a:prstGeom prst="rect">
            <a:avLst/>
          </a:prstGeom>
          <a:noFill/>
          <a:ln w="9525">
            <a:noFill/>
            <a:miter lim="800000"/>
            <a:headEnd/>
            <a:tailEnd/>
          </a:ln>
          <a:effectLst/>
        </p:spPr>
      </p:pic>
      <p:pic>
        <p:nvPicPr>
          <p:cNvPr id="18435" name="Picture 3"/>
          <p:cNvPicPr>
            <a:picLocks noChangeAspect="1" noChangeArrowheads="1"/>
          </p:cNvPicPr>
          <p:nvPr/>
        </p:nvPicPr>
        <p:blipFill>
          <a:blip r:embed="rId4"/>
          <a:srcRect/>
          <a:stretch>
            <a:fillRect/>
          </a:stretch>
        </p:blipFill>
        <p:spPr bwMode="auto">
          <a:xfrm>
            <a:off x="5257800" y="1524000"/>
            <a:ext cx="2984719" cy="4699919"/>
          </a:xfrm>
          <a:prstGeom prst="rect">
            <a:avLst/>
          </a:prstGeom>
          <a:noFill/>
          <a:ln w="9525">
            <a:noFill/>
            <a:miter lim="800000"/>
            <a:headEnd/>
            <a:tailEnd/>
          </a:ln>
          <a:effectLst/>
        </p:spPr>
      </p:pic>
      <p:sp>
        <p:nvSpPr>
          <p:cNvPr id="4" name="TextBox 3"/>
          <p:cNvSpPr txBox="1"/>
          <p:nvPr/>
        </p:nvSpPr>
        <p:spPr>
          <a:xfrm>
            <a:off x="1524000" y="228600"/>
            <a:ext cx="6172200" cy="1200329"/>
          </a:xfrm>
          <a:prstGeom prst="rect">
            <a:avLst/>
          </a:prstGeom>
          <a:noFill/>
        </p:spPr>
        <p:txBody>
          <a:bodyPr wrap="square" rtlCol="0">
            <a:spAutoFit/>
          </a:bodyPr>
          <a:lstStyle/>
          <a:p>
            <a:pPr algn="ctr"/>
            <a:r>
              <a:rPr lang="en-US" sz="4800" b="1" i="1" dirty="0" smtClean="0"/>
              <a:t>Lightning Arrestors</a:t>
            </a:r>
          </a:p>
          <a:p>
            <a:pPr algn="ctr"/>
            <a:r>
              <a:rPr lang="en-US" sz="2400" b="1" i="1" dirty="0" smtClean="0"/>
              <a:t>Non-Exempt</a:t>
            </a:r>
            <a:endParaRPr lang="en-US" sz="2400" b="1" i="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228600" y="838200"/>
            <a:ext cx="6553200" cy="3174924"/>
          </a:xfrm>
          <a:prstGeom prst="rect">
            <a:avLst/>
          </a:prstGeom>
          <a:noFill/>
          <a:ln w="9525">
            <a:noFill/>
            <a:miter lim="800000"/>
            <a:headEnd/>
            <a:tailEnd/>
          </a:ln>
          <a:effectLst/>
        </p:spPr>
      </p:pic>
      <p:pic>
        <p:nvPicPr>
          <p:cNvPr id="19459" name="Picture 3"/>
          <p:cNvPicPr>
            <a:picLocks noChangeAspect="1" noChangeArrowheads="1"/>
          </p:cNvPicPr>
          <p:nvPr/>
        </p:nvPicPr>
        <p:blipFill>
          <a:blip r:embed="rId4"/>
          <a:srcRect/>
          <a:stretch>
            <a:fillRect/>
          </a:stretch>
        </p:blipFill>
        <p:spPr bwMode="auto">
          <a:xfrm>
            <a:off x="2743200" y="3657600"/>
            <a:ext cx="4724400" cy="3052810"/>
          </a:xfrm>
          <a:prstGeom prst="rect">
            <a:avLst/>
          </a:prstGeom>
          <a:noFill/>
          <a:ln w="9525">
            <a:noFill/>
            <a:miter lim="800000"/>
            <a:headEnd/>
            <a:tailEnd/>
          </a:ln>
          <a:effectLst/>
        </p:spPr>
      </p:pic>
      <p:pic>
        <p:nvPicPr>
          <p:cNvPr id="19460" name="Picture 4"/>
          <p:cNvPicPr>
            <a:picLocks noChangeAspect="1" noChangeArrowheads="1"/>
          </p:cNvPicPr>
          <p:nvPr/>
        </p:nvPicPr>
        <p:blipFill>
          <a:blip r:embed="rId5"/>
          <a:srcRect/>
          <a:stretch>
            <a:fillRect/>
          </a:stretch>
        </p:blipFill>
        <p:spPr bwMode="auto">
          <a:xfrm>
            <a:off x="6781800" y="838200"/>
            <a:ext cx="1981200" cy="3200400"/>
          </a:xfrm>
          <a:prstGeom prst="rect">
            <a:avLst/>
          </a:prstGeom>
          <a:noFill/>
          <a:ln w="9525">
            <a:noFill/>
            <a:miter lim="800000"/>
            <a:headEnd/>
            <a:tailEnd/>
          </a:ln>
          <a:effectLst/>
        </p:spPr>
      </p:pic>
      <p:sp>
        <p:nvSpPr>
          <p:cNvPr id="5" name="TextBox 4"/>
          <p:cNvSpPr txBox="1"/>
          <p:nvPr/>
        </p:nvSpPr>
        <p:spPr>
          <a:xfrm>
            <a:off x="1371600" y="0"/>
            <a:ext cx="6172200" cy="1200329"/>
          </a:xfrm>
          <a:prstGeom prst="rect">
            <a:avLst/>
          </a:prstGeom>
          <a:noFill/>
        </p:spPr>
        <p:txBody>
          <a:bodyPr wrap="square" rtlCol="0">
            <a:spAutoFit/>
          </a:bodyPr>
          <a:lstStyle/>
          <a:p>
            <a:pPr algn="ctr"/>
            <a:r>
              <a:rPr lang="en-US" sz="4800" b="1" i="1" dirty="0" smtClean="0"/>
              <a:t>Hot Tap Clamps</a:t>
            </a:r>
          </a:p>
          <a:p>
            <a:pPr algn="ctr"/>
            <a:r>
              <a:rPr lang="en-US" sz="2400" b="1" i="1" dirty="0" smtClean="0"/>
              <a:t>Non-Exempt</a:t>
            </a:r>
            <a:endParaRPr lang="en-US" sz="2400" b="1" i="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685800" y="609600"/>
            <a:ext cx="7772400" cy="1143000"/>
          </a:xfrm>
          <a:prstGeom prst="rect">
            <a:avLst/>
          </a:prstGeom>
        </p:spPr>
        <p:txBody>
          <a:bodyPr/>
          <a:lstStyle/>
          <a:p>
            <a:pPr indent="-4763">
              <a:buFontTx/>
              <a:buNone/>
            </a:pPr>
            <a:endParaRPr lang="en-US" sz="6000" dirty="0"/>
          </a:p>
        </p:txBody>
      </p:sp>
      <p:sp>
        <p:nvSpPr>
          <p:cNvPr id="3" name="Rectangle 4"/>
          <p:cNvSpPr txBox="1">
            <a:spLocks noChangeArrowheads="1"/>
          </p:cNvSpPr>
          <p:nvPr/>
        </p:nvSpPr>
        <p:spPr>
          <a:xfrm>
            <a:off x="838200" y="609600"/>
            <a:ext cx="7772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tx1"/>
                </a:solidFill>
                <a:effectLst/>
                <a:uLnTx/>
                <a:uFillTx/>
                <a:latin typeface="+mj-lt"/>
                <a:ea typeface="+mj-ea"/>
                <a:cs typeface="+mj-cs"/>
              </a:rPr>
              <a:t>Objective </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381000" y="2133600"/>
            <a:ext cx="8077200" cy="2800767"/>
          </a:xfrm>
          <a:prstGeom prst="rect">
            <a:avLst/>
          </a:prstGeom>
        </p:spPr>
        <p:txBody>
          <a:bodyPr wrap="square">
            <a:spAutoFit/>
          </a:bodyPr>
          <a:lstStyle/>
          <a:p>
            <a:pPr marL="342900" lvl="0" indent="-4763" algn="ctr">
              <a:spcBef>
                <a:spcPct val="20000"/>
              </a:spcBef>
              <a:defRPr/>
            </a:pPr>
            <a:r>
              <a:rPr lang="en-US" sz="4400" dirty="0" smtClean="0"/>
              <a:t>Describe the Typical Electric Utility Ancillary Equipment, their Primary Function, and their Potential Faulting and Failures.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srcRect/>
          <a:stretch>
            <a:fillRect/>
          </a:stretch>
        </p:blipFill>
        <p:spPr bwMode="auto">
          <a:xfrm>
            <a:off x="609600" y="1066800"/>
            <a:ext cx="7736889" cy="3200400"/>
          </a:xfrm>
          <a:prstGeom prst="rect">
            <a:avLst/>
          </a:prstGeom>
          <a:noFill/>
          <a:ln w="9525">
            <a:noFill/>
            <a:miter lim="800000"/>
            <a:headEnd/>
            <a:tailEnd/>
          </a:ln>
          <a:effectLst/>
        </p:spPr>
      </p:pic>
      <p:sp>
        <p:nvSpPr>
          <p:cNvPr id="6" name="TextBox 5"/>
          <p:cNvSpPr txBox="1"/>
          <p:nvPr/>
        </p:nvSpPr>
        <p:spPr>
          <a:xfrm>
            <a:off x="1371600" y="0"/>
            <a:ext cx="6172200" cy="1200329"/>
          </a:xfrm>
          <a:prstGeom prst="rect">
            <a:avLst/>
          </a:prstGeom>
          <a:noFill/>
        </p:spPr>
        <p:txBody>
          <a:bodyPr wrap="square" rtlCol="0">
            <a:spAutoFit/>
          </a:bodyPr>
          <a:lstStyle/>
          <a:p>
            <a:pPr algn="ctr"/>
            <a:r>
              <a:rPr lang="en-US" sz="4800" b="1" i="1" dirty="0" smtClean="0"/>
              <a:t>Split Bolt Connectors</a:t>
            </a:r>
          </a:p>
          <a:p>
            <a:pPr algn="ctr"/>
            <a:r>
              <a:rPr lang="en-US" sz="2400" b="1" i="1" dirty="0" smtClean="0"/>
              <a:t>Non-Exempt</a:t>
            </a:r>
            <a:endParaRPr lang="en-US" sz="2400" b="1" i="1" dirty="0"/>
          </a:p>
        </p:txBody>
      </p:sp>
      <p:pic>
        <p:nvPicPr>
          <p:cNvPr id="7" name="Picture 4"/>
          <p:cNvPicPr>
            <a:picLocks noChangeAspect="1" noChangeArrowheads="1"/>
          </p:cNvPicPr>
          <p:nvPr/>
        </p:nvPicPr>
        <p:blipFill>
          <a:blip r:embed="rId4" cstate="print"/>
          <a:srcRect/>
          <a:stretch>
            <a:fillRect/>
          </a:stretch>
        </p:blipFill>
        <p:spPr bwMode="auto">
          <a:xfrm>
            <a:off x="609600" y="3962400"/>
            <a:ext cx="1925750" cy="2497331"/>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5105400" y="4267200"/>
            <a:ext cx="3358743" cy="2182426"/>
          </a:xfrm>
          <a:prstGeom prst="rect">
            <a:avLst/>
          </a:prstGeom>
          <a:noFill/>
          <a:ln w="9525">
            <a:noFill/>
            <a:miter lim="800000"/>
            <a:headEnd/>
            <a:tailEnd/>
          </a:ln>
          <a:effectLst/>
        </p:spPr>
      </p:pic>
      <p:pic>
        <p:nvPicPr>
          <p:cNvPr id="9" name="Picture 3"/>
          <p:cNvPicPr>
            <a:picLocks noChangeAspect="1" noChangeArrowheads="1"/>
          </p:cNvPicPr>
          <p:nvPr/>
        </p:nvPicPr>
        <p:blipFill>
          <a:blip r:embed="rId6"/>
          <a:srcRect/>
          <a:stretch>
            <a:fillRect/>
          </a:stretch>
        </p:blipFill>
        <p:spPr bwMode="auto">
          <a:xfrm>
            <a:off x="2514600" y="4267200"/>
            <a:ext cx="3276600" cy="2177354"/>
          </a:xfrm>
          <a:prstGeom prst="rect">
            <a:avLst/>
          </a:prstGeom>
          <a:noFill/>
          <a:ln w="9525">
            <a:noFill/>
            <a:miter lim="800000"/>
            <a:headEnd/>
            <a:tailEnd/>
          </a:ln>
          <a:effectLst/>
        </p:spPr>
      </p:pic>
      <p:sp>
        <p:nvSpPr>
          <p:cNvPr id="10" name="TextBox 9"/>
          <p:cNvSpPr txBox="1"/>
          <p:nvPr/>
        </p:nvSpPr>
        <p:spPr>
          <a:xfrm>
            <a:off x="6553200" y="5105400"/>
            <a:ext cx="1828800" cy="461665"/>
          </a:xfrm>
          <a:prstGeom prst="rect">
            <a:avLst/>
          </a:prstGeom>
          <a:noFill/>
        </p:spPr>
        <p:txBody>
          <a:bodyPr wrap="square" rtlCol="0">
            <a:spAutoFit/>
          </a:bodyPr>
          <a:lstStyle/>
          <a:p>
            <a:r>
              <a:rPr lang="en-US" sz="2400" dirty="0" smtClean="0">
                <a:solidFill>
                  <a:schemeClr val="bg1"/>
                </a:solidFill>
              </a:rPr>
              <a:t>Idle Split Bolt</a:t>
            </a:r>
            <a:endParaRPr lang="en-US" sz="2400"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3"/>
          <a:srcRect/>
          <a:stretch>
            <a:fillRect/>
          </a:stretch>
        </p:blipFill>
        <p:spPr bwMode="auto">
          <a:xfrm>
            <a:off x="1219200" y="3962400"/>
            <a:ext cx="1600200" cy="2455181"/>
          </a:xfrm>
          <a:prstGeom prst="rect">
            <a:avLst/>
          </a:prstGeom>
          <a:noFill/>
          <a:ln w="9525">
            <a:noFill/>
            <a:miter lim="800000"/>
            <a:headEnd/>
            <a:tailEnd/>
          </a:ln>
          <a:effectLst/>
        </p:spPr>
      </p:pic>
      <p:pic>
        <p:nvPicPr>
          <p:cNvPr id="21508" name="Picture 4"/>
          <p:cNvPicPr>
            <a:picLocks noChangeAspect="1" noChangeArrowheads="1"/>
          </p:cNvPicPr>
          <p:nvPr/>
        </p:nvPicPr>
        <p:blipFill>
          <a:blip r:embed="rId4"/>
          <a:srcRect/>
          <a:stretch>
            <a:fillRect/>
          </a:stretch>
        </p:blipFill>
        <p:spPr bwMode="auto">
          <a:xfrm>
            <a:off x="3505200" y="2590800"/>
            <a:ext cx="5334000" cy="3761426"/>
          </a:xfrm>
          <a:prstGeom prst="rect">
            <a:avLst/>
          </a:prstGeom>
          <a:noFill/>
          <a:ln w="9525">
            <a:noFill/>
            <a:miter lim="800000"/>
            <a:headEnd/>
            <a:tailEnd/>
          </a:ln>
          <a:effectLst/>
        </p:spPr>
      </p:pic>
      <p:pic>
        <p:nvPicPr>
          <p:cNvPr id="5" name="Picture 2"/>
          <p:cNvPicPr>
            <a:picLocks noChangeAspect="1" noChangeArrowheads="1"/>
          </p:cNvPicPr>
          <p:nvPr/>
        </p:nvPicPr>
        <p:blipFill>
          <a:blip r:embed="rId5"/>
          <a:srcRect/>
          <a:stretch>
            <a:fillRect/>
          </a:stretch>
        </p:blipFill>
        <p:spPr bwMode="auto">
          <a:xfrm>
            <a:off x="1219200" y="1600200"/>
            <a:ext cx="3633363" cy="2381250"/>
          </a:xfrm>
          <a:prstGeom prst="rect">
            <a:avLst/>
          </a:prstGeom>
          <a:noFill/>
          <a:ln w="9525">
            <a:noFill/>
            <a:miter lim="800000"/>
            <a:headEnd/>
            <a:tailEnd/>
          </a:ln>
          <a:effectLst/>
        </p:spPr>
      </p:pic>
      <p:sp>
        <p:nvSpPr>
          <p:cNvPr id="6" name="TextBox 5"/>
          <p:cNvSpPr txBox="1"/>
          <p:nvPr/>
        </p:nvSpPr>
        <p:spPr>
          <a:xfrm>
            <a:off x="914400" y="152400"/>
            <a:ext cx="7162800" cy="1200329"/>
          </a:xfrm>
          <a:prstGeom prst="rect">
            <a:avLst/>
          </a:prstGeom>
          <a:noFill/>
        </p:spPr>
        <p:txBody>
          <a:bodyPr wrap="square" rtlCol="0">
            <a:spAutoFit/>
          </a:bodyPr>
          <a:lstStyle/>
          <a:p>
            <a:pPr algn="ctr"/>
            <a:r>
              <a:rPr lang="en-US" sz="4800" b="1" i="1" dirty="0" smtClean="0"/>
              <a:t>Miscellaneous Connectors</a:t>
            </a:r>
          </a:p>
          <a:p>
            <a:pPr algn="ctr"/>
            <a:r>
              <a:rPr lang="en-US" sz="2400" b="1" i="1" dirty="0" smtClean="0"/>
              <a:t>Non-Exempt</a:t>
            </a:r>
            <a:endParaRPr lang="en-US" sz="2400" b="1" i="1" dirty="0"/>
          </a:p>
        </p:txBody>
      </p:sp>
      <p:sp>
        <p:nvSpPr>
          <p:cNvPr id="7" name="TextBox 6"/>
          <p:cNvSpPr txBox="1"/>
          <p:nvPr/>
        </p:nvSpPr>
        <p:spPr>
          <a:xfrm>
            <a:off x="1600200" y="3429000"/>
            <a:ext cx="2438400" cy="461665"/>
          </a:xfrm>
          <a:prstGeom prst="rect">
            <a:avLst/>
          </a:prstGeom>
          <a:noFill/>
        </p:spPr>
        <p:txBody>
          <a:bodyPr wrap="square" rtlCol="0">
            <a:spAutoFit/>
          </a:bodyPr>
          <a:lstStyle/>
          <a:p>
            <a:r>
              <a:rPr lang="en-US" sz="2400" dirty="0" smtClean="0">
                <a:solidFill>
                  <a:schemeClr val="bg1"/>
                </a:solidFill>
              </a:rPr>
              <a:t>Fargo Connectors</a:t>
            </a:r>
            <a:endParaRPr lang="en-US" sz="2400" dirty="0">
              <a:solidFill>
                <a:schemeClr val="bg1"/>
              </a:solidFill>
            </a:endParaRPr>
          </a:p>
        </p:txBody>
      </p:sp>
      <p:sp>
        <p:nvSpPr>
          <p:cNvPr id="8" name="TextBox 7"/>
          <p:cNvSpPr txBox="1"/>
          <p:nvPr/>
        </p:nvSpPr>
        <p:spPr>
          <a:xfrm>
            <a:off x="5181600" y="5334000"/>
            <a:ext cx="2057400" cy="461665"/>
          </a:xfrm>
          <a:prstGeom prst="rect">
            <a:avLst/>
          </a:prstGeom>
          <a:noFill/>
        </p:spPr>
        <p:txBody>
          <a:bodyPr wrap="square" rtlCol="0">
            <a:spAutoFit/>
          </a:bodyPr>
          <a:lstStyle/>
          <a:p>
            <a:r>
              <a:rPr lang="en-US" sz="2400" dirty="0" smtClean="0">
                <a:solidFill>
                  <a:schemeClr val="bg1"/>
                </a:solidFill>
              </a:rPr>
              <a:t>LM Connector</a:t>
            </a:r>
            <a:endParaRPr lang="en-US" sz="24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228600" y="1295400"/>
            <a:ext cx="5047484" cy="2962275"/>
          </a:xfrm>
          <a:prstGeom prst="rect">
            <a:avLst/>
          </a:prstGeom>
          <a:noFill/>
          <a:ln w="9525">
            <a:noFill/>
            <a:miter lim="800000"/>
            <a:headEnd/>
            <a:tailEnd/>
          </a:ln>
          <a:effectLst/>
        </p:spPr>
      </p:pic>
      <p:pic>
        <p:nvPicPr>
          <p:cNvPr id="22531" name="Picture 3"/>
          <p:cNvPicPr>
            <a:picLocks noChangeAspect="1" noChangeArrowheads="1"/>
          </p:cNvPicPr>
          <p:nvPr/>
        </p:nvPicPr>
        <p:blipFill>
          <a:blip r:embed="rId4"/>
          <a:srcRect/>
          <a:stretch>
            <a:fillRect/>
          </a:stretch>
        </p:blipFill>
        <p:spPr bwMode="auto">
          <a:xfrm>
            <a:off x="3886200" y="3200400"/>
            <a:ext cx="4953000" cy="3399729"/>
          </a:xfrm>
          <a:prstGeom prst="rect">
            <a:avLst/>
          </a:prstGeom>
          <a:noFill/>
          <a:ln w="9525">
            <a:noFill/>
            <a:miter lim="800000"/>
            <a:headEnd/>
            <a:tailEnd/>
          </a:ln>
          <a:effectLst/>
        </p:spPr>
      </p:pic>
      <p:sp>
        <p:nvSpPr>
          <p:cNvPr id="4" name="TextBox 3"/>
          <p:cNvSpPr txBox="1"/>
          <p:nvPr/>
        </p:nvSpPr>
        <p:spPr>
          <a:xfrm>
            <a:off x="1524000" y="228600"/>
            <a:ext cx="6172200" cy="1200329"/>
          </a:xfrm>
          <a:prstGeom prst="rect">
            <a:avLst/>
          </a:prstGeom>
          <a:noFill/>
        </p:spPr>
        <p:txBody>
          <a:bodyPr wrap="square" rtlCol="0">
            <a:spAutoFit/>
          </a:bodyPr>
          <a:lstStyle/>
          <a:p>
            <a:pPr algn="ctr"/>
            <a:r>
              <a:rPr lang="en-US" sz="4800" b="1" i="1" dirty="0" smtClean="0"/>
              <a:t>Grasshopper Air Switch</a:t>
            </a:r>
          </a:p>
          <a:p>
            <a:pPr algn="ctr"/>
            <a:r>
              <a:rPr lang="en-US" sz="2400" b="1" i="1" dirty="0" smtClean="0"/>
              <a:t>Non-Exempt</a:t>
            </a:r>
            <a:endParaRPr lang="en-US" sz="2400" b="1" i="1" dirty="0"/>
          </a:p>
        </p:txBody>
      </p:sp>
      <p:sp>
        <p:nvSpPr>
          <p:cNvPr id="5" name="TextBox 4"/>
          <p:cNvSpPr txBox="1"/>
          <p:nvPr/>
        </p:nvSpPr>
        <p:spPr>
          <a:xfrm>
            <a:off x="1600200" y="1600200"/>
            <a:ext cx="1066800" cy="461665"/>
          </a:xfrm>
          <a:prstGeom prst="rect">
            <a:avLst/>
          </a:prstGeom>
          <a:noFill/>
        </p:spPr>
        <p:txBody>
          <a:bodyPr wrap="square" rtlCol="0">
            <a:spAutoFit/>
          </a:bodyPr>
          <a:lstStyle/>
          <a:p>
            <a:r>
              <a:rPr lang="en-US" sz="2400" dirty="0" smtClean="0">
                <a:solidFill>
                  <a:schemeClr val="bg1"/>
                </a:solidFill>
              </a:rPr>
              <a:t>Closed</a:t>
            </a:r>
            <a:endParaRPr lang="en-US" sz="2400" dirty="0">
              <a:solidFill>
                <a:schemeClr val="bg1"/>
              </a:solidFill>
            </a:endParaRPr>
          </a:p>
        </p:txBody>
      </p:sp>
      <p:sp>
        <p:nvSpPr>
          <p:cNvPr id="6" name="TextBox 5"/>
          <p:cNvSpPr txBox="1"/>
          <p:nvPr/>
        </p:nvSpPr>
        <p:spPr>
          <a:xfrm>
            <a:off x="4419600" y="5334000"/>
            <a:ext cx="1066800" cy="461665"/>
          </a:xfrm>
          <a:prstGeom prst="rect">
            <a:avLst/>
          </a:prstGeom>
          <a:noFill/>
        </p:spPr>
        <p:txBody>
          <a:bodyPr wrap="square" rtlCol="0">
            <a:spAutoFit/>
          </a:bodyPr>
          <a:lstStyle/>
          <a:p>
            <a:r>
              <a:rPr lang="en-US" sz="2400" dirty="0" smtClean="0">
                <a:solidFill>
                  <a:schemeClr val="bg1"/>
                </a:solidFill>
              </a:rPr>
              <a:t>Open</a:t>
            </a:r>
            <a:endParaRPr lang="en-US" sz="240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1066800" y="1828800"/>
            <a:ext cx="3276600" cy="4233480"/>
          </a:xfrm>
          <a:prstGeom prst="rect">
            <a:avLst/>
          </a:prstGeom>
          <a:noFill/>
          <a:ln w="9525">
            <a:noFill/>
            <a:miter lim="800000"/>
            <a:headEnd/>
            <a:tailEnd/>
          </a:ln>
          <a:effectLst/>
        </p:spPr>
      </p:pic>
      <p:pic>
        <p:nvPicPr>
          <p:cNvPr id="23555" name="Picture 3"/>
          <p:cNvPicPr>
            <a:picLocks noChangeAspect="1" noChangeArrowheads="1"/>
          </p:cNvPicPr>
          <p:nvPr/>
        </p:nvPicPr>
        <p:blipFill>
          <a:blip r:embed="rId4"/>
          <a:srcRect/>
          <a:stretch>
            <a:fillRect/>
          </a:stretch>
        </p:blipFill>
        <p:spPr bwMode="auto">
          <a:xfrm>
            <a:off x="4724400" y="1828800"/>
            <a:ext cx="2808835" cy="4257675"/>
          </a:xfrm>
          <a:prstGeom prst="rect">
            <a:avLst/>
          </a:prstGeom>
          <a:noFill/>
          <a:ln w="9525">
            <a:noFill/>
            <a:miter lim="800000"/>
            <a:headEnd/>
            <a:tailEnd/>
          </a:ln>
          <a:effectLst/>
        </p:spPr>
      </p:pic>
      <p:sp>
        <p:nvSpPr>
          <p:cNvPr id="4" name="TextBox 3"/>
          <p:cNvSpPr txBox="1"/>
          <p:nvPr/>
        </p:nvSpPr>
        <p:spPr>
          <a:xfrm>
            <a:off x="1524000" y="228600"/>
            <a:ext cx="6172200" cy="1200329"/>
          </a:xfrm>
          <a:prstGeom prst="rect">
            <a:avLst/>
          </a:prstGeom>
          <a:noFill/>
        </p:spPr>
        <p:txBody>
          <a:bodyPr wrap="square" rtlCol="0">
            <a:spAutoFit/>
          </a:bodyPr>
          <a:lstStyle/>
          <a:p>
            <a:pPr algn="ctr"/>
            <a:r>
              <a:rPr lang="en-US" sz="4800" b="1" i="1" dirty="0" smtClean="0"/>
              <a:t>Transmission Air Switch</a:t>
            </a:r>
          </a:p>
          <a:p>
            <a:pPr algn="ctr"/>
            <a:r>
              <a:rPr lang="en-US" sz="2400" b="1" i="1" dirty="0" smtClean="0"/>
              <a:t>Non-Exempt</a:t>
            </a:r>
            <a:endParaRPr lang="en-US" sz="2400" b="1" i="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762000" y="1447800"/>
            <a:ext cx="3276600" cy="5158375"/>
          </a:xfrm>
          <a:prstGeom prst="rect">
            <a:avLst/>
          </a:prstGeom>
          <a:noFill/>
          <a:ln w="9525">
            <a:noFill/>
            <a:miter lim="800000"/>
            <a:headEnd/>
            <a:tailEnd/>
          </a:ln>
          <a:effectLst/>
        </p:spPr>
      </p:pic>
      <p:pic>
        <p:nvPicPr>
          <p:cNvPr id="24579" name="Picture 3"/>
          <p:cNvPicPr>
            <a:picLocks noChangeAspect="1" noChangeArrowheads="1"/>
          </p:cNvPicPr>
          <p:nvPr/>
        </p:nvPicPr>
        <p:blipFill>
          <a:blip r:embed="rId4"/>
          <a:srcRect/>
          <a:stretch>
            <a:fillRect/>
          </a:stretch>
        </p:blipFill>
        <p:spPr bwMode="auto">
          <a:xfrm>
            <a:off x="4038600" y="2286000"/>
            <a:ext cx="4643839" cy="3002929"/>
          </a:xfrm>
          <a:prstGeom prst="rect">
            <a:avLst/>
          </a:prstGeom>
          <a:noFill/>
          <a:ln w="9525">
            <a:noFill/>
            <a:miter lim="800000"/>
            <a:headEnd/>
            <a:tailEnd/>
          </a:ln>
          <a:effectLst/>
        </p:spPr>
      </p:pic>
      <p:sp>
        <p:nvSpPr>
          <p:cNvPr id="4" name="TextBox 3"/>
          <p:cNvSpPr txBox="1"/>
          <p:nvPr/>
        </p:nvSpPr>
        <p:spPr>
          <a:xfrm>
            <a:off x="1524000" y="228600"/>
            <a:ext cx="6172200" cy="1200329"/>
          </a:xfrm>
          <a:prstGeom prst="rect">
            <a:avLst/>
          </a:prstGeom>
          <a:noFill/>
        </p:spPr>
        <p:txBody>
          <a:bodyPr wrap="square" rtlCol="0">
            <a:spAutoFit/>
          </a:bodyPr>
          <a:lstStyle/>
          <a:p>
            <a:pPr algn="ctr"/>
            <a:r>
              <a:rPr lang="en-US" sz="4800" b="1" i="1" dirty="0" smtClean="0"/>
              <a:t>Transmission Air Switch</a:t>
            </a:r>
          </a:p>
          <a:p>
            <a:pPr algn="ctr"/>
            <a:r>
              <a:rPr lang="en-US" sz="2400" b="1" i="1" dirty="0" smtClean="0"/>
              <a:t>Non-Exempt</a:t>
            </a:r>
            <a:endParaRPr lang="en-US" sz="2400" b="1" i="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152400" y="1371600"/>
            <a:ext cx="2590800" cy="3428774"/>
          </a:xfrm>
          <a:prstGeom prst="rect">
            <a:avLst/>
          </a:prstGeom>
          <a:noFill/>
          <a:ln w="9525">
            <a:noFill/>
            <a:miter lim="800000"/>
            <a:headEnd/>
            <a:tailEnd/>
          </a:ln>
          <a:effectLst/>
        </p:spPr>
      </p:pic>
      <p:pic>
        <p:nvPicPr>
          <p:cNvPr id="25603" name="Picture 3"/>
          <p:cNvPicPr>
            <a:picLocks noChangeAspect="1" noChangeArrowheads="1"/>
          </p:cNvPicPr>
          <p:nvPr/>
        </p:nvPicPr>
        <p:blipFill>
          <a:blip r:embed="rId4"/>
          <a:srcRect/>
          <a:stretch>
            <a:fillRect/>
          </a:stretch>
        </p:blipFill>
        <p:spPr bwMode="auto">
          <a:xfrm>
            <a:off x="6781800" y="1219200"/>
            <a:ext cx="1828800" cy="3362632"/>
          </a:xfrm>
          <a:prstGeom prst="rect">
            <a:avLst/>
          </a:prstGeom>
          <a:noFill/>
          <a:ln w="9525">
            <a:noFill/>
            <a:miter lim="800000"/>
            <a:headEnd/>
            <a:tailEnd/>
          </a:ln>
          <a:effectLst/>
        </p:spPr>
      </p:pic>
      <p:pic>
        <p:nvPicPr>
          <p:cNvPr id="25604" name="Picture 4"/>
          <p:cNvPicPr>
            <a:picLocks noChangeAspect="1" noChangeArrowheads="1"/>
          </p:cNvPicPr>
          <p:nvPr/>
        </p:nvPicPr>
        <p:blipFill>
          <a:blip r:embed="rId5"/>
          <a:srcRect/>
          <a:stretch>
            <a:fillRect/>
          </a:stretch>
        </p:blipFill>
        <p:spPr bwMode="auto">
          <a:xfrm>
            <a:off x="2133600" y="3810000"/>
            <a:ext cx="5181600" cy="2527743"/>
          </a:xfrm>
          <a:prstGeom prst="rect">
            <a:avLst/>
          </a:prstGeom>
          <a:noFill/>
          <a:ln w="9525">
            <a:noFill/>
            <a:miter lim="800000"/>
            <a:headEnd/>
            <a:tailEnd/>
          </a:ln>
          <a:effectLst/>
        </p:spPr>
      </p:pic>
      <p:sp>
        <p:nvSpPr>
          <p:cNvPr id="5" name="TextBox 4"/>
          <p:cNvSpPr txBox="1"/>
          <p:nvPr/>
        </p:nvSpPr>
        <p:spPr>
          <a:xfrm>
            <a:off x="1524000" y="533400"/>
            <a:ext cx="6172200" cy="1200329"/>
          </a:xfrm>
          <a:prstGeom prst="rect">
            <a:avLst/>
          </a:prstGeom>
          <a:noFill/>
        </p:spPr>
        <p:txBody>
          <a:bodyPr wrap="square" rtlCol="0">
            <a:spAutoFit/>
          </a:bodyPr>
          <a:lstStyle/>
          <a:p>
            <a:pPr algn="ctr"/>
            <a:r>
              <a:rPr lang="en-US" sz="4800" b="1" i="1" dirty="0" smtClean="0"/>
              <a:t>Non-Expulsion Fuses</a:t>
            </a:r>
          </a:p>
          <a:p>
            <a:pPr algn="ctr"/>
            <a:r>
              <a:rPr lang="en-US" sz="2400" b="1" i="1" dirty="0" smtClean="0"/>
              <a:t>Exempt</a:t>
            </a:r>
            <a:endParaRPr lang="en-US" sz="2400" b="1" i="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a:stretch>
            <a:fillRect/>
          </a:stretch>
        </p:blipFill>
        <p:spPr bwMode="auto">
          <a:xfrm>
            <a:off x="304800" y="1752600"/>
            <a:ext cx="3885080" cy="4678680"/>
          </a:xfrm>
          <a:prstGeom prst="rect">
            <a:avLst/>
          </a:prstGeom>
          <a:noFill/>
          <a:ln w="9525">
            <a:noFill/>
            <a:miter lim="800000"/>
            <a:headEnd/>
            <a:tailEnd/>
          </a:ln>
          <a:effectLst/>
        </p:spPr>
      </p:pic>
      <p:pic>
        <p:nvPicPr>
          <p:cNvPr id="26627" name="Picture 3"/>
          <p:cNvPicPr>
            <a:picLocks noChangeAspect="1" noChangeArrowheads="1"/>
          </p:cNvPicPr>
          <p:nvPr/>
        </p:nvPicPr>
        <p:blipFill>
          <a:blip r:embed="rId4"/>
          <a:srcRect/>
          <a:stretch>
            <a:fillRect/>
          </a:stretch>
        </p:blipFill>
        <p:spPr bwMode="auto">
          <a:xfrm>
            <a:off x="5410200" y="1676400"/>
            <a:ext cx="3214829" cy="4676775"/>
          </a:xfrm>
          <a:prstGeom prst="rect">
            <a:avLst/>
          </a:prstGeom>
          <a:noFill/>
          <a:ln w="9525">
            <a:noFill/>
            <a:miter lim="800000"/>
            <a:headEnd/>
            <a:tailEnd/>
          </a:ln>
          <a:effectLst/>
        </p:spPr>
      </p:pic>
      <p:sp>
        <p:nvSpPr>
          <p:cNvPr id="4" name="TextBox 3"/>
          <p:cNvSpPr txBox="1"/>
          <p:nvPr/>
        </p:nvSpPr>
        <p:spPr>
          <a:xfrm>
            <a:off x="1447800" y="304800"/>
            <a:ext cx="6172200" cy="1200329"/>
          </a:xfrm>
          <a:prstGeom prst="rect">
            <a:avLst/>
          </a:prstGeom>
          <a:noFill/>
        </p:spPr>
        <p:txBody>
          <a:bodyPr wrap="square" rtlCol="0">
            <a:spAutoFit/>
          </a:bodyPr>
          <a:lstStyle/>
          <a:p>
            <a:pPr algn="ctr"/>
            <a:r>
              <a:rPr lang="en-US" sz="4800" b="1" i="1" dirty="0" smtClean="0"/>
              <a:t>Non-Expulsion Fuses</a:t>
            </a:r>
          </a:p>
          <a:p>
            <a:pPr algn="ctr"/>
            <a:r>
              <a:rPr lang="en-US" sz="2400" b="1" i="1" dirty="0" smtClean="0"/>
              <a:t>Exempt</a:t>
            </a:r>
            <a:endParaRPr lang="en-US" sz="2400" b="1" i="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rcRect/>
          <a:stretch>
            <a:fillRect/>
          </a:stretch>
        </p:blipFill>
        <p:spPr bwMode="auto">
          <a:xfrm>
            <a:off x="457200" y="2057400"/>
            <a:ext cx="6815623" cy="4011598"/>
          </a:xfrm>
          <a:prstGeom prst="rect">
            <a:avLst/>
          </a:prstGeom>
          <a:noFill/>
          <a:ln w="9525">
            <a:noFill/>
            <a:miter lim="800000"/>
            <a:headEnd/>
            <a:tailEnd/>
          </a:ln>
          <a:effectLst/>
        </p:spPr>
      </p:pic>
      <p:pic>
        <p:nvPicPr>
          <p:cNvPr id="27651" name="Picture 3"/>
          <p:cNvPicPr>
            <a:picLocks noChangeAspect="1" noChangeArrowheads="1"/>
          </p:cNvPicPr>
          <p:nvPr/>
        </p:nvPicPr>
        <p:blipFill>
          <a:blip r:embed="rId4"/>
          <a:srcRect/>
          <a:stretch>
            <a:fillRect/>
          </a:stretch>
        </p:blipFill>
        <p:spPr bwMode="auto">
          <a:xfrm>
            <a:off x="6096000" y="457200"/>
            <a:ext cx="2819400" cy="3766162"/>
          </a:xfrm>
          <a:prstGeom prst="rect">
            <a:avLst/>
          </a:prstGeom>
          <a:noFill/>
          <a:ln w="9525">
            <a:noFill/>
            <a:miter lim="800000"/>
            <a:headEnd/>
            <a:tailEnd/>
          </a:ln>
          <a:effectLst/>
        </p:spPr>
      </p:pic>
      <p:sp>
        <p:nvSpPr>
          <p:cNvPr id="4" name="TextBox 3"/>
          <p:cNvSpPr txBox="1"/>
          <p:nvPr/>
        </p:nvSpPr>
        <p:spPr>
          <a:xfrm>
            <a:off x="381000" y="381000"/>
            <a:ext cx="6172200" cy="1200329"/>
          </a:xfrm>
          <a:prstGeom prst="rect">
            <a:avLst/>
          </a:prstGeom>
          <a:noFill/>
        </p:spPr>
        <p:txBody>
          <a:bodyPr wrap="square" rtlCol="0">
            <a:spAutoFit/>
          </a:bodyPr>
          <a:lstStyle/>
          <a:p>
            <a:pPr algn="ctr"/>
            <a:r>
              <a:rPr lang="en-US" sz="4800" b="1" i="1" dirty="0" smtClean="0"/>
              <a:t>Liquid Filled Fuses</a:t>
            </a:r>
          </a:p>
          <a:p>
            <a:pPr algn="ctr"/>
            <a:r>
              <a:rPr lang="en-US" sz="2400" b="1" i="1" dirty="0" smtClean="0"/>
              <a:t>Exempt</a:t>
            </a:r>
            <a:endParaRPr lang="en-US" sz="2400" b="1" i="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762000" y="1219200"/>
            <a:ext cx="3436616" cy="5212080"/>
          </a:xfrm>
          <a:prstGeom prst="rect">
            <a:avLst/>
          </a:prstGeom>
          <a:noFill/>
          <a:ln w="9525">
            <a:noFill/>
            <a:miter lim="800000"/>
            <a:headEnd/>
            <a:tailEnd/>
          </a:ln>
          <a:effectLst/>
        </p:spPr>
      </p:pic>
      <p:pic>
        <p:nvPicPr>
          <p:cNvPr id="28675" name="Picture 3"/>
          <p:cNvPicPr>
            <a:picLocks noChangeAspect="1" noChangeArrowheads="1"/>
          </p:cNvPicPr>
          <p:nvPr/>
        </p:nvPicPr>
        <p:blipFill>
          <a:blip r:embed="rId4"/>
          <a:srcRect/>
          <a:stretch>
            <a:fillRect/>
          </a:stretch>
        </p:blipFill>
        <p:spPr bwMode="auto">
          <a:xfrm>
            <a:off x="4876800" y="1752600"/>
            <a:ext cx="3121997" cy="4206240"/>
          </a:xfrm>
          <a:prstGeom prst="rect">
            <a:avLst/>
          </a:prstGeom>
          <a:noFill/>
          <a:ln w="9525">
            <a:noFill/>
            <a:miter lim="800000"/>
            <a:headEnd/>
            <a:tailEnd/>
          </a:ln>
          <a:effectLst/>
        </p:spPr>
      </p:pic>
      <p:sp>
        <p:nvSpPr>
          <p:cNvPr id="4" name="TextBox 3"/>
          <p:cNvSpPr txBox="1"/>
          <p:nvPr/>
        </p:nvSpPr>
        <p:spPr>
          <a:xfrm>
            <a:off x="2438400" y="304800"/>
            <a:ext cx="6172200" cy="1200329"/>
          </a:xfrm>
          <a:prstGeom prst="rect">
            <a:avLst/>
          </a:prstGeom>
          <a:noFill/>
        </p:spPr>
        <p:txBody>
          <a:bodyPr wrap="square" rtlCol="0">
            <a:spAutoFit/>
          </a:bodyPr>
          <a:lstStyle/>
          <a:p>
            <a:pPr algn="ctr"/>
            <a:r>
              <a:rPr lang="en-US" sz="4800" b="1" i="1" dirty="0" smtClean="0"/>
              <a:t>Liquid Filled Fuses</a:t>
            </a:r>
          </a:p>
          <a:p>
            <a:pPr algn="ctr"/>
            <a:r>
              <a:rPr lang="en-US" sz="2400" b="1" i="1" dirty="0" smtClean="0"/>
              <a:t>Exempt</a:t>
            </a:r>
            <a:endParaRPr lang="en-US" sz="2400" b="1" i="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srcRect/>
          <a:stretch>
            <a:fillRect/>
          </a:stretch>
        </p:blipFill>
        <p:spPr bwMode="auto">
          <a:xfrm>
            <a:off x="457200" y="1447800"/>
            <a:ext cx="3476625" cy="4829175"/>
          </a:xfrm>
          <a:prstGeom prst="rect">
            <a:avLst/>
          </a:prstGeom>
          <a:noFill/>
          <a:ln w="9525">
            <a:noFill/>
            <a:miter lim="800000"/>
            <a:headEnd/>
            <a:tailEnd/>
          </a:ln>
          <a:effectLst/>
        </p:spPr>
      </p:pic>
      <p:pic>
        <p:nvPicPr>
          <p:cNvPr id="29699" name="Picture 3"/>
          <p:cNvPicPr>
            <a:picLocks noChangeAspect="1" noChangeArrowheads="1"/>
          </p:cNvPicPr>
          <p:nvPr/>
        </p:nvPicPr>
        <p:blipFill>
          <a:blip r:embed="rId4"/>
          <a:srcRect/>
          <a:stretch>
            <a:fillRect/>
          </a:stretch>
        </p:blipFill>
        <p:spPr bwMode="auto">
          <a:xfrm>
            <a:off x="5715000" y="1524000"/>
            <a:ext cx="2895600" cy="2362200"/>
          </a:xfrm>
          <a:prstGeom prst="rect">
            <a:avLst/>
          </a:prstGeom>
          <a:noFill/>
          <a:ln w="9525">
            <a:noFill/>
            <a:miter lim="800000"/>
            <a:headEnd/>
            <a:tailEnd/>
          </a:ln>
          <a:effectLst/>
        </p:spPr>
      </p:pic>
      <p:pic>
        <p:nvPicPr>
          <p:cNvPr id="29700" name="Picture 4"/>
          <p:cNvPicPr>
            <a:picLocks noChangeAspect="1" noChangeArrowheads="1"/>
          </p:cNvPicPr>
          <p:nvPr/>
        </p:nvPicPr>
        <p:blipFill>
          <a:blip r:embed="rId5"/>
          <a:srcRect/>
          <a:stretch>
            <a:fillRect/>
          </a:stretch>
        </p:blipFill>
        <p:spPr bwMode="auto">
          <a:xfrm>
            <a:off x="3810000" y="3276600"/>
            <a:ext cx="3467100" cy="2609850"/>
          </a:xfrm>
          <a:prstGeom prst="rect">
            <a:avLst/>
          </a:prstGeom>
          <a:noFill/>
          <a:ln w="9525">
            <a:noFill/>
            <a:miter lim="800000"/>
            <a:headEnd/>
            <a:tailEnd/>
          </a:ln>
          <a:effectLst/>
        </p:spPr>
      </p:pic>
      <p:sp>
        <p:nvSpPr>
          <p:cNvPr id="5" name="TextBox 4"/>
          <p:cNvSpPr txBox="1"/>
          <p:nvPr/>
        </p:nvSpPr>
        <p:spPr>
          <a:xfrm>
            <a:off x="1524000" y="381000"/>
            <a:ext cx="6172200" cy="1200329"/>
          </a:xfrm>
          <a:prstGeom prst="rect">
            <a:avLst/>
          </a:prstGeom>
          <a:noFill/>
        </p:spPr>
        <p:txBody>
          <a:bodyPr wrap="square" rtlCol="0">
            <a:spAutoFit/>
          </a:bodyPr>
          <a:lstStyle/>
          <a:p>
            <a:pPr algn="ctr"/>
            <a:r>
              <a:rPr lang="en-US" sz="4800" b="1" i="1" dirty="0" smtClean="0"/>
              <a:t>SMU-20 Fuses</a:t>
            </a:r>
          </a:p>
          <a:p>
            <a:pPr algn="ctr"/>
            <a:r>
              <a:rPr lang="en-US" sz="2400" b="1" i="1" dirty="0" smtClean="0"/>
              <a:t>Exempt</a:t>
            </a:r>
            <a:endParaRPr lang="en-US" sz="2400" b="1"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381000"/>
            <a:ext cx="5715000" cy="830997"/>
          </a:xfrm>
          <a:prstGeom prst="rect">
            <a:avLst/>
          </a:prstGeom>
          <a:noFill/>
        </p:spPr>
        <p:txBody>
          <a:bodyPr wrap="square" rtlCol="0">
            <a:spAutoFit/>
          </a:bodyPr>
          <a:lstStyle/>
          <a:p>
            <a:r>
              <a:rPr lang="en-US" sz="4800" b="1" i="1" dirty="0" smtClean="0"/>
              <a:t>Ancillary Equipment</a:t>
            </a:r>
            <a:endParaRPr lang="en-US" sz="4800" b="1" i="1" dirty="0"/>
          </a:p>
        </p:txBody>
      </p:sp>
      <p:sp>
        <p:nvSpPr>
          <p:cNvPr id="3" name="TextBox 2"/>
          <p:cNvSpPr txBox="1"/>
          <p:nvPr/>
        </p:nvSpPr>
        <p:spPr>
          <a:xfrm>
            <a:off x="533400" y="1524000"/>
            <a:ext cx="4038600" cy="4401205"/>
          </a:xfrm>
          <a:prstGeom prst="rect">
            <a:avLst/>
          </a:prstGeom>
          <a:noFill/>
        </p:spPr>
        <p:txBody>
          <a:bodyPr wrap="square" rtlCol="0">
            <a:spAutoFit/>
          </a:bodyPr>
          <a:lstStyle/>
          <a:p>
            <a:r>
              <a:rPr lang="en-US" sz="2800" dirty="0" smtClean="0"/>
              <a:t>Fuses</a:t>
            </a:r>
          </a:p>
          <a:p>
            <a:r>
              <a:rPr lang="en-US" sz="2800" dirty="0" smtClean="0"/>
              <a:t>Cutouts</a:t>
            </a:r>
          </a:p>
          <a:p>
            <a:r>
              <a:rPr lang="en-US" sz="2800" dirty="0" smtClean="0"/>
              <a:t>Disconnects</a:t>
            </a:r>
          </a:p>
          <a:p>
            <a:r>
              <a:rPr lang="en-US" sz="2800" dirty="0" smtClean="0"/>
              <a:t>Lightning Arresters</a:t>
            </a:r>
          </a:p>
          <a:p>
            <a:r>
              <a:rPr lang="en-US" sz="2800" dirty="0" smtClean="0"/>
              <a:t>Hot Tap Clamps</a:t>
            </a:r>
          </a:p>
          <a:p>
            <a:r>
              <a:rPr lang="en-US" sz="2800" dirty="0" smtClean="0"/>
              <a:t>Split Bolt Connectors</a:t>
            </a:r>
          </a:p>
          <a:p>
            <a:r>
              <a:rPr lang="en-US" sz="2800" dirty="0" smtClean="0"/>
              <a:t>Miscellaneous Connectors</a:t>
            </a:r>
          </a:p>
          <a:p>
            <a:r>
              <a:rPr lang="en-US" sz="2800" dirty="0" smtClean="0"/>
              <a:t>Air Switches</a:t>
            </a:r>
          </a:p>
          <a:p>
            <a:r>
              <a:rPr lang="en-US" sz="2800" dirty="0" err="1" smtClean="0"/>
              <a:t>Reclosers</a:t>
            </a:r>
            <a:endParaRPr lang="en-US" sz="2800" dirty="0" smtClean="0"/>
          </a:p>
          <a:p>
            <a:r>
              <a:rPr lang="en-US" sz="2800" dirty="0" err="1" smtClean="0"/>
              <a:t>Sectionalizers</a:t>
            </a:r>
            <a:endParaRPr lang="en-US" sz="2800" dirty="0" smtClean="0"/>
          </a:p>
        </p:txBody>
      </p:sp>
      <p:sp>
        <p:nvSpPr>
          <p:cNvPr id="4" name="TextBox 3"/>
          <p:cNvSpPr txBox="1"/>
          <p:nvPr/>
        </p:nvSpPr>
        <p:spPr>
          <a:xfrm>
            <a:off x="4572000" y="1524000"/>
            <a:ext cx="3962400" cy="4832092"/>
          </a:xfrm>
          <a:prstGeom prst="rect">
            <a:avLst/>
          </a:prstGeom>
          <a:noFill/>
        </p:spPr>
        <p:txBody>
          <a:bodyPr wrap="square" rtlCol="0">
            <a:spAutoFit/>
          </a:bodyPr>
          <a:lstStyle/>
          <a:p>
            <a:r>
              <a:rPr lang="en-US" sz="2800" dirty="0" smtClean="0"/>
              <a:t>Voltage Regulators</a:t>
            </a:r>
          </a:p>
          <a:p>
            <a:r>
              <a:rPr lang="en-US" sz="2800" dirty="0" smtClean="0"/>
              <a:t>Capacitor Banks</a:t>
            </a:r>
          </a:p>
          <a:p>
            <a:r>
              <a:rPr lang="en-US" sz="2800" dirty="0" smtClean="0"/>
              <a:t>Transformers</a:t>
            </a:r>
          </a:p>
          <a:p>
            <a:r>
              <a:rPr lang="en-US" sz="2800" dirty="0" smtClean="0"/>
              <a:t>Parallel Grove Connectors</a:t>
            </a:r>
          </a:p>
          <a:p>
            <a:r>
              <a:rPr lang="en-US" sz="2800" dirty="0" smtClean="0"/>
              <a:t>Piercing Tap Clamps Wedge Connectors</a:t>
            </a:r>
          </a:p>
          <a:p>
            <a:r>
              <a:rPr lang="en-US" sz="2800" dirty="0" smtClean="0"/>
              <a:t>Compression Connectors</a:t>
            </a:r>
          </a:p>
          <a:p>
            <a:r>
              <a:rPr lang="en-US" sz="2800" dirty="0" smtClean="0"/>
              <a:t>Flat Plate Connectors</a:t>
            </a:r>
          </a:p>
          <a:p>
            <a:r>
              <a:rPr lang="en-US" sz="2800" dirty="0" smtClean="0"/>
              <a:t>Automatic </a:t>
            </a:r>
            <a:r>
              <a:rPr lang="en-US" sz="2800" dirty="0" err="1" smtClean="0"/>
              <a:t>Deadends</a:t>
            </a:r>
            <a:endParaRPr lang="en-US" sz="2800" dirty="0" smtClean="0"/>
          </a:p>
          <a:p>
            <a:r>
              <a:rPr lang="en-US" sz="2800" dirty="0" smtClean="0"/>
              <a:t>Splices</a:t>
            </a:r>
          </a:p>
          <a:p>
            <a:r>
              <a:rPr lang="en-US" sz="2800" dirty="0" smtClean="0"/>
              <a:t>Insulators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srcRect/>
          <a:stretch>
            <a:fillRect/>
          </a:stretch>
        </p:blipFill>
        <p:spPr bwMode="auto">
          <a:xfrm>
            <a:off x="457200" y="1828800"/>
            <a:ext cx="7994065" cy="3383280"/>
          </a:xfrm>
          <a:prstGeom prst="rect">
            <a:avLst/>
          </a:prstGeom>
          <a:noFill/>
          <a:ln w="9525">
            <a:noFill/>
            <a:miter lim="800000"/>
            <a:headEnd/>
            <a:tailEnd/>
          </a:ln>
          <a:effectLst/>
        </p:spPr>
      </p:pic>
      <p:sp>
        <p:nvSpPr>
          <p:cNvPr id="3" name="TextBox 2"/>
          <p:cNvSpPr txBox="1"/>
          <p:nvPr/>
        </p:nvSpPr>
        <p:spPr>
          <a:xfrm>
            <a:off x="1447800" y="533400"/>
            <a:ext cx="6172200" cy="1200329"/>
          </a:xfrm>
          <a:prstGeom prst="rect">
            <a:avLst/>
          </a:prstGeom>
          <a:noFill/>
        </p:spPr>
        <p:txBody>
          <a:bodyPr wrap="square" rtlCol="0">
            <a:spAutoFit/>
          </a:bodyPr>
          <a:lstStyle/>
          <a:p>
            <a:pPr algn="ctr"/>
            <a:r>
              <a:rPr lang="en-US" sz="4800" b="1" i="1" dirty="0" smtClean="0"/>
              <a:t>SMU-20 Fuses</a:t>
            </a:r>
          </a:p>
          <a:p>
            <a:pPr algn="ctr"/>
            <a:r>
              <a:rPr lang="en-US" sz="2400" b="1" i="1" dirty="0" smtClean="0"/>
              <a:t>Exempt</a:t>
            </a:r>
            <a:endParaRPr lang="en-US" sz="2400" b="1" i="1" dirty="0"/>
          </a:p>
        </p:txBody>
      </p:sp>
      <p:sp>
        <p:nvSpPr>
          <p:cNvPr id="4" name="TextBox 3"/>
          <p:cNvSpPr txBox="1"/>
          <p:nvPr/>
        </p:nvSpPr>
        <p:spPr>
          <a:xfrm>
            <a:off x="1447800" y="5334000"/>
            <a:ext cx="6172200" cy="1200329"/>
          </a:xfrm>
          <a:prstGeom prst="rect">
            <a:avLst/>
          </a:prstGeom>
          <a:noFill/>
        </p:spPr>
        <p:txBody>
          <a:bodyPr wrap="square" rtlCol="0">
            <a:spAutoFit/>
          </a:bodyPr>
          <a:lstStyle/>
          <a:p>
            <a:pPr algn="ctr"/>
            <a:r>
              <a:rPr lang="en-US" sz="4800" b="1" i="1" dirty="0" smtClean="0"/>
              <a:t>Lightning Arrestors</a:t>
            </a:r>
          </a:p>
          <a:p>
            <a:pPr algn="ctr"/>
            <a:r>
              <a:rPr lang="en-US" sz="2400" b="1" i="1" dirty="0" smtClean="0"/>
              <a:t>Non-Exempt</a:t>
            </a:r>
            <a:endParaRPr lang="en-US" sz="2400" b="1" i="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3"/>
          <a:srcRect/>
          <a:stretch>
            <a:fillRect/>
          </a:stretch>
        </p:blipFill>
        <p:spPr bwMode="auto">
          <a:xfrm>
            <a:off x="228600" y="533400"/>
            <a:ext cx="2988533" cy="3581400"/>
          </a:xfrm>
          <a:prstGeom prst="rect">
            <a:avLst/>
          </a:prstGeom>
          <a:noFill/>
          <a:ln w="9525">
            <a:noFill/>
            <a:miter lim="800000"/>
            <a:headEnd/>
            <a:tailEnd/>
          </a:ln>
          <a:effectLst/>
        </p:spPr>
      </p:pic>
      <p:pic>
        <p:nvPicPr>
          <p:cNvPr id="4" name="Picture 2"/>
          <p:cNvPicPr>
            <a:picLocks noChangeAspect="1" noChangeArrowheads="1"/>
          </p:cNvPicPr>
          <p:nvPr/>
        </p:nvPicPr>
        <p:blipFill>
          <a:blip r:embed="rId4"/>
          <a:srcRect/>
          <a:stretch>
            <a:fillRect/>
          </a:stretch>
        </p:blipFill>
        <p:spPr bwMode="auto">
          <a:xfrm>
            <a:off x="2971800" y="2514600"/>
            <a:ext cx="5788006" cy="3276600"/>
          </a:xfrm>
          <a:prstGeom prst="rect">
            <a:avLst/>
          </a:prstGeom>
          <a:noFill/>
          <a:ln w="9525">
            <a:noFill/>
            <a:miter lim="800000"/>
            <a:headEnd/>
            <a:tailEnd/>
          </a:ln>
          <a:effectLst/>
        </p:spPr>
      </p:pic>
      <p:sp>
        <p:nvSpPr>
          <p:cNvPr id="5" name="TextBox 4"/>
          <p:cNvSpPr txBox="1"/>
          <p:nvPr/>
        </p:nvSpPr>
        <p:spPr>
          <a:xfrm>
            <a:off x="2971800" y="838200"/>
            <a:ext cx="6172200" cy="1200329"/>
          </a:xfrm>
          <a:prstGeom prst="rect">
            <a:avLst/>
          </a:prstGeom>
          <a:noFill/>
        </p:spPr>
        <p:txBody>
          <a:bodyPr wrap="square" rtlCol="0">
            <a:spAutoFit/>
          </a:bodyPr>
          <a:lstStyle/>
          <a:p>
            <a:pPr algn="ctr"/>
            <a:r>
              <a:rPr lang="en-US" sz="4800" b="1" i="1" dirty="0" smtClean="0"/>
              <a:t>S&amp;C Fault Tamer Fuses</a:t>
            </a:r>
          </a:p>
          <a:p>
            <a:pPr algn="ctr"/>
            <a:r>
              <a:rPr lang="en-US" sz="2400" b="1" i="1" dirty="0" smtClean="0"/>
              <a:t>Exempt</a:t>
            </a:r>
            <a:endParaRPr lang="en-US" sz="2400" b="1" i="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381000" y="1219200"/>
            <a:ext cx="2590800" cy="4943475"/>
          </a:xfrm>
          <a:prstGeom prst="rect">
            <a:avLst/>
          </a:prstGeom>
          <a:noFill/>
          <a:ln w="9525">
            <a:noFill/>
            <a:miter lim="800000"/>
            <a:headEnd/>
            <a:tailEnd/>
          </a:ln>
          <a:effectLst/>
        </p:spPr>
      </p:pic>
      <p:pic>
        <p:nvPicPr>
          <p:cNvPr id="32771" name="Picture 3"/>
          <p:cNvPicPr>
            <a:picLocks noChangeAspect="1" noChangeArrowheads="1"/>
          </p:cNvPicPr>
          <p:nvPr/>
        </p:nvPicPr>
        <p:blipFill>
          <a:blip r:embed="rId4"/>
          <a:srcRect/>
          <a:stretch>
            <a:fillRect/>
          </a:stretch>
        </p:blipFill>
        <p:spPr bwMode="auto">
          <a:xfrm>
            <a:off x="5486400" y="1219200"/>
            <a:ext cx="3305802" cy="2286000"/>
          </a:xfrm>
          <a:prstGeom prst="rect">
            <a:avLst/>
          </a:prstGeom>
          <a:noFill/>
          <a:ln w="9525">
            <a:noFill/>
            <a:miter lim="800000"/>
            <a:headEnd/>
            <a:tailEnd/>
          </a:ln>
          <a:effectLst/>
        </p:spPr>
      </p:pic>
      <p:pic>
        <p:nvPicPr>
          <p:cNvPr id="32772" name="Picture 4"/>
          <p:cNvPicPr>
            <a:picLocks noChangeAspect="1" noChangeArrowheads="1"/>
          </p:cNvPicPr>
          <p:nvPr/>
        </p:nvPicPr>
        <p:blipFill>
          <a:blip r:embed="rId5"/>
          <a:srcRect/>
          <a:stretch>
            <a:fillRect/>
          </a:stretch>
        </p:blipFill>
        <p:spPr bwMode="auto">
          <a:xfrm>
            <a:off x="5486400" y="3962400"/>
            <a:ext cx="3343031" cy="2182062"/>
          </a:xfrm>
          <a:prstGeom prst="rect">
            <a:avLst/>
          </a:prstGeom>
          <a:noFill/>
          <a:ln w="9525">
            <a:noFill/>
            <a:miter lim="800000"/>
            <a:headEnd/>
            <a:tailEnd/>
          </a:ln>
          <a:effectLst/>
        </p:spPr>
      </p:pic>
      <p:pic>
        <p:nvPicPr>
          <p:cNvPr id="32773" name="Picture 5"/>
          <p:cNvPicPr>
            <a:picLocks noChangeAspect="1" noChangeArrowheads="1"/>
          </p:cNvPicPr>
          <p:nvPr/>
        </p:nvPicPr>
        <p:blipFill>
          <a:blip r:embed="rId6"/>
          <a:srcRect/>
          <a:stretch>
            <a:fillRect/>
          </a:stretch>
        </p:blipFill>
        <p:spPr bwMode="auto">
          <a:xfrm>
            <a:off x="2819400" y="1219200"/>
            <a:ext cx="2662958" cy="4953000"/>
          </a:xfrm>
          <a:prstGeom prst="rect">
            <a:avLst/>
          </a:prstGeom>
          <a:noFill/>
          <a:ln w="9525">
            <a:noFill/>
            <a:miter lim="800000"/>
            <a:headEnd/>
            <a:tailEnd/>
          </a:ln>
          <a:effectLst/>
        </p:spPr>
      </p:pic>
      <p:sp>
        <p:nvSpPr>
          <p:cNvPr id="6" name="TextBox 5"/>
          <p:cNvSpPr txBox="1"/>
          <p:nvPr/>
        </p:nvSpPr>
        <p:spPr>
          <a:xfrm>
            <a:off x="609600" y="152400"/>
            <a:ext cx="7543800" cy="1200329"/>
          </a:xfrm>
          <a:prstGeom prst="rect">
            <a:avLst/>
          </a:prstGeom>
          <a:noFill/>
        </p:spPr>
        <p:txBody>
          <a:bodyPr wrap="square" rtlCol="0">
            <a:spAutoFit/>
          </a:bodyPr>
          <a:lstStyle/>
          <a:p>
            <a:pPr algn="ctr"/>
            <a:r>
              <a:rPr lang="en-US" sz="4800" b="1" i="1" dirty="0" smtClean="0"/>
              <a:t>600 Amp KPF Air Switch</a:t>
            </a:r>
          </a:p>
          <a:p>
            <a:pPr algn="ctr"/>
            <a:r>
              <a:rPr lang="en-US" sz="2400" b="1" i="1" dirty="0" smtClean="0"/>
              <a:t>Exempt</a:t>
            </a:r>
            <a:endParaRPr lang="en-US" sz="2400" b="1" i="1" dirty="0"/>
          </a:p>
        </p:txBody>
      </p:sp>
      <p:sp>
        <p:nvSpPr>
          <p:cNvPr id="7" name="TextBox 6"/>
          <p:cNvSpPr txBox="1"/>
          <p:nvPr/>
        </p:nvSpPr>
        <p:spPr>
          <a:xfrm>
            <a:off x="762000" y="6248400"/>
            <a:ext cx="7467600" cy="461665"/>
          </a:xfrm>
          <a:prstGeom prst="rect">
            <a:avLst/>
          </a:prstGeom>
          <a:noFill/>
        </p:spPr>
        <p:txBody>
          <a:bodyPr wrap="square" rtlCol="0">
            <a:spAutoFit/>
          </a:bodyPr>
          <a:lstStyle/>
          <a:p>
            <a:r>
              <a:rPr lang="en-US" sz="2400" dirty="0" smtClean="0"/>
              <a:t>Triangular Construction – Open and Closed Positions</a:t>
            </a:r>
            <a:endParaRPr 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srcRect/>
          <a:stretch>
            <a:fillRect/>
          </a:stretch>
        </p:blipFill>
        <p:spPr bwMode="auto">
          <a:xfrm>
            <a:off x="3352800" y="1295400"/>
            <a:ext cx="5410200" cy="2819400"/>
          </a:xfrm>
          <a:prstGeom prst="rect">
            <a:avLst/>
          </a:prstGeom>
          <a:noFill/>
          <a:ln w="9525">
            <a:noFill/>
            <a:miter lim="800000"/>
            <a:headEnd/>
            <a:tailEnd/>
          </a:ln>
          <a:effectLst/>
        </p:spPr>
      </p:pic>
      <p:pic>
        <p:nvPicPr>
          <p:cNvPr id="33795" name="Picture 3"/>
          <p:cNvPicPr>
            <a:picLocks noChangeAspect="1" noChangeArrowheads="1"/>
          </p:cNvPicPr>
          <p:nvPr/>
        </p:nvPicPr>
        <p:blipFill>
          <a:blip r:embed="rId4"/>
          <a:srcRect/>
          <a:stretch>
            <a:fillRect/>
          </a:stretch>
        </p:blipFill>
        <p:spPr bwMode="auto">
          <a:xfrm>
            <a:off x="685800" y="3352800"/>
            <a:ext cx="5273288" cy="2895600"/>
          </a:xfrm>
          <a:prstGeom prst="rect">
            <a:avLst/>
          </a:prstGeom>
          <a:noFill/>
          <a:ln w="9525">
            <a:noFill/>
            <a:miter lim="800000"/>
            <a:headEnd/>
            <a:tailEnd/>
          </a:ln>
          <a:effectLst/>
        </p:spPr>
      </p:pic>
      <p:sp>
        <p:nvSpPr>
          <p:cNvPr id="4" name="TextBox 3"/>
          <p:cNvSpPr txBox="1"/>
          <p:nvPr/>
        </p:nvSpPr>
        <p:spPr>
          <a:xfrm>
            <a:off x="609600" y="152400"/>
            <a:ext cx="7543800" cy="1200329"/>
          </a:xfrm>
          <a:prstGeom prst="rect">
            <a:avLst/>
          </a:prstGeom>
          <a:noFill/>
        </p:spPr>
        <p:txBody>
          <a:bodyPr wrap="square" rtlCol="0">
            <a:spAutoFit/>
          </a:bodyPr>
          <a:lstStyle/>
          <a:p>
            <a:pPr algn="ctr"/>
            <a:r>
              <a:rPr lang="en-US" sz="4800" b="1" i="1" dirty="0" smtClean="0"/>
              <a:t>600 Amp KPF Air Switch</a:t>
            </a:r>
          </a:p>
          <a:p>
            <a:pPr algn="ctr"/>
            <a:r>
              <a:rPr lang="en-US" sz="2400" b="1" i="1" dirty="0" smtClean="0"/>
              <a:t>Exempt</a:t>
            </a:r>
            <a:endParaRPr lang="en-US" sz="2400" b="1" i="1" dirty="0"/>
          </a:p>
        </p:txBody>
      </p:sp>
      <p:sp>
        <p:nvSpPr>
          <p:cNvPr id="5" name="TextBox 4"/>
          <p:cNvSpPr txBox="1"/>
          <p:nvPr/>
        </p:nvSpPr>
        <p:spPr>
          <a:xfrm>
            <a:off x="1676400" y="6248400"/>
            <a:ext cx="5410200" cy="461665"/>
          </a:xfrm>
          <a:prstGeom prst="rect">
            <a:avLst/>
          </a:prstGeom>
          <a:noFill/>
        </p:spPr>
        <p:txBody>
          <a:bodyPr wrap="square" rtlCol="0">
            <a:spAutoFit/>
          </a:bodyPr>
          <a:lstStyle/>
          <a:p>
            <a:r>
              <a:rPr lang="en-US" sz="2400" dirty="0" err="1" smtClean="0"/>
              <a:t>Crossarm</a:t>
            </a:r>
            <a:r>
              <a:rPr lang="en-US" sz="2400" dirty="0" smtClean="0"/>
              <a:t> Construction – Closed Position</a:t>
            </a:r>
            <a:endParaRPr lang="en-US"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rcRect/>
          <a:stretch>
            <a:fillRect/>
          </a:stretch>
        </p:blipFill>
        <p:spPr bwMode="auto">
          <a:xfrm>
            <a:off x="228600" y="1295400"/>
            <a:ext cx="7096125" cy="3790950"/>
          </a:xfrm>
          <a:prstGeom prst="rect">
            <a:avLst/>
          </a:prstGeom>
          <a:noFill/>
          <a:ln w="9525">
            <a:noFill/>
            <a:miter lim="800000"/>
            <a:headEnd/>
            <a:tailEnd/>
          </a:ln>
          <a:effectLst/>
        </p:spPr>
      </p:pic>
      <p:pic>
        <p:nvPicPr>
          <p:cNvPr id="34819" name="Picture 3"/>
          <p:cNvPicPr>
            <a:picLocks noChangeAspect="1" noChangeArrowheads="1"/>
          </p:cNvPicPr>
          <p:nvPr/>
        </p:nvPicPr>
        <p:blipFill>
          <a:blip r:embed="rId4"/>
          <a:srcRect/>
          <a:stretch>
            <a:fillRect/>
          </a:stretch>
        </p:blipFill>
        <p:spPr bwMode="auto">
          <a:xfrm>
            <a:off x="5105400" y="3886200"/>
            <a:ext cx="3762375" cy="2571750"/>
          </a:xfrm>
          <a:prstGeom prst="rect">
            <a:avLst/>
          </a:prstGeom>
          <a:noFill/>
          <a:ln w="9525">
            <a:noFill/>
            <a:miter lim="800000"/>
            <a:headEnd/>
            <a:tailEnd/>
          </a:ln>
          <a:effectLst/>
        </p:spPr>
      </p:pic>
      <p:sp>
        <p:nvSpPr>
          <p:cNvPr id="4" name="TextBox 3"/>
          <p:cNvSpPr txBox="1"/>
          <p:nvPr/>
        </p:nvSpPr>
        <p:spPr>
          <a:xfrm>
            <a:off x="609600" y="152400"/>
            <a:ext cx="7543800" cy="1200329"/>
          </a:xfrm>
          <a:prstGeom prst="rect">
            <a:avLst/>
          </a:prstGeom>
          <a:noFill/>
        </p:spPr>
        <p:txBody>
          <a:bodyPr wrap="square" rtlCol="0">
            <a:spAutoFit/>
          </a:bodyPr>
          <a:lstStyle/>
          <a:p>
            <a:pPr algn="ctr"/>
            <a:r>
              <a:rPr lang="en-US" sz="4800" b="1" i="1" dirty="0" smtClean="0"/>
              <a:t>Underarm </a:t>
            </a:r>
            <a:r>
              <a:rPr lang="en-US" sz="4800" b="1" i="1" dirty="0" err="1" smtClean="0"/>
              <a:t>Sidebreak</a:t>
            </a:r>
            <a:r>
              <a:rPr lang="en-US" sz="4800" b="1" i="1" dirty="0" smtClean="0"/>
              <a:t> Switch</a:t>
            </a:r>
          </a:p>
          <a:p>
            <a:pPr algn="ctr"/>
            <a:r>
              <a:rPr lang="en-US" sz="2400" b="1" i="1" dirty="0" smtClean="0"/>
              <a:t>Exempt</a:t>
            </a:r>
            <a:endParaRPr lang="en-US" sz="2400" b="1" i="1" dirty="0"/>
          </a:p>
        </p:txBody>
      </p:sp>
      <p:sp>
        <p:nvSpPr>
          <p:cNvPr id="5" name="TextBox 4"/>
          <p:cNvSpPr txBox="1"/>
          <p:nvPr/>
        </p:nvSpPr>
        <p:spPr>
          <a:xfrm>
            <a:off x="2133600" y="5562600"/>
            <a:ext cx="2133600" cy="461665"/>
          </a:xfrm>
          <a:prstGeom prst="rect">
            <a:avLst/>
          </a:prstGeom>
          <a:noFill/>
        </p:spPr>
        <p:txBody>
          <a:bodyPr wrap="square" rtlCol="0">
            <a:spAutoFit/>
          </a:bodyPr>
          <a:lstStyle/>
          <a:p>
            <a:r>
              <a:rPr lang="en-US" sz="2400" dirty="0" smtClean="0"/>
              <a:t>Open Position</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381000" y="1295400"/>
            <a:ext cx="6324600" cy="3407349"/>
          </a:xfrm>
          <a:prstGeom prst="rect">
            <a:avLst/>
          </a:prstGeom>
          <a:noFill/>
          <a:ln w="9525">
            <a:noFill/>
            <a:miter lim="800000"/>
            <a:headEnd/>
            <a:tailEnd/>
          </a:ln>
          <a:effectLst/>
        </p:spPr>
      </p:pic>
      <p:pic>
        <p:nvPicPr>
          <p:cNvPr id="35843" name="Picture 3"/>
          <p:cNvPicPr>
            <a:picLocks noChangeAspect="1" noChangeArrowheads="1"/>
          </p:cNvPicPr>
          <p:nvPr/>
        </p:nvPicPr>
        <p:blipFill>
          <a:blip r:embed="rId4"/>
          <a:srcRect/>
          <a:stretch>
            <a:fillRect/>
          </a:stretch>
        </p:blipFill>
        <p:spPr bwMode="auto">
          <a:xfrm>
            <a:off x="5334000" y="4191000"/>
            <a:ext cx="3581399" cy="2459407"/>
          </a:xfrm>
          <a:prstGeom prst="rect">
            <a:avLst/>
          </a:prstGeom>
          <a:noFill/>
          <a:ln w="9525">
            <a:noFill/>
            <a:miter lim="800000"/>
            <a:headEnd/>
            <a:tailEnd/>
          </a:ln>
          <a:effectLst/>
        </p:spPr>
      </p:pic>
      <p:sp>
        <p:nvSpPr>
          <p:cNvPr id="4" name="TextBox 3"/>
          <p:cNvSpPr txBox="1"/>
          <p:nvPr/>
        </p:nvSpPr>
        <p:spPr>
          <a:xfrm>
            <a:off x="2133600" y="5105400"/>
            <a:ext cx="2133600" cy="461665"/>
          </a:xfrm>
          <a:prstGeom prst="rect">
            <a:avLst/>
          </a:prstGeom>
          <a:noFill/>
        </p:spPr>
        <p:txBody>
          <a:bodyPr wrap="square" rtlCol="0">
            <a:spAutoFit/>
          </a:bodyPr>
          <a:lstStyle/>
          <a:p>
            <a:r>
              <a:rPr lang="en-US" sz="2400" dirty="0" smtClean="0"/>
              <a:t>Closed Position</a:t>
            </a:r>
            <a:endParaRPr lang="en-US" sz="2400" dirty="0"/>
          </a:p>
        </p:txBody>
      </p:sp>
      <p:sp>
        <p:nvSpPr>
          <p:cNvPr id="5" name="TextBox 4"/>
          <p:cNvSpPr txBox="1"/>
          <p:nvPr/>
        </p:nvSpPr>
        <p:spPr>
          <a:xfrm>
            <a:off x="609600" y="152400"/>
            <a:ext cx="7543800" cy="1200329"/>
          </a:xfrm>
          <a:prstGeom prst="rect">
            <a:avLst/>
          </a:prstGeom>
          <a:noFill/>
        </p:spPr>
        <p:txBody>
          <a:bodyPr wrap="square" rtlCol="0">
            <a:spAutoFit/>
          </a:bodyPr>
          <a:lstStyle/>
          <a:p>
            <a:pPr algn="ctr"/>
            <a:r>
              <a:rPr lang="en-US" sz="4800" b="1" i="1" dirty="0" smtClean="0"/>
              <a:t>Underarm </a:t>
            </a:r>
            <a:r>
              <a:rPr lang="en-US" sz="4800" b="1" i="1" dirty="0" err="1" smtClean="0"/>
              <a:t>Sidebreak</a:t>
            </a:r>
            <a:r>
              <a:rPr lang="en-US" sz="4800" b="1" i="1" dirty="0" smtClean="0"/>
              <a:t> Switch</a:t>
            </a:r>
          </a:p>
          <a:p>
            <a:pPr algn="ctr"/>
            <a:r>
              <a:rPr lang="en-US" sz="2400" b="1" i="1" dirty="0" smtClean="0"/>
              <a:t>Exempt</a:t>
            </a:r>
            <a:endParaRPr lang="en-US" sz="2400" b="1" i="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3"/>
          <a:srcRect/>
          <a:stretch>
            <a:fillRect/>
          </a:stretch>
        </p:blipFill>
        <p:spPr bwMode="auto">
          <a:xfrm>
            <a:off x="381000" y="1219200"/>
            <a:ext cx="5219700" cy="3392805"/>
          </a:xfrm>
          <a:prstGeom prst="rect">
            <a:avLst/>
          </a:prstGeom>
          <a:noFill/>
          <a:ln w="9525">
            <a:noFill/>
            <a:miter lim="800000"/>
            <a:headEnd/>
            <a:tailEnd/>
          </a:ln>
          <a:effectLst/>
        </p:spPr>
      </p:pic>
      <p:pic>
        <p:nvPicPr>
          <p:cNvPr id="4" name="Picture 2"/>
          <p:cNvPicPr>
            <a:picLocks noChangeAspect="1" noChangeArrowheads="1"/>
          </p:cNvPicPr>
          <p:nvPr/>
        </p:nvPicPr>
        <p:blipFill>
          <a:blip r:embed="rId4"/>
          <a:srcRect/>
          <a:stretch>
            <a:fillRect/>
          </a:stretch>
        </p:blipFill>
        <p:spPr bwMode="auto">
          <a:xfrm>
            <a:off x="4267200" y="3368751"/>
            <a:ext cx="4724400" cy="3314430"/>
          </a:xfrm>
          <a:prstGeom prst="rect">
            <a:avLst/>
          </a:prstGeom>
          <a:noFill/>
          <a:ln w="9525">
            <a:noFill/>
            <a:miter lim="800000"/>
            <a:headEnd/>
            <a:tailEnd/>
          </a:ln>
          <a:effectLst/>
        </p:spPr>
      </p:pic>
      <p:sp>
        <p:nvSpPr>
          <p:cNvPr id="5" name="TextBox 4"/>
          <p:cNvSpPr txBox="1"/>
          <p:nvPr/>
        </p:nvSpPr>
        <p:spPr>
          <a:xfrm>
            <a:off x="76200" y="152400"/>
            <a:ext cx="8915400" cy="1200329"/>
          </a:xfrm>
          <a:prstGeom prst="rect">
            <a:avLst/>
          </a:prstGeom>
          <a:noFill/>
        </p:spPr>
        <p:txBody>
          <a:bodyPr wrap="square" rtlCol="0">
            <a:spAutoFit/>
          </a:bodyPr>
          <a:lstStyle/>
          <a:p>
            <a:pPr algn="ctr"/>
            <a:r>
              <a:rPr lang="en-US" sz="4800" b="1" i="1" dirty="0" smtClean="0"/>
              <a:t>S&amp;C Underarm Side-break Switch</a:t>
            </a:r>
          </a:p>
          <a:p>
            <a:pPr algn="ctr"/>
            <a:r>
              <a:rPr lang="en-US" sz="2400" b="1" i="1" dirty="0" smtClean="0"/>
              <a:t>Exempt</a:t>
            </a:r>
            <a:endParaRPr lang="en-US" sz="2400" b="1" i="1" dirty="0"/>
          </a:p>
        </p:txBody>
      </p:sp>
      <p:sp>
        <p:nvSpPr>
          <p:cNvPr id="6" name="TextBox 5"/>
          <p:cNvSpPr txBox="1"/>
          <p:nvPr/>
        </p:nvSpPr>
        <p:spPr>
          <a:xfrm>
            <a:off x="1524000" y="5029200"/>
            <a:ext cx="2133600" cy="461665"/>
          </a:xfrm>
          <a:prstGeom prst="rect">
            <a:avLst/>
          </a:prstGeom>
          <a:noFill/>
        </p:spPr>
        <p:txBody>
          <a:bodyPr wrap="square" rtlCol="0">
            <a:spAutoFit/>
          </a:bodyPr>
          <a:lstStyle/>
          <a:p>
            <a:r>
              <a:rPr lang="en-US" sz="2400" dirty="0" smtClean="0"/>
              <a:t>Closed Position</a:t>
            </a:r>
            <a:endParaRPr lang="en-US"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152400" y="914400"/>
            <a:ext cx="4495800" cy="2945318"/>
          </a:xfrm>
          <a:prstGeom prst="rect">
            <a:avLst/>
          </a:prstGeom>
          <a:noFill/>
          <a:ln w="9525">
            <a:noFill/>
            <a:miter lim="800000"/>
            <a:headEnd/>
            <a:tailEnd/>
          </a:ln>
          <a:effectLst/>
        </p:spPr>
      </p:pic>
      <p:pic>
        <p:nvPicPr>
          <p:cNvPr id="37892" name="Picture 4"/>
          <p:cNvPicPr>
            <a:picLocks noChangeAspect="1" noChangeArrowheads="1"/>
          </p:cNvPicPr>
          <p:nvPr/>
        </p:nvPicPr>
        <p:blipFill>
          <a:blip r:embed="rId4"/>
          <a:srcRect/>
          <a:stretch>
            <a:fillRect/>
          </a:stretch>
        </p:blipFill>
        <p:spPr bwMode="auto">
          <a:xfrm>
            <a:off x="4953000" y="2667000"/>
            <a:ext cx="3438525" cy="2648253"/>
          </a:xfrm>
          <a:prstGeom prst="rect">
            <a:avLst/>
          </a:prstGeom>
          <a:noFill/>
          <a:ln w="9525">
            <a:noFill/>
            <a:miter lim="800000"/>
            <a:headEnd/>
            <a:tailEnd/>
          </a:ln>
          <a:effectLst/>
        </p:spPr>
      </p:pic>
      <p:pic>
        <p:nvPicPr>
          <p:cNvPr id="5" name="Picture 3"/>
          <p:cNvPicPr>
            <a:picLocks noChangeAspect="1" noChangeArrowheads="1"/>
          </p:cNvPicPr>
          <p:nvPr/>
        </p:nvPicPr>
        <p:blipFill>
          <a:blip r:embed="rId5"/>
          <a:srcRect/>
          <a:stretch>
            <a:fillRect/>
          </a:stretch>
        </p:blipFill>
        <p:spPr bwMode="auto">
          <a:xfrm>
            <a:off x="533400" y="3505200"/>
            <a:ext cx="4800600" cy="2993556"/>
          </a:xfrm>
          <a:prstGeom prst="rect">
            <a:avLst/>
          </a:prstGeom>
          <a:noFill/>
          <a:ln w="9525">
            <a:noFill/>
            <a:miter lim="800000"/>
            <a:headEnd/>
            <a:tailEnd/>
          </a:ln>
          <a:effectLst/>
        </p:spPr>
      </p:pic>
      <p:sp>
        <p:nvSpPr>
          <p:cNvPr id="6" name="TextBox 5"/>
          <p:cNvSpPr txBox="1"/>
          <p:nvPr/>
        </p:nvSpPr>
        <p:spPr>
          <a:xfrm>
            <a:off x="1600200" y="228600"/>
            <a:ext cx="7239000" cy="1200329"/>
          </a:xfrm>
          <a:prstGeom prst="rect">
            <a:avLst/>
          </a:prstGeom>
          <a:noFill/>
        </p:spPr>
        <p:txBody>
          <a:bodyPr wrap="square" rtlCol="0">
            <a:spAutoFit/>
          </a:bodyPr>
          <a:lstStyle/>
          <a:p>
            <a:pPr algn="ctr"/>
            <a:r>
              <a:rPr lang="en-US" sz="4800" b="1" i="1" dirty="0" smtClean="0"/>
              <a:t>S&amp;C Omni-</a:t>
            </a:r>
            <a:r>
              <a:rPr lang="en-US" sz="4800" b="1" i="1" dirty="0" err="1" smtClean="0"/>
              <a:t>Ruptor</a:t>
            </a:r>
            <a:r>
              <a:rPr lang="en-US" sz="4800" b="1" i="1" dirty="0" smtClean="0"/>
              <a:t> Switch</a:t>
            </a:r>
          </a:p>
          <a:p>
            <a:pPr algn="ctr"/>
            <a:r>
              <a:rPr lang="en-US" sz="2400" b="1" i="1" dirty="0" smtClean="0"/>
              <a:t>Exempt</a:t>
            </a:r>
            <a:endParaRPr lang="en-US" sz="2400" b="1" i="1" dirty="0"/>
          </a:p>
        </p:txBody>
      </p:sp>
      <p:sp>
        <p:nvSpPr>
          <p:cNvPr id="7" name="TextBox 6"/>
          <p:cNvSpPr txBox="1"/>
          <p:nvPr/>
        </p:nvSpPr>
        <p:spPr>
          <a:xfrm>
            <a:off x="5562600" y="5486400"/>
            <a:ext cx="2133600" cy="461665"/>
          </a:xfrm>
          <a:prstGeom prst="rect">
            <a:avLst/>
          </a:prstGeom>
          <a:noFill/>
        </p:spPr>
        <p:txBody>
          <a:bodyPr wrap="square" rtlCol="0">
            <a:spAutoFit/>
          </a:bodyPr>
          <a:lstStyle/>
          <a:p>
            <a:r>
              <a:rPr lang="en-US" sz="2400" dirty="0" smtClean="0"/>
              <a:t>Closed Position</a:t>
            </a:r>
            <a:endParaRPr lang="en-US" sz="2400" dirty="0"/>
          </a:p>
        </p:txBody>
      </p:sp>
      <p:sp>
        <p:nvSpPr>
          <p:cNvPr id="8" name="TextBox 7"/>
          <p:cNvSpPr txBox="1"/>
          <p:nvPr/>
        </p:nvSpPr>
        <p:spPr>
          <a:xfrm>
            <a:off x="4648200" y="1828800"/>
            <a:ext cx="2057400" cy="461665"/>
          </a:xfrm>
          <a:prstGeom prst="rect">
            <a:avLst/>
          </a:prstGeom>
          <a:noFill/>
        </p:spPr>
        <p:txBody>
          <a:bodyPr wrap="square" rtlCol="0">
            <a:spAutoFit/>
          </a:bodyPr>
          <a:lstStyle/>
          <a:p>
            <a:r>
              <a:rPr lang="en-US" sz="2400" dirty="0" smtClean="0"/>
              <a:t>Open Position</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a:stretch>
            <a:fillRect/>
          </a:stretch>
        </p:blipFill>
        <p:spPr bwMode="auto">
          <a:xfrm>
            <a:off x="3886200" y="1371600"/>
            <a:ext cx="4953000" cy="3733800"/>
          </a:xfrm>
          <a:prstGeom prst="rect">
            <a:avLst/>
          </a:prstGeom>
          <a:noFill/>
          <a:ln w="9525">
            <a:noFill/>
            <a:miter lim="800000"/>
            <a:headEnd/>
            <a:tailEnd/>
          </a:ln>
          <a:effectLst/>
        </p:spPr>
      </p:pic>
      <p:pic>
        <p:nvPicPr>
          <p:cNvPr id="38915" name="Picture 3"/>
          <p:cNvPicPr>
            <a:picLocks noChangeAspect="1" noChangeArrowheads="1"/>
          </p:cNvPicPr>
          <p:nvPr/>
        </p:nvPicPr>
        <p:blipFill>
          <a:blip r:embed="rId4"/>
          <a:srcRect/>
          <a:stretch>
            <a:fillRect/>
          </a:stretch>
        </p:blipFill>
        <p:spPr bwMode="auto">
          <a:xfrm>
            <a:off x="2209800" y="3505200"/>
            <a:ext cx="2819400" cy="2962275"/>
          </a:xfrm>
          <a:prstGeom prst="rect">
            <a:avLst/>
          </a:prstGeom>
          <a:noFill/>
          <a:ln w="9525">
            <a:noFill/>
            <a:miter lim="800000"/>
            <a:headEnd/>
            <a:tailEnd/>
          </a:ln>
          <a:effectLst/>
        </p:spPr>
      </p:pic>
      <p:pic>
        <p:nvPicPr>
          <p:cNvPr id="38916" name="Picture 4"/>
          <p:cNvPicPr>
            <a:picLocks noChangeAspect="1" noChangeArrowheads="1"/>
          </p:cNvPicPr>
          <p:nvPr/>
        </p:nvPicPr>
        <p:blipFill>
          <a:blip r:embed="rId5"/>
          <a:srcRect/>
          <a:stretch>
            <a:fillRect/>
          </a:stretch>
        </p:blipFill>
        <p:spPr bwMode="auto">
          <a:xfrm>
            <a:off x="304800" y="2438400"/>
            <a:ext cx="2546165" cy="2667000"/>
          </a:xfrm>
          <a:prstGeom prst="rect">
            <a:avLst/>
          </a:prstGeom>
          <a:noFill/>
          <a:ln w="9525">
            <a:noFill/>
            <a:miter lim="800000"/>
            <a:headEnd/>
            <a:tailEnd/>
          </a:ln>
          <a:effectLst/>
        </p:spPr>
      </p:pic>
      <p:sp>
        <p:nvSpPr>
          <p:cNvPr id="5" name="TextBox 4"/>
          <p:cNvSpPr txBox="1"/>
          <p:nvPr/>
        </p:nvSpPr>
        <p:spPr>
          <a:xfrm>
            <a:off x="990600" y="304800"/>
            <a:ext cx="7239000" cy="1200329"/>
          </a:xfrm>
          <a:prstGeom prst="rect">
            <a:avLst/>
          </a:prstGeom>
          <a:noFill/>
        </p:spPr>
        <p:txBody>
          <a:bodyPr wrap="square" rtlCol="0">
            <a:spAutoFit/>
          </a:bodyPr>
          <a:lstStyle/>
          <a:p>
            <a:pPr algn="ctr"/>
            <a:r>
              <a:rPr lang="en-US" sz="4800" b="1" i="1" dirty="0" smtClean="0"/>
              <a:t>S&amp;C </a:t>
            </a:r>
            <a:r>
              <a:rPr lang="en-US" sz="4800" b="1" i="1" dirty="0" err="1" smtClean="0"/>
              <a:t>Scada</a:t>
            </a:r>
            <a:r>
              <a:rPr lang="en-US" sz="4800" b="1" i="1" dirty="0" smtClean="0"/>
              <a:t>-Mate Switch</a:t>
            </a:r>
          </a:p>
          <a:p>
            <a:pPr algn="ctr"/>
            <a:r>
              <a:rPr lang="en-US" sz="2400" b="1" i="1" dirty="0" smtClean="0"/>
              <a:t>Exempt</a:t>
            </a:r>
            <a:endParaRPr lang="en-US" sz="2400" b="1" i="1" dirty="0"/>
          </a:p>
        </p:txBody>
      </p:sp>
      <p:sp>
        <p:nvSpPr>
          <p:cNvPr id="6" name="TextBox 5"/>
          <p:cNvSpPr txBox="1"/>
          <p:nvPr/>
        </p:nvSpPr>
        <p:spPr>
          <a:xfrm>
            <a:off x="228600" y="5562600"/>
            <a:ext cx="2971800" cy="461665"/>
          </a:xfrm>
          <a:prstGeom prst="rect">
            <a:avLst/>
          </a:prstGeom>
          <a:noFill/>
        </p:spPr>
        <p:txBody>
          <a:bodyPr wrap="square" rtlCol="0">
            <a:spAutoFit/>
          </a:bodyPr>
          <a:lstStyle/>
          <a:p>
            <a:r>
              <a:rPr lang="en-US" sz="2400" dirty="0" smtClean="0"/>
              <a:t>Open Position - </a:t>
            </a:r>
            <a:r>
              <a:rPr lang="en-US" sz="2400" dirty="0" smtClean="0">
                <a:solidFill>
                  <a:srgbClr val="00B050"/>
                </a:solidFill>
              </a:rPr>
              <a:t>Green</a:t>
            </a:r>
            <a:endParaRPr lang="en-US" sz="2400" dirty="0">
              <a:solidFill>
                <a:srgbClr val="00B050"/>
              </a:solidFill>
            </a:endParaRPr>
          </a:p>
        </p:txBody>
      </p:sp>
      <p:sp>
        <p:nvSpPr>
          <p:cNvPr id="7" name="TextBox 6"/>
          <p:cNvSpPr txBox="1"/>
          <p:nvPr/>
        </p:nvSpPr>
        <p:spPr>
          <a:xfrm>
            <a:off x="1828800" y="1981200"/>
            <a:ext cx="2971800" cy="461665"/>
          </a:xfrm>
          <a:prstGeom prst="rect">
            <a:avLst/>
          </a:prstGeom>
          <a:noFill/>
        </p:spPr>
        <p:txBody>
          <a:bodyPr wrap="square" rtlCol="0">
            <a:spAutoFit/>
          </a:bodyPr>
          <a:lstStyle/>
          <a:p>
            <a:r>
              <a:rPr lang="en-US" sz="2400" dirty="0" smtClean="0"/>
              <a:t>Closed Position - </a:t>
            </a:r>
            <a:r>
              <a:rPr lang="en-US" sz="2400" dirty="0" smtClean="0">
                <a:solidFill>
                  <a:srgbClr val="FF0000"/>
                </a:solidFill>
              </a:rPr>
              <a:t>Red</a:t>
            </a:r>
            <a:endParaRPr lang="en-US" sz="2400" dirty="0">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381000" y="1295400"/>
            <a:ext cx="4267200" cy="3593432"/>
          </a:xfrm>
          <a:prstGeom prst="rect">
            <a:avLst/>
          </a:prstGeom>
          <a:noFill/>
          <a:ln w="9525">
            <a:noFill/>
            <a:miter lim="800000"/>
            <a:headEnd/>
            <a:tailEnd/>
          </a:ln>
          <a:effectLst/>
        </p:spPr>
      </p:pic>
      <p:pic>
        <p:nvPicPr>
          <p:cNvPr id="39939" name="Picture 3"/>
          <p:cNvPicPr>
            <a:picLocks noChangeAspect="1" noChangeArrowheads="1"/>
          </p:cNvPicPr>
          <p:nvPr/>
        </p:nvPicPr>
        <p:blipFill>
          <a:blip r:embed="rId4"/>
          <a:srcRect/>
          <a:stretch>
            <a:fillRect/>
          </a:stretch>
        </p:blipFill>
        <p:spPr bwMode="auto">
          <a:xfrm>
            <a:off x="3810000" y="2362200"/>
            <a:ext cx="4247945" cy="4031213"/>
          </a:xfrm>
          <a:prstGeom prst="rect">
            <a:avLst/>
          </a:prstGeom>
          <a:noFill/>
          <a:ln w="9525">
            <a:noFill/>
            <a:miter lim="800000"/>
            <a:headEnd/>
            <a:tailEnd/>
          </a:ln>
          <a:effectLst/>
        </p:spPr>
      </p:pic>
      <p:sp>
        <p:nvSpPr>
          <p:cNvPr id="4" name="TextBox 3"/>
          <p:cNvSpPr txBox="1"/>
          <p:nvPr/>
        </p:nvSpPr>
        <p:spPr>
          <a:xfrm>
            <a:off x="304800" y="4876800"/>
            <a:ext cx="2971800" cy="461665"/>
          </a:xfrm>
          <a:prstGeom prst="rect">
            <a:avLst/>
          </a:prstGeom>
          <a:noFill/>
        </p:spPr>
        <p:txBody>
          <a:bodyPr wrap="square" rtlCol="0">
            <a:spAutoFit/>
          </a:bodyPr>
          <a:lstStyle/>
          <a:p>
            <a:r>
              <a:rPr lang="en-US" sz="2400" dirty="0" smtClean="0"/>
              <a:t>In-Line Disconnects</a:t>
            </a:r>
            <a:endParaRPr lang="en-US" sz="2400" dirty="0"/>
          </a:p>
        </p:txBody>
      </p:sp>
      <p:sp>
        <p:nvSpPr>
          <p:cNvPr id="5" name="TextBox 4"/>
          <p:cNvSpPr txBox="1"/>
          <p:nvPr/>
        </p:nvSpPr>
        <p:spPr>
          <a:xfrm>
            <a:off x="3733800" y="381000"/>
            <a:ext cx="4419600" cy="1200329"/>
          </a:xfrm>
          <a:prstGeom prst="rect">
            <a:avLst/>
          </a:prstGeom>
          <a:noFill/>
        </p:spPr>
        <p:txBody>
          <a:bodyPr wrap="square" rtlCol="0">
            <a:spAutoFit/>
          </a:bodyPr>
          <a:lstStyle/>
          <a:p>
            <a:pPr algn="ctr"/>
            <a:r>
              <a:rPr lang="en-US" sz="4800" b="1" i="1" dirty="0" err="1" smtClean="0"/>
              <a:t>Recloser</a:t>
            </a:r>
            <a:endParaRPr lang="en-US" sz="4800" b="1" i="1" dirty="0" smtClean="0"/>
          </a:p>
          <a:p>
            <a:pPr algn="ctr"/>
            <a:r>
              <a:rPr lang="en-US" sz="2400" b="1" i="1" dirty="0" smtClean="0"/>
              <a:t>Exempt</a:t>
            </a:r>
            <a:endParaRPr lang="en-US" sz="2400" b="1" i="1" dirty="0"/>
          </a:p>
        </p:txBody>
      </p:sp>
      <p:sp>
        <p:nvSpPr>
          <p:cNvPr id="6" name="TextBox 5"/>
          <p:cNvSpPr txBox="1"/>
          <p:nvPr/>
        </p:nvSpPr>
        <p:spPr>
          <a:xfrm>
            <a:off x="5105400" y="1905000"/>
            <a:ext cx="3124200" cy="461665"/>
          </a:xfrm>
          <a:prstGeom prst="rect">
            <a:avLst/>
          </a:prstGeom>
          <a:noFill/>
        </p:spPr>
        <p:txBody>
          <a:bodyPr wrap="square" rtlCol="0">
            <a:spAutoFit/>
          </a:bodyPr>
          <a:lstStyle/>
          <a:p>
            <a:r>
              <a:rPr lang="en-US" sz="2400" dirty="0" smtClean="0"/>
              <a:t>Solid Blade Disconnects</a:t>
            </a: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609600" y="1524000"/>
            <a:ext cx="3981450" cy="46291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6324600" y="1219200"/>
            <a:ext cx="2619375" cy="2486025"/>
          </a:xfrm>
          <a:prstGeom prst="rect">
            <a:avLst/>
          </a:prstGeom>
          <a:noFill/>
          <a:ln w="9525">
            <a:noFill/>
            <a:miter lim="800000"/>
            <a:headEnd/>
            <a:tailEnd/>
          </a:ln>
          <a:effectLst/>
        </p:spPr>
      </p:pic>
      <p:pic>
        <p:nvPicPr>
          <p:cNvPr id="4100" name="Picture 4"/>
          <p:cNvPicPr>
            <a:picLocks noChangeAspect="1" noChangeArrowheads="1"/>
          </p:cNvPicPr>
          <p:nvPr/>
        </p:nvPicPr>
        <p:blipFill>
          <a:blip r:embed="rId5"/>
          <a:srcRect/>
          <a:stretch>
            <a:fillRect/>
          </a:stretch>
        </p:blipFill>
        <p:spPr bwMode="auto">
          <a:xfrm>
            <a:off x="4572000" y="3657600"/>
            <a:ext cx="2590800" cy="2486025"/>
          </a:xfrm>
          <a:prstGeom prst="rect">
            <a:avLst/>
          </a:prstGeom>
          <a:noFill/>
          <a:ln w="9525">
            <a:noFill/>
            <a:miter lim="800000"/>
            <a:headEnd/>
            <a:tailEnd/>
          </a:ln>
          <a:effectLst/>
        </p:spPr>
      </p:pic>
      <p:sp>
        <p:nvSpPr>
          <p:cNvPr id="6" name="TextBox 5"/>
          <p:cNvSpPr txBox="1"/>
          <p:nvPr/>
        </p:nvSpPr>
        <p:spPr>
          <a:xfrm>
            <a:off x="1828800" y="304800"/>
            <a:ext cx="4114800" cy="1200329"/>
          </a:xfrm>
          <a:prstGeom prst="rect">
            <a:avLst/>
          </a:prstGeom>
          <a:noFill/>
        </p:spPr>
        <p:txBody>
          <a:bodyPr wrap="square" rtlCol="0">
            <a:spAutoFit/>
          </a:bodyPr>
          <a:lstStyle/>
          <a:p>
            <a:pPr algn="ctr"/>
            <a:r>
              <a:rPr lang="en-US" sz="4800" b="1" i="1" dirty="0" smtClean="0"/>
              <a:t>Universal Fuse</a:t>
            </a:r>
          </a:p>
          <a:p>
            <a:pPr algn="ctr"/>
            <a:r>
              <a:rPr lang="en-US" sz="2400" b="1" i="1" dirty="0" smtClean="0"/>
              <a:t>Non-Exempt</a:t>
            </a:r>
            <a:endParaRPr lang="en-US" sz="2400" b="1" i="1" dirty="0"/>
          </a:p>
        </p:txBody>
      </p:sp>
      <p:sp>
        <p:nvSpPr>
          <p:cNvPr id="7" name="TextBox 6"/>
          <p:cNvSpPr txBox="1"/>
          <p:nvPr/>
        </p:nvSpPr>
        <p:spPr>
          <a:xfrm>
            <a:off x="7162800" y="5105400"/>
            <a:ext cx="1600200" cy="830997"/>
          </a:xfrm>
          <a:prstGeom prst="rect">
            <a:avLst/>
          </a:prstGeom>
          <a:noFill/>
        </p:spPr>
        <p:txBody>
          <a:bodyPr wrap="square" rtlCol="0">
            <a:spAutoFit/>
          </a:bodyPr>
          <a:lstStyle/>
          <a:p>
            <a:r>
              <a:rPr lang="en-US" sz="2400" dirty="0" smtClean="0"/>
              <a:t>Expulsion end of fuse</a:t>
            </a:r>
            <a:endParaRPr lang="en-US" sz="2400" dirty="0"/>
          </a:p>
        </p:txBody>
      </p:sp>
      <p:sp>
        <p:nvSpPr>
          <p:cNvPr id="8" name="TextBox 7"/>
          <p:cNvSpPr txBox="1"/>
          <p:nvPr/>
        </p:nvSpPr>
        <p:spPr>
          <a:xfrm>
            <a:off x="7543800" y="3657600"/>
            <a:ext cx="1371600" cy="461665"/>
          </a:xfrm>
          <a:prstGeom prst="rect">
            <a:avLst/>
          </a:prstGeom>
          <a:noFill/>
        </p:spPr>
        <p:txBody>
          <a:bodyPr wrap="square" rtlCol="0">
            <a:spAutoFit/>
          </a:bodyPr>
          <a:lstStyle/>
          <a:p>
            <a:r>
              <a:rPr lang="en-US" sz="2400" dirty="0" smtClean="0"/>
              <a:t>Pull Ring</a:t>
            </a:r>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228600" y="1600200"/>
            <a:ext cx="4356323" cy="3962400"/>
          </a:xfrm>
          <a:prstGeom prst="rect">
            <a:avLst/>
          </a:prstGeom>
          <a:noFill/>
          <a:ln w="9525">
            <a:noFill/>
            <a:miter lim="800000"/>
            <a:headEnd/>
            <a:tailEnd/>
          </a:ln>
          <a:effectLst/>
        </p:spPr>
      </p:pic>
      <p:pic>
        <p:nvPicPr>
          <p:cNvPr id="40963" name="Picture 3"/>
          <p:cNvPicPr>
            <a:picLocks noChangeAspect="1" noChangeArrowheads="1"/>
          </p:cNvPicPr>
          <p:nvPr/>
        </p:nvPicPr>
        <p:blipFill>
          <a:blip r:embed="rId4"/>
          <a:srcRect/>
          <a:stretch>
            <a:fillRect/>
          </a:stretch>
        </p:blipFill>
        <p:spPr bwMode="auto">
          <a:xfrm>
            <a:off x="3810000" y="2841506"/>
            <a:ext cx="4572000" cy="3606920"/>
          </a:xfrm>
          <a:prstGeom prst="rect">
            <a:avLst/>
          </a:prstGeom>
          <a:noFill/>
          <a:ln w="9525">
            <a:noFill/>
            <a:miter lim="800000"/>
            <a:headEnd/>
            <a:tailEnd/>
          </a:ln>
          <a:effectLst/>
        </p:spPr>
      </p:pic>
      <p:sp>
        <p:nvSpPr>
          <p:cNvPr id="4" name="TextBox 3"/>
          <p:cNvSpPr txBox="1"/>
          <p:nvPr/>
        </p:nvSpPr>
        <p:spPr>
          <a:xfrm>
            <a:off x="3733800" y="457200"/>
            <a:ext cx="4419600" cy="1200329"/>
          </a:xfrm>
          <a:prstGeom prst="rect">
            <a:avLst/>
          </a:prstGeom>
          <a:noFill/>
        </p:spPr>
        <p:txBody>
          <a:bodyPr wrap="square" rtlCol="0">
            <a:spAutoFit/>
          </a:bodyPr>
          <a:lstStyle/>
          <a:p>
            <a:pPr algn="ctr"/>
            <a:r>
              <a:rPr lang="en-US" sz="4800" b="1" i="1" dirty="0" err="1" smtClean="0"/>
              <a:t>Sectionalizer</a:t>
            </a:r>
            <a:endParaRPr lang="en-US" sz="4800" b="1" i="1" dirty="0" smtClean="0"/>
          </a:p>
          <a:p>
            <a:pPr algn="ctr"/>
            <a:r>
              <a:rPr lang="en-US" sz="2400" b="1" i="1" dirty="0" smtClean="0"/>
              <a:t>Exempt</a:t>
            </a:r>
            <a:endParaRPr lang="en-US" sz="2400" b="1" i="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a:stretch>
            <a:fillRect/>
          </a:stretch>
        </p:blipFill>
        <p:spPr bwMode="auto">
          <a:xfrm>
            <a:off x="304800" y="1371600"/>
            <a:ext cx="3200400" cy="4960231"/>
          </a:xfrm>
          <a:prstGeom prst="rect">
            <a:avLst/>
          </a:prstGeom>
          <a:noFill/>
          <a:ln w="9525">
            <a:noFill/>
            <a:miter lim="800000"/>
            <a:headEnd/>
            <a:tailEnd/>
          </a:ln>
          <a:effectLst/>
        </p:spPr>
      </p:pic>
      <p:pic>
        <p:nvPicPr>
          <p:cNvPr id="41987" name="Picture 3"/>
          <p:cNvPicPr>
            <a:picLocks noChangeAspect="1" noChangeArrowheads="1"/>
          </p:cNvPicPr>
          <p:nvPr/>
        </p:nvPicPr>
        <p:blipFill>
          <a:blip r:embed="rId4"/>
          <a:srcRect/>
          <a:stretch>
            <a:fillRect/>
          </a:stretch>
        </p:blipFill>
        <p:spPr bwMode="auto">
          <a:xfrm>
            <a:off x="3657600" y="2819400"/>
            <a:ext cx="5029200" cy="3478981"/>
          </a:xfrm>
          <a:prstGeom prst="rect">
            <a:avLst/>
          </a:prstGeom>
          <a:noFill/>
          <a:ln w="9525">
            <a:noFill/>
            <a:miter lim="800000"/>
            <a:headEnd/>
            <a:tailEnd/>
          </a:ln>
          <a:effectLst/>
        </p:spPr>
      </p:pic>
      <p:sp>
        <p:nvSpPr>
          <p:cNvPr id="4" name="TextBox 3"/>
          <p:cNvSpPr txBox="1"/>
          <p:nvPr/>
        </p:nvSpPr>
        <p:spPr>
          <a:xfrm>
            <a:off x="3733800" y="381000"/>
            <a:ext cx="4419600" cy="1938992"/>
          </a:xfrm>
          <a:prstGeom prst="rect">
            <a:avLst/>
          </a:prstGeom>
          <a:noFill/>
        </p:spPr>
        <p:txBody>
          <a:bodyPr wrap="square" rtlCol="0">
            <a:spAutoFit/>
          </a:bodyPr>
          <a:lstStyle/>
          <a:p>
            <a:pPr algn="ctr"/>
            <a:r>
              <a:rPr lang="en-US" sz="4800" b="1" i="1" dirty="0" smtClean="0"/>
              <a:t>Voltage Regulators</a:t>
            </a:r>
          </a:p>
          <a:p>
            <a:pPr algn="ctr"/>
            <a:r>
              <a:rPr lang="en-US" sz="2400" b="1" i="1" dirty="0" smtClean="0"/>
              <a:t>Exempt</a:t>
            </a:r>
            <a:endParaRPr lang="en-US" sz="2400" b="1" i="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srcRect/>
          <a:stretch>
            <a:fillRect/>
          </a:stretch>
        </p:blipFill>
        <p:spPr bwMode="auto">
          <a:xfrm>
            <a:off x="609600" y="1676400"/>
            <a:ext cx="3581400" cy="4764248"/>
          </a:xfrm>
          <a:prstGeom prst="rect">
            <a:avLst/>
          </a:prstGeom>
          <a:noFill/>
          <a:ln w="9525">
            <a:noFill/>
            <a:miter lim="800000"/>
            <a:headEnd/>
            <a:tailEnd/>
          </a:ln>
          <a:effectLst/>
        </p:spPr>
      </p:pic>
      <p:pic>
        <p:nvPicPr>
          <p:cNvPr id="43010" name="Picture 2"/>
          <p:cNvPicPr>
            <a:picLocks noChangeAspect="1" noChangeArrowheads="1"/>
          </p:cNvPicPr>
          <p:nvPr/>
        </p:nvPicPr>
        <p:blipFill>
          <a:blip r:embed="rId4"/>
          <a:srcRect/>
          <a:stretch>
            <a:fillRect/>
          </a:stretch>
        </p:blipFill>
        <p:spPr bwMode="auto">
          <a:xfrm>
            <a:off x="4876800" y="1752600"/>
            <a:ext cx="3403104" cy="4724400"/>
          </a:xfrm>
          <a:prstGeom prst="rect">
            <a:avLst/>
          </a:prstGeom>
          <a:noFill/>
          <a:ln w="9525">
            <a:noFill/>
            <a:miter lim="800000"/>
            <a:headEnd/>
            <a:tailEnd/>
          </a:ln>
          <a:effectLst/>
        </p:spPr>
      </p:pic>
      <p:sp>
        <p:nvSpPr>
          <p:cNvPr id="4" name="TextBox 3"/>
          <p:cNvSpPr txBox="1"/>
          <p:nvPr/>
        </p:nvSpPr>
        <p:spPr>
          <a:xfrm>
            <a:off x="2362200" y="381000"/>
            <a:ext cx="4419600" cy="1200329"/>
          </a:xfrm>
          <a:prstGeom prst="rect">
            <a:avLst/>
          </a:prstGeom>
          <a:noFill/>
        </p:spPr>
        <p:txBody>
          <a:bodyPr wrap="square" rtlCol="0">
            <a:spAutoFit/>
          </a:bodyPr>
          <a:lstStyle/>
          <a:p>
            <a:pPr algn="ctr"/>
            <a:r>
              <a:rPr lang="en-US" sz="4800" b="1" i="1" dirty="0" smtClean="0"/>
              <a:t>Capacitor Bank</a:t>
            </a:r>
          </a:p>
          <a:p>
            <a:pPr algn="ctr"/>
            <a:r>
              <a:rPr lang="en-US" sz="2400" b="1" i="1" dirty="0" smtClean="0"/>
              <a:t>Exempt</a:t>
            </a:r>
            <a:endParaRPr lang="en-US" sz="2400" b="1" i="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a:stretch>
            <a:fillRect/>
          </a:stretch>
        </p:blipFill>
        <p:spPr bwMode="auto">
          <a:xfrm>
            <a:off x="533400" y="1676400"/>
            <a:ext cx="4114800" cy="4730231"/>
          </a:xfrm>
          <a:prstGeom prst="rect">
            <a:avLst/>
          </a:prstGeom>
          <a:noFill/>
          <a:ln w="9525">
            <a:noFill/>
            <a:miter lim="800000"/>
            <a:headEnd/>
            <a:tailEnd/>
          </a:ln>
          <a:effectLst/>
        </p:spPr>
      </p:pic>
      <p:pic>
        <p:nvPicPr>
          <p:cNvPr id="44035" name="Picture 3"/>
          <p:cNvPicPr>
            <a:picLocks noChangeAspect="1" noChangeArrowheads="1"/>
          </p:cNvPicPr>
          <p:nvPr/>
        </p:nvPicPr>
        <p:blipFill>
          <a:blip r:embed="rId4"/>
          <a:srcRect/>
          <a:stretch>
            <a:fillRect/>
          </a:stretch>
        </p:blipFill>
        <p:spPr bwMode="auto">
          <a:xfrm>
            <a:off x="4876800" y="1676400"/>
            <a:ext cx="3193676" cy="4721084"/>
          </a:xfrm>
          <a:prstGeom prst="rect">
            <a:avLst/>
          </a:prstGeom>
          <a:noFill/>
          <a:ln w="9525">
            <a:noFill/>
            <a:miter lim="800000"/>
            <a:headEnd/>
            <a:tailEnd/>
          </a:ln>
          <a:effectLst/>
        </p:spPr>
      </p:pic>
      <p:sp>
        <p:nvSpPr>
          <p:cNvPr id="4" name="TextBox 3"/>
          <p:cNvSpPr txBox="1"/>
          <p:nvPr/>
        </p:nvSpPr>
        <p:spPr>
          <a:xfrm>
            <a:off x="2362200" y="304800"/>
            <a:ext cx="4419600" cy="1200329"/>
          </a:xfrm>
          <a:prstGeom prst="rect">
            <a:avLst/>
          </a:prstGeom>
          <a:noFill/>
        </p:spPr>
        <p:txBody>
          <a:bodyPr wrap="square" rtlCol="0">
            <a:spAutoFit/>
          </a:bodyPr>
          <a:lstStyle/>
          <a:p>
            <a:pPr algn="ctr"/>
            <a:r>
              <a:rPr lang="en-US" sz="4800" b="1" i="1" dirty="0" smtClean="0"/>
              <a:t>Transformers</a:t>
            </a:r>
          </a:p>
          <a:p>
            <a:pPr algn="ctr"/>
            <a:r>
              <a:rPr lang="en-US" sz="2400" b="1" i="1" dirty="0" smtClean="0"/>
              <a:t>Exempt</a:t>
            </a:r>
            <a:endParaRPr lang="en-US" sz="2400" b="1" i="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srcRect/>
          <a:stretch>
            <a:fillRect/>
          </a:stretch>
        </p:blipFill>
        <p:spPr bwMode="auto">
          <a:xfrm>
            <a:off x="609600" y="1295400"/>
            <a:ext cx="2895600" cy="4862544"/>
          </a:xfrm>
          <a:prstGeom prst="rect">
            <a:avLst/>
          </a:prstGeom>
          <a:noFill/>
          <a:ln w="9525">
            <a:noFill/>
            <a:miter lim="800000"/>
            <a:headEnd/>
            <a:tailEnd/>
          </a:ln>
          <a:effectLst/>
        </p:spPr>
      </p:pic>
      <p:pic>
        <p:nvPicPr>
          <p:cNvPr id="45059" name="Picture 3"/>
          <p:cNvPicPr>
            <a:picLocks noChangeAspect="1" noChangeArrowheads="1"/>
          </p:cNvPicPr>
          <p:nvPr/>
        </p:nvPicPr>
        <p:blipFill>
          <a:blip r:embed="rId4"/>
          <a:srcRect/>
          <a:stretch>
            <a:fillRect/>
          </a:stretch>
        </p:blipFill>
        <p:spPr bwMode="auto">
          <a:xfrm>
            <a:off x="3810000" y="1295400"/>
            <a:ext cx="3352800" cy="1755808"/>
          </a:xfrm>
          <a:prstGeom prst="rect">
            <a:avLst/>
          </a:prstGeom>
          <a:noFill/>
          <a:ln w="9525">
            <a:noFill/>
            <a:miter lim="800000"/>
            <a:headEnd/>
            <a:tailEnd/>
          </a:ln>
          <a:effectLst/>
        </p:spPr>
      </p:pic>
      <p:pic>
        <p:nvPicPr>
          <p:cNvPr id="45060" name="Picture 4"/>
          <p:cNvPicPr>
            <a:picLocks noChangeAspect="1" noChangeArrowheads="1"/>
          </p:cNvPicPr>
          <p:nvPr/>
        </p:nvPicPr>
        <p:blipFill>
          <a:blip r:embed="rId5"/>
          <a:srcRect/>
          <a:stretch>
            <a:fillRect/>
          </a:stretch>
        </p:blipFill>
        <p:spPr bwMode="auto">
          <a:xfrm>
            <a:off x="3810000" y="3124200"/>
            <a:ext cx="4800600" cy="3107470"/>
          </a:xfrm>
          <a:prstGeom prst="rect">
            <a:avLst/>
          </a:prstGeom>
          <a:noFill/>
          <a:ln w="9525">
            <a:noFill/>
            <a:miter lim="800000"/>
            <a:headEnd/>
            <a:tailEnd/>
          </a:ln>
          <a:effectLst/>
        </p:spPr>
      </p:pic>
      <p:sp>
        <p:nvSpPr>
          <p:cNvPr id="5" name="TextBox 4"/>
          <p:cNvSpPr txBox="1"/>
          <p:nvPr/>
        </p:nvSpPr>
        <p:spPr>
          <a:xfrm>
            <a:off x="685800" y="152400"/>
            <a:ext cx="7391400" cy="1200329"/>
          </a:xfrm>
          <a:prstGeom prst="rect">
            <a:avLst/>
          </a:prstGeom>
          <a:noFill/>
        </p:spPr>
        <p:txBody>
          <a:bodyPr wrap="square" rtlCol="0">
            <a:spAutoFit/>
          </a:bodyPr>
          <a:lstStyle/>
          <a:p>
            <a:pPr algn="ctr"/>
            <a:r>
              <a:rPr lang="en-US" sz="4800" b="1" i="1" dirty="0" smtClean="0"/>
              <a:t>Parallel Groove Connectors</a:t>
            </a:r>
          </a:p>
          <a:p>
            <a:pPr algn="ctr"/>
            <a:r>
              <a:rPr lang="en-US" sz="2400" b="1" i="1" dirty="0" smtClean="0"/>
              <a:t>Exempt</a:t>
            </a:r>
            <a:endParaRPr lang="en-US" sz="2400" b="1" i="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a:srcRect/>
          <a:stretch>
            <a:fillRect/>
          </a:stretch>
        </p:blipFill>
        <p:spPr bwMode="auto">
          <a:xfrm>
            <a:off x="4572000" y="3733800"/>
            <a:ext cx="3869485" cy="2590800"/>
          </a:xfrm>
          <a:prstGeom prst="rect">
            <a:avLst/>
          </a:prstGeom>
          <a:noFill/>
          <a:ln w="9525">
            <a:noFill/>
            <a:miter lim="800000"/>
            <a:headEnd/>
            <a:tailEnd/>
          </a:ln>
          <a:effectLst/>
        </p:spPr>
      </p:pic>
      <p:pic>
        <p:nvPicPr>
          <p:cNvPr id="47108" name="Picture 4"/>
          <p:cNvPicPr>
            <a:picLocks noChangeAspect="1" noChangeArrowheads="1"/>
          </p:cNvPicPr>
          <p:nvPr/>
        </p:nvPicPr>
        <p:blipFill>
          <a:blip r:embed="rId4"/>
          <a:srcRect/>
          <a:stretch>
            <a:fillRect/>
          </a:stretch>
        </p:blipFill>
        <p:spPr bwMode="auto">
          <a:xfrm>
            <a:off x="5029200" y="1143000"/>
            <a:ext cx="3775854" cy="2594752"/>
          </a:xfrm>
          <a:prstGeom prst="rect">
            <a:avLst/>
          </a:prstGeom>
          <a:noFill/>
          <a:ln w="9525">
            <a:noFill/>
            <a:miter lim="800000"/>
            <a:headEnd/>
            <a:tailEnd/>
          </a:ln>
          <a:effectLst/>
        </p:spPr>
      </p:pic>
      <p:pic>
        <p:nvPicPr>
          <p:cNvPr id="5" name="Picture 2"/>
          <p:cNvPicPr>
            <a:picLocks noChangeAspect="1" noChangeArrowheads="1"/>
          </p:cNvPicPr>
          <p:nvPr/>
        </p:nvPicPr>
        <p:blipFill>
          <a:blip r:embed="rId5"/>
          <a:srcRect/>
          <a:stretch>
            <a:fillRect/>
          </a:stretch>
        </p:blipFill>
        <p:spPr bwMode="auto">
          <a:xfrm>
            <a:off x="685800" y="1981200"/>
            <a:ext cx="4724399" cy="3060958"/>
          </a:xfrm>
          <a:prstGeom prst="rect">
            <a:avLst/>
          </a:prstGeom>
          <a:noFill/>
          <a:ln w="9525">
            <a:noFill/>
            <a:miter lim="800000"/>
            <a:headEnd/>
            <a:tailEnd/>
          </a:ln>
          <a:effectLst/>
        </p:spPr>
      </p:pic>
      <p:sp>
        <p:nvSpPr>
          <p:cNvPr id="6" name="TextBox 5"/>
          <p:cNvSpPr txBox="1"/>
          <p:nvPr/>
        </p:nvSpPr>
        <p:spPr>
          <a:xfrm>
            <a:off x="685800" y="152400"/>
            <a:ext cx="7391400" cy="1200329"/>
          </a:xfrm>
          <a:prstGeom prst="rect">
            <a:avLst/>
          </a:prstGeom>
          <a:noFill/>
        </p:spPr>
        <p:txBody>
          <a:bodyPr wrap="square" rtlCol="0">
            <a:spAutoFit/>
          </a:bodyPr>
          <a:lstStyle/>
          <a:p>
            <a:pPr algn="ctr"/>
            <a:r>
              <a:rPr lang="en-US" sz="4800" b="1" i="1" dirty="0" smtClean="0"/>
              <a:t>Hot Tap Clamps</a:t>
            </a:r>
          </a:p>
          <a:p>
            <a:pPr algn="ctr"/>
            <a:r>
              <a:rPr lang="en-US" sz="2400" b="1" i="1" dirty="0" smtClean="0"/>
              <a:t>Exempt</a:t>
            </a:r>
            <a:endParaRPr lang="en-US" sz="2400" b="1" i="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srcRect/>
          <a:stretch>
            <a:fillRect/>
          </a:stretch>
        </p:blipFill>
        <p:spPr bwMode="auto">
          <a:xfrm>
            <a:off x="3200400" y="1752600"/>
            <a:ext cx="5486400" cy="2980501"/>
          </a:xfrm>
          <a:prstGeom prst="rect">
            <a:avLst/>
          </a:prstGeom>
          <a:noFill/>
          <a:ln w="9525">
            <a:noFill/>
            <a:miter lim="800000"/>
            <a:headEnd/>
            <a:tailEnd/>
          </a:ln>
          <a:effectLst/>
        </p:spPr>
      </p:pic>
      <p:pic>
        <p:nvPicPr>
          <p:cNvPr id="48131" name="Picture 3"/>
          <p:cNvPicPr>
            <a:picLocks noChangeAspect="1" noChangeArrowheads="1"/>
          </p:cNvPicPr>
          <p:nvPr/>
        </p:nvPicPr>
        <p:blipFill>
          <a:blip r:embed="rId4"/>
          <a:srcRect/>
          <a:stretch>
            <a:fillRect/>
          </a:stretch>
        </p:blipFill>
        <p:spPr bwMode="auto">
          <a:xfrm>
            <a:off x="533400" y="3124200"/>
            <a:ext cx="5410200" cy="3360602"/>
          </a:xfrm>
          <a:prstGeom prst="rect">
            <a:avLst/>
          </a:prstGeom>
          <a:noFill/>
          <a:ln w="9525">
            <a:noFill/>
            <a:miter lim="800000"/>
            <a:headEnd/>
            <a:tailEnd/>
          </a:ln>
          <a:effectLst/>
        </p:spPr>
      </p:pic>
      <p:sp>
        <p:nvSpPr>
          <p:cNvPr id="4" name="TextBox 3"/>
          <p:cNvSpPr txBox="1"/>
          <p:nvPr/>
        </p:nvSpPr>
        <p:spPr>
          <a:xfrm>
            <a:off x="685800" y="152400"/>
            <a:ext cx="7391400" cy="1200329"/>
          </a:xfrm>
          <a:prstGeom prst="rect">
            <a:avLst/>
          </a:prstGeom>
          <a:noFill/>
        </p:spPr>
        <p:txBody>
          <a:bodyPr wrap="square" rtlCol="0">
            <a:spAutoFit/>
          </a:bodyPr>
          <a:lstStyle/>
          <a:p>
            <a:pPr algn="ctr"/>
            <a:r>
              <a:rPr lang="en-US" sz="4800" b="1" i="1" dirty="0" smtClean="0"/>
              <a:t>Piercing Hot Tap Clamp</a:t>
            </a:r>
          </a:p>
          <a:p>
            <a:pPr algn="ctr"/>
            <a:r>
              <a:rPr lang="en-US" sz="2400" b="1" i="1" dirty="0" smtClean="0"/>
              <a:t>Exempt</a:t>
            </a:r>
            <a:endParaRPr lang="en-US" sz="2400" b="1" i="1" dirty="0"/>
          </a:p>
        </p:txBody>
      </p:sp>
      <p:sp>
        <p:nvSpPr>
          <p:cNvPr id="5" name="TextBox 4"/>
          <p:cNvSpPr txBox="1"/>
          <p:nvPr/>
        </p:nvSpPr>
        <p:spPr>
          <a:xfrm>
            <a:off x="4114800" y="1828800"/>
            <a:ext cx="3733800" cy="461665"/>
          </a:xfrm>
          <a:prstGeom prst="rect">
            <a:avLst/>
          </a:prstGeom>
          <a:noFill/>
        </p:spPr>
        <p:txBody>
          <a:bodyPr wrap="square" rtlCol="0">
            <a:spAutoFit/>
          </a:bodyPr>
          <a:lstStyle/>
          <a:p>
            <a:r>
              <a:rPr lang="en-US" sz="2400" dirty="0" smtClean="0"/>
              <a:t>Piercing Clamp on Tree Wire</a:t>
            </a:r>
            <a:endParaRPr lang="en-US"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srcRect/>
          <a:stretch>
            <a:fillRect/>
          </a:stretch>
        </p:blipFill>
        <p:spPr bwMode="auto">
          <a:xfrm>
            <a:off x="1066800" y="1295400"/>
            <a:ext cx="2895600" cy="2144889"/>
          </a:xfrm>
          <a:prstGeom prst="rect">
            <a:avLst/>
          </a:prstGeom>
          <a:noFill/>
          <a:ln w="9525">
            <a:noFill/>
            <a:miter lim="800000"/>
            <a:headEnd/>
            <a:tailEnd/>
          </a:ln>
          <a:effectLst/>
        </p:spPr>
      </p:pic>
      <p:pic>
        <p:nvPicPr>
          <p:cNvPr id="50180" name="Picture 4"/>
          <p:cNvPicPr>
            <a:picLocks noChangeAspect="1" noChangeArrowheads="1"/>
          </p:cNvPicPr>
          <p:nvPr/>
        </p:nvPicPr>
        <p:blipFill>
          <a:blip r:embed="rId4"/>
          <a:srcRect/>
          <a:stretch>
            <a:fillRect/>
          </a:stretch>
        </p:blipFill>
        <p:spPr bwMode="auto">
          <a:xfrm>
            <a:off x="381000" y="3488103"/>
            <a:ext cx="4648200" cy="3171158"/>
          </a:xfrm>
          <a:prstGeom prst="rect">
            <a:avLst/>
          </a:prstGeom>
          <a:noFill/>
          <a:ln w="9525">
            <a:noFill/>
            <a:miter lim="800000"/>
            <a:headEnd/>
            <a:tailEnd/>
          </a:ln>
          <a:effectLst/>
        </p:spPr>
      </p:pic>
      <p:pic>
        <p:nvPicPr>
          <p:cNvPr id="5" name="Picture 3"/>
          <p:cNvPicPr>
            <a:picLocks noChangeAspect="1" noChangeArrowheads="1"/>
          </p:cNvPicPr>
          <p:nvPr/>
        </p:nvPicPr>
        <p:blipFill>
          <a:blip r:embed="rId5"/>
          <a:srcRect/>
          <a:stretch>
            <a:fillRect/>
          </a:stretch>
        </p:blipFill>
        <p:spPr bwMode="auto">
          <a:xfrm>
            <a:off x="4267200" y="1676400"/>
            <a:ext cx="4714875" cy="3400425"/>
          </a:xfrm>
          <a:prstGeom prst="rect">
            <a:avLst/>
          </a:prstGeom>
          <a:noFill/>
          <a:ln w="9525">
            <a:noFill/>
            <a:miter lim="800000"/>
            <a:headEnd/>
            <a:tailEnd/>
          </a:ln>
          <a:effectLst/>
        </p:spPr>
      </p:pic>
      <p:sp>
        <p:nvSpPr>
          <p:cNvPr id="6" name="TextBox 5"/>
          <p:cNvSpPr txBox="1"/>
          <p:nvPr/>
        </p:nvSpPr>
        <p:spPr>
          <a:xfrm>
            <a:off x="685800" y="152400"/>
            <a:ext cx="7391400" cy="1200329"/>
          </a:xfrm>
          <a:prstGeom prst="rect">
            <a:avLst/>
          </a:prstGeom>
          <a:noFill/>
        </p:spPr>
        <p:txBody>
          <a:bodyPr wrap="square" rtlCol="0">
            <a:spAutoFit/>
          </a:bodyPr>
          <a:lstStyle/>
          <a:p>
            <a:pPr algn="ctr"/>
            <a:r>
              <a:rPr lang="en-US" sz="4800" b="1" i="1" dirty="0" smtClean="0"/>
              <a:t>Wedge Connectors</a:t>
            </a:r>
          </a:p>
          <a:p>
            <a:pPr algn="ctr"/>
            <a:r>
              <a:rPr lang="en-US" sz="2400" b="1" i="1" dirty="0" smtClean="0"/>
              <a:t>Exempt</a:t>
            </a:r>
            <a:endParaRPr lang="en-US" sz="2400" b="1" i="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p:cNvPicPr>
            <a:picLocks noChangeAspect="1" noChangeArrowheads="1"/>
          </p:cNvPicPr>
          <p:nvPr/>
        </p:nvPicPr>
        <p:blipFill>
          <a:blip r:embed="rId3"/>
          <a:srcRect/>
          <a:stretch>
            <a:fillRect/>
          </a:stretch>
        </p:blipFill>
        <p:spPr bwMode="auto">
          <a:xfrm>
            <a:off x="5486400" y="1447800"/>
            <a:ext cx="3436004" cy="5120640"/>
          </a:xfrm>
          <a:prstGeom prst="rect">
            <a:avLst/>
          </a:prstGeom>
          <a:noFill/>
          <a:ln w="9525">
            <a:noFill/>
            <a:miter lim="800000"/>
            <a:headEnd/>
            <a:tailEnd/>
          </a:ln>
          <a:effectLst/>
        </p:spPr>
      </p:pic>
      <p:sp>
        <p:nvSpPr>
          <p:cNvPr id="5" name="TextBox 4"/>
          <p:cNvSpPr txBox="1"/>
          <p:nvPr/>
        </p:nvSpPr>
        <p:spPr>
          <a:xfrm>
            <a:off x="685800" y="0"/>
            <a:ext cx="7391400" cy="1938992"/>
          </a:xfrm>
          <a:prstGeom prst="rect">
            <a:avLst/>
          </a:prstGeom>
          <a:noFill/>
        </p:spPr>
        <p:txBody>
          <a:bodyPr wrap="square" rtlCol="0">
            <a:spAutoFit/>
          </a:bodyPr>
          <a:lstStyle/>
          <a:p>
            <a:pPr algn="ctr"/>
            <a:r>
              <a:rPr lang="en-US" sz="4800" b="1" i="1" dirty="0" smtClean="0"/>
              <a:t>Compression &amp; Bolted Flat Plate Connectors</a:t>
            </a:r>
          </a:p>
          <a:p>
            <a:pPr algn="ctr"/>
            <a:r>
              <a:rPr lang="en-US" sz="2400" b="1" i="1" dirty="0" smtClean="0"/>
              <a:t>Exempt</a:t>
            </a:r>
            <a:endParaRPr lang="en-US" sz="2400" b="1" i="1" dirty="0"/>
          </a:p>
        </p:txBody>
      </p:sp>
      <p:pic>
        <p:nvPicPr>
          <p:cNvPr id="6" name="Picture 4"/>
          <p:cNvPicPr>
            <a:picLocks noChangeAspect="1" noChangeArrowheads="1"/>
          </p:cNvPicPr>
          <p:nvPr/>
        </p:nvPicPr>
        <p:blipFill>
          <a:blip r:embed="rId4"/>
          <a:srcRect/>
          <a:stretch>
            <a:fillRect/>
          </a:stretch>
        </p:blipFill>
        <p:spPr bwMode="auto">
          <a:xfrm>
            <a:off x="685800" y="4038600"/>
            <a:ext cx="4825473" cy="2480203"/>
          </a:xfrm>
          <a:prstGeom prst="rect">
            <a:avLst/>
          </a:prstGeom>
          <a:noFill/>
          <a:ln w="9525">
            <a:noFill/>
            <a:miter lim="800000"/>
            <a:headEnd/>
            <a:tailEnd/>
          </a:ln>
          <a:effectLst/>
        </p:spPr>
      </p:pic>
      <p:pic>
        <p:nvPicPr>
          <p:cNvPr id="7" name="Picture 2"/>
          <p:cNvPicPr>
            <a:picLocks noChangeAspect="1" noChangeArrowheads="1"/>
          </p:cNvPicPr>
          <p:nvPr/>
        </p:nvPicPr>
        <p:blipFill>
          <a:blip r:embed="rId5"/>
          <a:srcRect/>
          <a:stretch>
            <a:fillRect/>
          </a:stretch>
        </p:blipFill>
        <p:spPr bwMode="auto">
          <a:xfrm>
            <a:off x="685800" y="1981200"/>
            <a:ext cx="4800600" cy="2855265"/>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762000" y="1219200"/>
            <a:ext cx="3810000" cy="2572987"/>
          </a:xfrm>
          <a:prstGeom prst="rect">
            <a:avLst/>
          </a:prstGeom>
          <a:noFill/>
          <a:ln w="9525">
            <a:noFill/>
            <a:miter lim="800000"/>
            <a:headEnd/>
            <a:tailEnd/>
          </a:ln>
          <a:effectLst/>
        </p:spPr>
      </p:pic>
      <p:pic>
        <p:nvPicPr>
          <p:cNvPr id="52227" name="Picture 3"/>
          <p:cNvPicPr>
            <a:picLocks noChangeAspect="1" noChangeArrowheads="1"/>
          </p:cNvPicPr>
          <p:nvPr/>
        </p:nvPicPr>
        <p:blipFill>
          <a:blip r:embed="rId4"/>
          <a:srcRect/>
          <a:stretch>
            <a:fillRect/>
          </a:stretch>
        </p:blipFill>
        <p:spPr bwMode="auto">
          <a:xfrm>
            <a:off x="4572000" y="1447800"/>
            <a:ext cx="3962400" cy="2334437"/>
          </a:xfrm>
          <a:prstGeom prst="rect">
            <a:avLst/>
          </a:prstGeom>
          <a:noFill/>
          <a:ln w="9525">
            <a:noFill/>
            <a:miter lim="800000"/>
            <a:headEnd/>
            <a:tailEnd/>
          </a:ln>
          <a:effectLst/>
        </p:spPr>
      </p:pic>
      <p:pic>
        <p:nvPicPr>
          <p:cNvPr id="52228" name="Picture 4"/>
          <p:cNvPicPr>
            <a:picLocks noChangeAspect="1" noChangeArrowheads="1"/>
          </p:cNvPicPr>
          <p:nvPr/>
        </p:nvPicPr>
        <p:blipFill>
          <a:blip r:embed="rId5"/>
          <a:srcRect/>
          <a:stretch>
            <a:fillRect/>
          </a:stretch>
        </p:blipFill>
        <p:spPr bwMode="auto">
          <a:xfrm>
            <a:off x="1676400" y="3733800"/>
            <a:ext cx="5943600" cy="2718944"/>
          </a:xfrm>
          <a:prstGeom prst="rect">
            <a:avLst/>
          </a:prstGeom>
          <a:noFill/>
          <a:ln w="9525">
            <a:noFill/>
            <a:miter lim="800000"/>
            <a:headEnd/>
            <a:tailEnd/>
          </a:ln>
          <a:effectLst/>
        </p:spPr>
      </p:pic>
      <p:sp>
        <p:nvSpPr>
          <p:cNvPr id="6" name="TextBox 5"/>
          <p:cNvSpPr txBox="1"/>
          <p:nvPr/>
        </p:nvSpPr>
        <p:spPr>
          <a:xfrm>
            <a:off x="685800" y="0"/>
            <a:ext cx="7391400" cy="1200329"/>
          </a:xfrm>
          <a:prstGeom prst="rect">
            <a:avLst/>
          </a:prstGeom>
          <a:noFill/>
        </p:spPr>
        <p:txBody>
          <a:bodyPr wrap="square" rtlCol="0">
            <a:spAutoFit/>
          </a:bodyPr>
          <a:lstStyle/>
          <a:p>
            <a:pPr algn="ctr"/>
            <a:r>
              <a:rPr lang="en-US" sz="4800" b="1" i="1" dirty="0" smtClean="0"/>
              <a:t>Splices</a:t>
            </a:r>
          </a:p>
          <a:p>
            <a:pPr algn="ctr"/>
            <a:r>
              <a:rPr lang="en-US" sz="2400" b="1" i="1" dirty="0" smtClean="0"/>
              <a:t>Exempt</a:t>
            </a:r>
            <a:endParaRPr lang="en-US" sz="2400" b="1"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304800" y="1828800"/>
            <a:ext cx="8361695" cy="3931920"/>
          </a:xfrm>
          <a:prstGeom prst="rect">
            <a:avLst/>
          </a:prstGeom>
          <a:noFill/>
          <a:ln w="9525">
            <a:noFill/>
            <a:miter lim="800000"/>
            <a:headEnd/>
            <a:tailEnd/>
          </a:ln>
          <a:effectLst/>
        </p:spPr>
      </p:pic>
      <p:sp>
        <p:nvSpPr>
          <p:cNvPr id="5" name="TextBox 4"/>
          <p:cNvSpPr txBox="1"/>
          <p:nvPr/>
        </p:nvSpPr>
        <p:spPr>
          <a:xfrm>
            <a:off x="2362200" y="609600"/>
            <a:ext cx="4114800" cy="1200329"/>
          </a:xfrm>
          <a:prstGeom prst="rect">
            <a:avLst/>
          </a:prstGeom>
          <a:noFill/>
        </p:spPr>
        <p:txBody>
          <a:bodyPr wrap="square" rtlCol="0">
            <a:spAutoFit/>
          </a:bodyPr>
          <a:lstStyle/>
          <a:p>
            <a:pPr algn="ctr"/>
            <a:r>
              <a:rPr lang="en-US" sz="4800" b="1" i="1" dirty="0" smtClean="0"/>
              <a:t>Universal Fuse</a:t>
            </a:r>
          </a:p>
          <a:p>
            <a:pPr algn="ctr"/>
            <a:r>
              <a:rPr lang="en-US" sz="2400" b="1" i="1" dirty="0" smtClean="0"/>
              <a:t>Non-Exempt</a:t>
            </a:r>
            <a:endParaRPr lang="en-US" sz="2400" b="1" i="1" dirty="0"/>
          </a:p>
        </p:txBody>
      </p:sp>
      <p:sp>
        <p:nvSpPr>
          <p:cNvPr id="6" name="TextBox 5"/>
          <p:cNvSpPr txBox="1"/>
          <p:nvPr/>
        </p:nvSpPr>
        <p:spPr>
          <a:xfrm>
            <a:off x="1905000" y="5791200"/>
            <a:ext cx="5334000" cy="461665"/>
          </a:xfrm>
          <a:prstGeom prst="rect">
            <a:avLst/>
          </a:prstGeom>
          <a:noFill/>
        </p:spPr>
        <p:txBody>
          <a:bodyPr wrap="square" rtlCol="0">
            <a:spAutoFit/>
          </a:bodyPr>
          <a:lstStyle/>
          <a:p>
            <a:r>
              <a:rPr lang="en-US" sz="2400" dirty="0" smtClean="0"/>
              <a:t>Arm Mounted Cutout with Universal Fuse</a:t>
            </a:r>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304800" y="1447800"/>
            <a:ext cx="5047927" cy="2743200"/>
          </a:xfrm>
          <a:prstGeom prst="rect">
            <a:avLst/>
          </a:prstGeom>
          <a:noFill/>
          <a:ln w="9525">
            <a:noFill/>
            <a:miter lim="800000"/>
            <a:headEnd/>
            <a:tailEnd/>
          </a:ln>
          <a:effectLst/>
        </p:spPr>
      </p:pic>
      <p:pic>
        <p:nvPicPr>
          <p:cNvPr id="53251" name="Picture 3"/>
          <p:cNvPicPr>
            <a:picLocks noChangeAspect="1" noChangeArrowheads="1"/>
          </p:cNvPicPr>
          <p:nvPr/>
        </p:nvPicPr>
        <p:blipFill>
          <a:blip r:embed="rId4"/>
          <a:srcRect/>
          <a:stretch>
            <a:fillRect/>
          </a:stretch>
        </p:blipFill>
        <p:spPr bwMode="auto">
          <a:xfrm>
            <a:off x="4572000" y="2743200"/>
            <a:ext cx="4191000" cy="3440860"/>
          </a:xfrm>
          <a:prstGeom prst="rect">
            <a:avLst/>
          </a:prstGeom>
          <a:noFill/>
          <a:ln w="9525">
            <a:noFill/>
            <a:miter lim="800000"/>
            <a:headEnd/>
            <a:tailEnd/>
          </a:ln>
          <a:effectLst/>
        </p:spPr>
      </p:pic>
      <p:sp>
        <p:nvSpPr>
          <p:cNvPr id="4" name="TextBox 3"/>
          <p:cNvSpPr txBox="1"/>
          <p:nvPr/>
        </p:nvSpPr>
        <p:spPr>
          <a:xfrm>
            <a:off x="762000" y="381000"/>
            <a:ext cx="7391400" cy="830997"/>
          </a:xfrm>
          <a:prstGeom prst="rect">
            <a:avLst/>
          </a:prstGeom>
          <a:noFill/>
        </p:spPr>
        <p:txBody>
          <a:bodyPr wrap="square" rtlCol="0">
            <a:spAutoFit/>
          </a:bodyPr>
          <a:lstStyle/>
          <a:p>
            <a:pPr algn="ctr"/>
            <a:r>
              <a:rPr lang="en-US" sz="4800" b="1" i="1" dirty="0" smtClean="0"/>
              <a:t>Animal Protection Devices </a:t>
            </a:r>
          </a:p>
        </p:txBody>
      </p:sp>
      <p:sp>
        <p:nvSpPr>
          <p:cNvPr id="5" name="TextBox 4"/>
          <p:cNvSpPr txBox="1"/>
          <p:nvPr/>
        </p:nvSpPr>
        <p:spPr>
          <a:xfrm>
            <a:off x="5410200" y="6096000"/>
            <a:ext cx="2819400" cy="461665"/>
          </a:xfrm>
          <a:prstGeom prst="rect">
            <a:avLst/>
          </a:prstGeom>
          <a:noFill/>
        </p:spPr>
        <p:txBody>
          <a:bodyPr wrap="square" rtlCol="0">
            <a:spAutoFit/>
          </a:bodyPr>
          <a:lstStyle/>
          <a:p>
            <a:r>
              <a:rPr lang="en-US" sz="2400" dirty="0" smtClean="0"/>
              <a:t>Raptor Perch - Birds</a:t>
            </a:r>
            <a:endParaRPr lang="en-US" sz="2400" dirty="0"/>
          </a:p>
        </p:txBody>
      </p:sp>
      <p:sp>
        <p:nvSpPr>
          <p:cNvPr id="6" name="TextBox 5"/>
          <p:cNvSpPr txBox="1"/>
          <p:nvPr/>
        </p:nvSpPr>
        <p:spPr>
          <a:xfrm>
            <a:off x="304800" y="4191000"/>
            <a:ext cx="4191000" cy="830997"/>
          </a:xfrm>
          <a:prstGeom prst="rect">
            <a:avLst/>
          </a:prstGeom>
          <a:noFill/>
        </p:spPr>
        <p:txBody>
          <a:bodyPr wrap="square" rtlCol="0">
            <a:spAutoFit/>
          </a:bodyPr>
          <a:lstStyle/>
          <a:p>
            <a:pPr algn="ctr"/>
            <a:r>
              <a:rPr lang="en-US" sz="2400" dirty="0" smtClean="0"/>
              <a:t>Insulated Conductor Covering</a:t>
            </a:r>
          </a:p>
          <a:p>
            <a:pPr algn="ctr"/>
            <a:r>
              <a:rPr lang="en-US" sz="2400" dirty="0" smtClean="0"/>
              <a:t>Birds – Squirrels - Cats</a:t>
            </a:r>
            <a:endParaRPr lang="en-US" sz="2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srcRect/>
          <a:stretch>
            <a:fillRect/>
          </a:stretch>
        </p:blipFill>
        <p:spPr bwMode="auto">
          <a:xfrm>
            <a:off x="304800" y="1371600"/>
            <a:ext cx="5138988" cy="3829050"/>
          </a:xfrm>
          <a:prstGeom prst="rect">
            <a:avLst/>
          </a:prstGeom>
          <a:noFill/>
          <a:ln w="9525">
            <a:noFill/>
            <a:miter lim="800000"/>
            <a:headEnd/>
            <a:tailEnd/>
          </a:ln>
          <a:effectLst/>
        </p:spPr>
      </p:pic>
      <p:pic>
        <p:nvPicPr>
          <p:cNvPr id="54275" name="Picture 3"/>
          <p:cNvPicPr>
            <a:picLocks noChangeAspect="1" noChangeArrowheads="1"/>
          </p:cNvPicPr>
          <p:nvPr/>
        </p:nvPicPr>
        <p:blipFill>
          <a:blip r:embed="rId4"/>
          <a:srcRect/>
          <a:stretch>
            <a:fillRect/>
          </a:stretch>
        </p:blipFill>
        <p:spPr bwMode="auto">
          <a:xfrm>
            <a:off x="3733800" y="2209800"/>
            <a:ext cx="5113811" cy="3810000"/>
          </a:xfrm>
          <a:prstGeom prst="rect">
            <a:avLst/>
          </a:prstGeom>
          <a:noFill/>
          <a:ln w="9525">
            <a:noFill/>
            <a:miter lim="800000"/>
            <a:headEnd/>
            <a:tailEnd/>
          </a:ln>
          <a:effectLst/>
        </p:spPr>
      </p:pic>
      <p:pic>
        <p:nvPicPr>
          <p:cNvPr id="54276" name="Picture 4"/>
          <p:cNvPicPr>
            <a:picLocks noChangeAspect="1" noChangeArrowheads="1"/>
          </p:cNvPicPr>
          <p:nvPr/>
        </p:nvPicPr>
        <p:blipFill>
          <a:blip r:embed="rId5"/>
          <a:srcRect/>
          <a:stretch>
            <a:fillRect/>
          </a:stretch>
        </p:blipFill>
        <p:spPr bwMode="auto">
          <a:xfrm>
            <a:off x="6553200" y="1219200"/>
            <a:ext cx="2314575" cy="3284947"/>
          </a:xfrm>
          <a:prstGeom prst="rect">
            <a:avLst/>
          </a:prstGeom>
          <a:noFill/>
          <a:ln w="9525">
            <a:noFill/>
            <a:miter lim="800000"/>
            <a:headEnd/>
            <a:tailEnd/>
          </a:ln>
          <a:effectLst/>
        </p:spPr>
      </p:pic>
      <p:sp>
        <p:nvSpPr>
          <p:cNvPr id="5" name="TextBox 4"/>
          <p:cNvSpPr txBox="1"/>
          <p:nvPr/>
        </p:nvSpPr>
        <p:spPr>
          <a:xfrm>
            <a:off x="762000" y="381000"/>
            <a:ext cx="7391400" cy="830997"/>
          </a:xfrm>
          <a:prstGeom prst="rect">
            <a:avLst/>
          </a:prstGeom>
          <a:noFill/>
        </p:spPr>
        <p:txBody>
          <a:bodyPr wrap="square" rtlCol="0">
            <a:spAutoFit/>
          </a:bodyPr>
          <a:lstStyle/>
          <a:p>
            <a:pPr algn="ctr"/>
            <a:r>
              <a:rPr lang="en-US" sz="4800" b="1" i="1" dirty="0" smtClean="0"/>
              <a:t>Animal Protection Devices </a:t>
            </a:r>
          </a:p>
        </p:txBody>
      </p:sp>
      <p:sp>
        <p:nvSpPr>
          <p:cNvPr id="6" name="TextBox 5"/>
          <p:cNvSpPr txBox="1"/>
          <p:nvPr/>
        </p:nvSpPr>
        <p:spPr>
          <a:xfrm>
            <a:off x="533400" y="5181600"/>
            <a:ext cx="2819400" cy="461665"/>
          </a:xfrm>
          <a:prstGeom prst="rect">
            <a:avLst/>
          </a:prstGeom>
          <a:noFill/>
        </p:spPr>
        <p:txBody>
          <a:bodyPr wrap="square" rtlCol="0">
            <a:spAutoFit/>
          </a:bodyPr>
          <a:lstStyle/>
          <a:p>
            <a:r>
              <a:rPr lang="en-US" sz="2400" dirty="0" smtClean="0"/>
              <a:t>Anti-Perch Guard</a:t>
            </a:r>
            <a:endParaRPr lang="en-US" sz="2400" dirty="0"/>
          </a:p>
        </p:txBody>
      </p:sp>
      <p:sp>
        <p:nvSpPr>
          <p:cNvPr id="7" name="TextBox 6"/>
          <p:cNvSpPr txBox="1"/>
          <p:nvPr/>
        </p:nvSpPr>
        <p:spPr>
          <a:xfrm>
            <a:off x="5257800" y="6019800"/>
            <a:ext cx="2209800" cy="461665"/>
          </a:xfrm>
          <a:prstGeom prst="rect">
            <a:avLst/>
          </a:prstGeom>
          <a:noFill/>
        </p:spPr>
        <p:txBody>
          <a:bodyPr wrap="square" rtlCol="0">
            <a:spAutoFit/>
          </a:bodyPr>
          <a:lstStyle/>
          <a:p>
            <a:r>
              <a:rPr lang="en-US" sz="2400" dirty="0" smtClean="0"/>
              <a:t>Anti-Perch Owl</a:t>
            </a:r>
            <a:endParaRPr lang="en-US" sz="2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a:stretch>
            <a:fillRect/>
          </a:stretch>
        </p:blipFill>
        <p:spPr bwMode="auto">
          <a:xfrm>
            <a:off x="228600" y="1447800"/>
            <a:ext cx="5791200" cy="3496683"/>
          </a:xfrm>
          <a:prstGeom prst="rect">
            <a:avLst/>
          </a:prstGeom>
          <a:noFill/>
          <a:ln w="9525">
            <a:noFill/>
            <a:miter lim="800000"/>
            <a:headEnd/>
            <a:tailEnd/>
          </a:ln>
          <a:effectLst/>
        </p:spPr>
      </p:pic>
      <p:pic>
        <p:nvPicPr>
          <p:cNvPr id="55299" name="Picture 3"/>
          <p:cNvPicPr>
            <a:picLocks noChangeAspect="1" noChangeArrowheads="1"/>
          </p:cNvPicPr>
          <p:nvPr/>
        </p:nvPicPr>
        <p:blipFill>
          <a:blip r:embed="rId4"/>
          <a:srcRect/>
          <a:stretch>
            <a:fillRect/>
          </a:stretch>
        </p:blipFill>
        <p:spPr bwMode="auto">
          <a:xfrm>
            <a:off x="5334000" y="2895600"/>
            <a:ext cx="3352800" cy="3557477"/>
          </a:xfrm>
          <a:prstGeom prst="rect">
            <a:avLst/>
          </a:prstGeom>
          <a:noFill/>
          <a:ln w="9525">
            <a:noFill/>
            <a:miter lim="800000"/>
            <a:headEnd/>
            <a:tailEnd/>
          </a:ln>
          <a:effectLst/>
        </p:spPr>
      </p:pic>
      <p:sp>
        <p:nvSpPr>
          <p:cNvPr id="4" name="TextBox 3"/>
          <p:cNvSpPr txBox="1"/>
          <p:nvPr/>
        </p:nvSpPr>
        <p:spPr>
          <a:xfrm>
            <a:off x="762000" y="381000"/>
            <a:ext cx="7391400" cy="830997"/>
          </a:xfrm>
          <a:prstGeom prst="rect">
            <a:avLst/>
          </a:prstGeom>
          <a:noFill/>
        </p:spPr>
        <p:txBody>
          <a:bodyPr wrap="square" rtlCol="0">
            <a:spAutoFit/>
          </a:bodyPr>
          <a:lstStyle/>
          <a:p>
            <a:pPr algn="ctr"/>
            <a:r>
              <a:rPr lang="en-US" sz="4800" b="1" i="1" dirty="0" smtClean="0"/>
              <a:t>Animal Protection Devices </a:t>
            </a:r>
          </a:p>
        </p:txBody>
      </p:sp>
      <p:sp>
        <p:nvSpPr>
          <p:cNvPr id="5" name="TextBox 4"/>
          <p:cNvSpPr txBox="1"/>
          <p:nvPr/>
        </p:nvSpPr>
        <p:spPr>
          <a:xfrm>
            <a:off x="533400" y="5029200"/>
            <a:ext cx="4191000" cy="461665"/>
          </a:xfrm>
          <a:prstGeom prst="rect">
            <a:avLst/>
          </a:prstGeom>
          <a:noFill/>
        </p:spPr>
        <p:txBody>
          <a:bodyPr wrap="square" rtlCol="0">
            <a:spAutoFit/>
          </a:bodyPr>
          <a:lstStyle/>
          <a:p>
            <a:pPr algn="ctr"/>
            <a:r>
              <a:rPr lang="en-US" sz="2400" dirty="0" smtClean="0"/>
              <a:t>Squirrels Guards</a:t>
            </a:r>
            <a:endParaRPr lang="en-US" sz="2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838200" y="1143000"/>
            <a:ext cx="3505199" cy="2277405"/>
          </a:xfrm>
          <a:prstGeom prst="rect">
            <a:avLst/>
          </a:prstGeom>
          <a:noFill/>
          <a:ln w="9525">
            <a:noFill/>
            <a:miter lim="800000"/>
            <a:headEnd/>
            <a:tailEnd/>
          </a:ln>
          <a:effectLst/>
        </p:spPr>
      </p:pic>
      <p:pic>
        <p:nvPicPr>
          <p:cNvPr id="15363" name="Picture 3"/>
          <p:cNvPicPr>
            <a:picLocks noChangeAspect="1" noChangeArrowheads="1"/>
          </p:cNvPicPr>
          <p:nvPr/>
        </p:nvPicPr>
        <p:blipFill>
          <a:blip r:embed="rId4"/>
          <a:srcRect/>
          <a:stretch>
            <a:fillRect/>
          </a:stretch>
        </p:blipFill>
        <p:spPr bwMode="auto">
          <a:xfrm>
            <a:off x="4953000" y="1143000"/>
            <a:ext cx="3429000" cy="2286000"/>
          </a:xfrm>
          <a:prstGeom prst="rect">
            <a:avLst/>
          </a:prstGeom>
          <a:noFill/>
          <a:ln w="9525">
            <a:noFill/>
            <a:miter lim="800000"/>
            <a:headEnd/>
            <a:tailEnd/>
          </a:ln>
          <a:effectLst/>
        </p:spPr>
      </p:pic>
      <p:pic>
        <p:nvPicPr>
          <p:cNvPr id="15364" name="Picture 4"/>
          <p:cNvPicPr>
            <a:picLocks noChangeAspect="1" noChangeArrowheads="1"/>
          </p:cNvPicPr>
          <p:nvPr/>
        </p:nvPicPr>
        <p:blipFill>
          <a:blip r:embed="rId5"/>
          <a:srcRect/>
          <a:stretch>
            <a:fillRect/>
          </a:stretch>
        </p:blipFill>
        <p:spPr bwMode="auto">
          <a:xfrm>
            <a:off x="838200" y="3810000"/>
            <a:ext cx="3505200" cy="2489597"/>
          </a:xfrm>
          <a:prstGeom prst="rect">
            <a:avLst/>
          </a:prstGeom>
          <a:noFill/>
          <a:ln w="9525">
            <a:noFill/>
            <a:miter lim="800000"/>
            <a:headEnd/>
            <a:tailEnd/>
          </a:ln>
          <a:effectLst/>
        </p:spPr>
      </p:pic>
      <p:pic>
        <p:nvPicPr>
          <p:cNvPr id="15365" name="Picture 5"/>
          <p:cNvPicPr>
            <a:picLocks noChangeAspect="1" noChangeArrowheads="1"/>
          </p:cNvPicPr>
          <p:nvPr/>
        </p:nvPicPr>
        <p:blipFill>
          <a:blip r:embed="rId6" cstate="print"/>
          <a:srcRect/>
          <a:stretch>
            <a:fillRect/>
          </a:stretch>
        </p:blipFill>
        <p:spPr bwMode="auto">
          <a:xfrm>
            <a:off x="4953000" y="3810000"/>
            <a:ext cx="3429000" cy="2438400"/>
          </a:xfrm>
          <a:prstGeom prst="rect">
            <a:avLst/>
          </a:prstGeom>
          <a:noFill/>
          <a:ln w="9525">
            <a:noFill/>
            <a:miter lim="800000"/>
            <a:headEnd/>
            <a:tailEnd/>
          </a:ln>
          <a:effectLst/>
        </p:spPr>
      </p:pic>
      <p:sp>
        <p:nvSpPr>
          <p:cNvPr id="6" name="TextBox 5"/>
          <p:cNvSpPr txBox="1"/>
          <p:nvPr/>
        </p:nvSpPr>
        <p:spPr>
          <a:xfrm>
            <a:off x="762000" y="228600"/>
            <a:ext cx="7391400" cy="830997"/>
          </a:xfrm>
          <a:prstGeom prst="rect">
            <a:avLst/>
          </a:prstGeom>
          <a:noFill/>
        </p:spPr>
        <p:txBody>
          <a:bodyPr wrap="square" rtlCol="0">
            <a:spAutoFit/>
          </a:bodyPr>
          <a:lstStyle/>
          <a:p>
            <a:pPr algn="ctr"/>
            <a:r>
              <a:rPr lang="en-US" sz="4800" b="1" i="1" dirty="0" smtClean="0"/>
              <a:t>Circuit Protection Devices </a:t>
            </a:r>
          </a:p>
        </p:txBody>
      </p:sp>
      <p:sp>
        <p:nvSpPr>
          <p:cNvPr id="7" name="TextBox 6"/>
          <p:cNvSpPr txBox="1"/>
          <p:nvPr/>
        </p:nvSpPr>
        <p:spPr>
          <a:xfrm>
            <a:off x="1219200" y="3352800"/>
            <a:ext cx="2590800" cy="461665"/>
          </a:xfrm>
          <a:prstGeom prst="rect">
            <a:avLst/>
          </a:prstGeom>
          <a:noFill/>
        </p:spPr>
        <p:txBody>
          <a:bodyPr wrap="square" rtlCol="0">
            <a:spAutoFit/>
          </a:bodyPr>
          <a:lstStyle/>
          <a:p>
            <a:r>
              <a:rPr lang="en-US" sz="2400" dirty="0" smtClean="0"/>
              <a:t>Vibration Dampers</a:t>
            </a:r>
            <a:endParaRPr lang="en-US" sz="2400" dirty="0"/>
          </a:p>
        </p:txBody>
      </p:sp>
      <p:sp>
        <p:nvSpPr>
          <p:cNvPr id="8" name="TextBox 7"/>
          <p:cNvSpPr txBox="1"/>
          <p:nvPr/>
        </p:nvSpPr>
        <p:spPr>
          <a:xfrm>
            <a:off x="5410200" y="3352800"/>
            <a:ext cx="2590800" cy="461665"/>
          </a:xfrm>
          <a:prstGeom prst="rect">
            <a:avLst/>
          </a:prstGeom>
          <a:noFill/>
        </p:spPr>
        <p:txBody>
          <a:bodyPr wrap="square" rtlCol="0">
            <a:spAutoFit/>
          </a:bodyPr>
          <a:lstStyle/>
          <a:p>
            <a:r>
              <a:rPr lang="en-US" sz="2400" dirty="0" smtClean="0"/>
              <a:t>Vibration Dampers</a:t>
            </a:r>
            <a:endParaRPr lang="en-US" sz="2400" dirty="0"/>
          </a:p>
        </p:txBody>
      </p:sp>
      <p:sp>
        <p:nvSpPr>
          <p:cNvPr id="9" name="TextBox 8"/>
          <p:cNvSpPr txBox="1"/>
          <p:nvPr/>
        </p:nvSpPr>
        <p:spPr>
          <a:xfrm>
            <a:off x="1752600" y="6248400"/>
            <a:ext cx="1828800" cy="461665"/>
          </a:xfrm>
          <a:prstGeom prst="rect">
            <a:avLst/>
          </a:prstGeom>
          <a:noFill/>
        </p:spPr>
        <p:txBody>
          <a:bodyPr wrap="square" rtlCol="0">
            <a:spAutoFit/>
          </a:bodyPr>
          <a:lstStyle/>
          <a:p>
            <a:r>
              <a:rPr lang="en-US" sz="2400" dirty="0" smtClean="0"/>
              <a:t>Line Opener</a:t>
            </a:r>
            <a:endParaRPr lang="en-US" sz="2400" dirty="0"/>
          </a:p>
        </p:txBody>
      </p:sp>
      <p:sp>
        <p:nvSpPr>
          <p:cNvPr id="10" name="TextBox 9"/>
          <p:cNvSpPr txBox="1"/>
          <p:nvPr/>
        </p:nvSpPr>
        <p:spPr>
          <a:xfrm>
            <a:off x="4724400" y="6172200"/>
            <a:ext cx="4038600" cy="461665"/>
          </a:xfrm>
          <a:prstGeom prst="rect">
            <a:avLst/>
          </a:prstGeom>
          <a:noFill/>
        </p:spPr>
        <p:txBody>
          <a:bodyPr wrap="square" rtlCol="0">
            <a:spAutoFit/>
          </a:bodyPr>
          <a:lstStyle/>
          <a:p>
            <a:r>
              <a:rPr lang="en-US" sz="2400" dirty="0" smtClean="0"/>
              <a:t>Long Span Conductor Spreader</a:t>
            </a:r>
            <a:endParaRPr lang="en-US"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228600"/>
            <a:ext cx="7391400" cy="830997"/>
          </a:xfrm>
          <a:prstGeom prst="rect">
            <a:avLst/>
          </a:prstGeom>
          <a:noFill/>
        </p:spPr>
        <p:txBody>
          <a:bodyPr wrap="square" rtlCol="0">
            <a:spAutoFit/>
          </a:bodyPr>
          <a:lstStyle/>
          <a:p>
            <a:pPr algn="ctr"/>
            <a:r>
              <a:rPr lang="en-US" sz="4800" b="1" i="1" dirty="0" smtClean="0"/>
              <a:t>Insulators</a:t>
            </a:r>
          </a:p>
        </p:txBody>
      </p:sp>
      <p:pic>
        <p:nvPicPr>
          <p:cNvPr id="15362" name="Picture 2" descr="C:\Users\HP_Administrator\Desktop\Photos\NWCG Photos\CalabasasSubjectPolesPrivileged\Insulator.jpg"/>
          <p:cNvPicPr>
            <a:picLocks noChangeAspect="1" noChangeArrowheads="1"/>
          </p:cNvPicPr>
          <p:nvPr/>
        </p:nvPicPr>
        <p:blipFill>
          <a:blip r:embed="rId3"/>
          <a:srcRect/>
          <a:stretch>
            <a:fillRect/>
          </a:stretch>
        </p:blipFill>
        <p:spPr bwMode="auto">
          <a:xfrm>
            <a:off x="1371600" y="1143000"/>
            <a:ext cx="1752600" cy="2536980"/>
          </a:xfrm>
          <a:prstGeom prst="rect">
            <a:avLst/>
          </a:prstGeom>
          <a:noFill/>
        </p:spPr>
      </p:pic>
      <p:pic>
        <p:nvPicPr>
          <p:cNvPr id="15363" name="Picture 3" descr="C:\Users\HP_Administrator\Desktop\Photos\NWCG Photos\CalabasasSubjectPolesPrivileged\DSC00117.JPG"/>
          <p:cNvPicPr>
            <a:picLocks noChangeAspect="1" noChangeArrowheads="1"/>
          </p:cNvPicPr>
          <p:nvPr/>
        </p:nvPicPr>
        <p:blipFill>
          <a:blip r:embed="rId4"/>
          <a:srcRect/>
          <a:stretch>
            <a:fillRect/>
          </a:stretch>
        </p:blipFill>
        <p:spPr bwMode="auto">
          <a:xfrm>
            <a:off x="990600" y="3733800"/>
            <a:ext cx="2435002" cy="2806700"/>
          </a:xfrm>
          <a:prstGeom prst="rect">
            <a:avLst/>
          </a:prstGeom>
          <a:noFill/>
        </p:spPr>
      </p:pic>
      <p:pic>
        <p:nvPicPr>
          <p:cNvPr id="15364" name="Picture 4" descr="C:\Users\HP_Administrator\Desktop\Photos\NWCG Photos\CalabasasSubjectPolesPrivileged\Insulator 3.jpg"/>
          <p:cNvPicPr>
            <a:picLocks noChangeAspect="1" noChangeArrowheads="1"/>
          </p:cNvPicPr>
          <p:nvPr/>
        </p:nvPicPr>
        <p:blipFill>
          <a:blip r:embed="rId5"/>
          <a:srcRect/>
          <a:stretch>
            <a:fillRect/>
          </a:stretch>
        </p:blipFill>
        <p:spPr bwMode="auto">
          <a:xfrm>
            <a:off x="4800600" y="3505200"/>
            <a:ext cx="2209800" cy="2587545"/>
          </a:xfrm>
          <a:prstGeom prst="rect">
            <a:avLst/>
          </a:prstGeom>
          <a:noFill/>
        </p:spPr>
      </p:pic>
      <p:pic>
        <p:nvPicPr>
          <p:cNvPr id="7" name="Picture 6"/>
          <p:cNvPicPr/>
          <p:nvPr/>
        </p:nvPicPr>
        <p:blipFill>
          <a:blip r:embed="rId6"/>
          <a:srcRect l="11275" t="14731" r="49755" b="57791"/>
          <a:stretch>
            <a:fillRect/>
          </a:stretch>
        </p:blipFill>
        <p:spPr bwMode="auto">
          <a:xfrm>
            <a:off x="4495800" y="1295400"/>
            <a:ext cx="2819400" cy="190500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228600"/>
            <a:ext cx="4674678" cy="830997"/>
          </a:xfrm>
          <a:prstGeom prst="rect">
            <a:avLst/>
          </a:prstGeom>
        </p:spPr>
        <p:txBody>
          <a:bodyPr wrap="none">
            <a:spAutoFit/>
          </a:bodyPr>
          <a:lstStyle/>
          <a:p>
            <a:r>
              <a:rPr lang="en-US" sz="4800" b="1" dirty="0" smtClean="0"/>
              <a:t>Knowledge Check</a:t>
            </a:r>
            <a:endParaRPr lang="en-US" sz="4800" dirty="0"/>
          </a:p>
        </p:txBody>
      </p:sp>
      <p:sp>
        <p:nvSpPr>
          <p:cNvPr id="3" name="Content Placeholder 2"/>
          <p:cNvSpPr txBox="1">
            <a:spLocks/>
          </p:cNvSpPr>
          <p:nvPr/>
        </p:nvSpPr>
        <p:spPr>
          <a:xfrm>
            <a:off x="457200" y="1447800"/>
            <a:ext cx="8382000" cy="4525963"/>
          </a:xfrm>
          <a:prstGeom prst="rect">
            <a:avLst/>
          </a:prstGeom>
        </p:spPr>
        <p:txBody>
          <a:bodyPr rtlCol="0">
            <a:normAutofit/>
          </a:bodyPr>
          <a:lstStyle/>
          <a:p>
            <a:pPr marL="533400" marR="0" lvl="0" indent="-533400" algn="l" defTabSz="914400" rtl="0" eaLnBrk="1" fontAlgn="auto" latinLnBrk="0" hangingPunct="1">
              <a:lnSpc>
                <a:spcPct val="90000"/>
              </a:lnSpc>
              <a:spcBef>
                <a:spcPct val="50000"/>
              </a:spcBef>
              <a:spcAft>
                <a:spcPts val="0"/>
              </a:spcAft>
              <a:buClr>
                <a:schemeClr val="tx1"/>
              </a:buClr>
              <a:buSzTx/>
              <a:buFont typeface="Arial"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Which of the following pieces of electrical ancillary equipment is classified as “Non-Exempt”</a:t>
            </a:r>
            <a:r>
              <a:rPr kumimoji="0" lang="en-US" sz="3200" b="1" i="0" u="none" strike="noStrike" kern="1200" cap="none" spc="0" normalizeH="0" noProof="0" dirty="0" smtClean="0">
                <a:ln>
                  <a:noFill/>
                </a:ln>
                <a:solidFill>
                  <a:schemeClr val="tx1"/>
                </a:solidFill>
                <a:effectLst/>
                <a:uLnTx/>
                <a:uFillTx/>
                <a:latin typeface="+mn-lt"/>
                <a:ea typeface="+mn-ea"/>
                <a:cs typeface="+mn-cs"/>
              </a:rPr>
              <a:t>:</a:t>
            </a: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933450" lvl="1" indent="-533400">
              <a:lnSpc>
                <a:spcPct val="90000"/>
              </a:lnSpc>
              <a:spcBef>
                <a:spcPct val="50000"/>
              </a:spcBef>
              <a:buClr>
                <a:schemeClr val="tx1"/>
              </a:buClr>
              <a:buFont typeface="+mj-lt"/>
              <a:buAutoNum type="alphaUcPeriod"/>
              <a:defRPr/>
            </a:pPr>
            <a:r>
              <a:rPr lang="en-US" sz="2800" b="1" dirty="0" smtClean="0">
                <a:latin typeface="Arial" pitchFamily="34" charset="0"/>
                <a:cs typeface="Arial" pitchFamily="34" charset="0"/>
              </a:rPr>
              <a:t>Piercing Hot Tap Clamp</a:t>
            </a:r>
            <a:endPar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933450" marR="0" lvl="1" indent="-533400" algn="l" defTabSz="914400" rtl="0" eaLnBrk="1" fontAlgn="auto" latinLnBrk="0" hangingPunct="1">
              <a:lnSpc>
                <a:spcPct val="90000"/>
              </a:lnSpc>
              <a:spcBef>
                <a:spcPct val="50000"/>
              </a:spcBef>
              <a:spcAft>
                <a:spcPts val="0"/>
              </a:spcAft>
              <a:buClr>
                <a:schemeClr val="tx1"/>
              </a:buClr>
              <a:buSzTx/>
              <a:buFont typeface="+mj-lt"/>
              <a:buAutoNum type="alphaUcPeriod"/>
              <a:tabLst/>
              <a:defRPr/>
            </a:pPr>
            <a:r>
              <a:rPr lang="en-US" sz="2800" b="1" dirty="0" smtClean="0">
                <a:latin typeface="Arial" pitchFamily="34" charset="0"/>
                <a:cs typeface="Arial" pitchFamily="34" charset="0"/>
              </a:rPr>
              <a:t>Universal Fuse</a:t>
            </a:r>
          </a:p>
          <a:p>
            <a:pPr marL="933450" lvl="1" indent="-533400">
              <a:lnSpc>
                <a:spcPct val="90000"/>
              </a:lnSpc>
              <a:spcBef>
                <a:spcPct val="50000"/>
              </a:spcBef>
              <a:buClr>
                <a:schemeClr val="tx1"/>
              </a:buClr>
              <a:buFont typeface="+mj-lt"/>
              <a:buAutoNum type="alphaUcPeriod"/>
              <a:defRPr/>
            </a:pPr>
            <a:r>
              <a:rPr lang="en-US" sz="2800" b="1" dirty="0" smtClean="0">
                <a:latin typeface="Arial" pitchFamily="34" charset="0"/>
                <a:cs typeface="Arial" pitchFamily="34" charset="0"/>
              </a:rPr>
              <a:t>SMU-20 Fuse</a:t>
            </a:r>
            <a:endPar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933450" marR="0" lvl="1" indent="-533400" algn="l" defTabSz="914400" rtl="0" eaLnBrk="1" fontAlgn="auto" latinLnBrk="0" hangingPunct="1">
              <a:lnSpc>
                <a:spcPct val="90000"/>
              </a:lnSpc>
              <a:spcBef>
                <a:spcPct val="50000"/>
              </a:spcBef>
              <a:spcAft>
                <a:spcPts val="0"/>
              </a:spcAft>
              <a:buClr>
                <a:schemeClr val="tx1"/>
              </a:buClr>
              <a:buSzTx/>
              <a:buFont typeface="+mj-lt"/>
              <a:buAutoNum type="alphaUcPeriod"/>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Transformer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228600"/>
            <a:ext cx="4674678" cy="830997"/>
          </a:xfrm>
          <a:prstGeom prst="rect">
            <a:avLst/>
          </a:prstGeom>
        </p:spPr>
        <p:txBody>
          <a:bodyPr wrap="none">
            <a:spAutoFit/>
          </a:bodyPr>
          <a:lstStyle/>
          <a:p>
            <a:r>
              <a:rPr lang="en-US" sz="4800" b="1" dirty="0" smtClean="0"/>
              <a:t>Knowledge Check</a:t>
            </a:r>
            <a:endParaRPr lang="en-US" sz="4800" dirty="0"/>
          </a:p>
        </p:txBody>
      </p:sp>
      <p:sp>
        <p:nvSpPr>
          <p:cNvPr id="3" name="Content Placeholder 2"/>
          <p:cNvSpPr txBox="1">
            <a:spLocks/>
          </p:cNvSpPr>
          <p:nvPr/>
        </p:nvSpPr>
        <p:spPr>
          <a:xfrm>
            <a:off x="457200" y="1447800"/>
            <a:ext cx="8229600" cy="4525963"/>
          </a:xfrm>
          <a:prstGeom prst="rect">
            <a:avLst/>
          </a:prstGeom>
        </p:spPr>
        <p:txBody>
          <a:bodyPr rtlCol="0">
            <a:normAutofit/>
          </a:bodyPr>
          <a:lstStyle/>
          <a:p>
            <a:pPr marL="533400" marR="0" lvl="0" indent="-533400" algn="l" defTabSz="914400" rtl="0" eaLnBrk="1" fontAlgn="auto" latinLnBrk="0" hangingPunct="1">
              <a:lnSpc>
                <a:spcPct val="90000"/>
              </a:lnSpc>
              <a:spcBef>
                <a:spcPct val="50000"/>
              </a:spcBef>
              <a:spcAft>
                <a:spcPts val="0"/>
              </a:spcAft>
              <a:buClr>
                <a:schemeClr val="tx1"/>
              </a:buClr>
              <a:buSzTx/>
              <a:buFont typeface="Arial"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Which item of electrical ancillary equipment is always classified as “Non-Exempt</a:t>
            </a:r>
            <a:r>
              <a:rPr kumimoji="0" lang="en-US" sz="3200" b="1" i="0" u="none" strike="noStrike" kern="1200" cap="none" spc="0" normalizeH="0" noProof="0" dirty="0" smtClean="0">
                <a:ln>
                  <a:noFill/>
                </a:ln>
                <a:solidFill>
                  <a:schemeClr val="tx1"/>
                </a:solidFill>
                <a:effectLst/>
                <a:uLnTx/>
                <a:uFillTx/>
                <a:latin typeface="+mn-lt"/>
                <a:ea typeface="+mn-ea"/>
                <a:cs typeface="+mn-cs"/>
              </a:rPr>
              <a:t>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a:t>
            </a:r>
          </a:p>
          <a:p>
            <a:pPr marL="933450" marR="0" lvl="1" indent="-533400" algn="l" defTabSz="914400" rtl="0" eaLnBrk="1" fontAlgn="auto" latinLnBrk="0" hangingPunct="1">
              <a:lnSpc>
                <a:spcPct val="90000"/>
              </a:lnSpc>
              <a:spcBef>
                <a:spcPct val="50000"/>
              </a:spcBef>
              <a:spcAft>
                <a:spcPts val="0"/>
              </a:spcAft>
              <a:buClr>
                <a:schemeClr val="tx1"/>
              </a:buClr>
              <a:buSzTx/>
              <a:buFont typeface="+mj-lt"/>
              <a:buAutoNum type="alphaUcPeriod"/>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Hot Tap Clamps</a:t>
            </a:r>
          </a:p>
          <a:p>
            <a:pPr marL="933450" marR="0" lvl="1" indent="-533400" algn="l" defTabSz="914400" rtl="0" eaLnBrk="1" fontAlgn="auto" latinLnBrk="0" hangingPunct="1">
              <a:lnSpc>
                <a:spcPct val="90000"/>
              </a:lnSpc>
              <a:spcBef>
                <a:spcPct val="50000"/>
              </a:spcBef>
              <a:spcAft>
                <a:spcPts val="0"/>
              </a:spcAft>
              <a:buClr>
                <a:schemeClr val="tx1"/>
              </a:buClr>
              <a:buSzTx/>
              <a:buFont typeface="+mj-lt"/>
              <a:buAutoNum type="alphaUcPeriod"/>
              <a:tabLst/>
              <a:defRPr/>
            </a:pPr>
            <a:r>
              <a:rPr lang="en-US" sz="2800" b="1" dirty="0" smtClean="0">
                <a:latin typeface="Arial" pitchFamily="34" charset="0"/>
                <a:cs typeface="Arial" pitchFamily="34" charset="0"/>
              </a:rPr>
              <a:t>Split Bolt Connectors</a:t>
            </a:r>
            <a:endPar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933450" marR="0" lvl="1" indent="-533400" algn="l" defTabSz="914400" rtl="0" eaLnBrk="1" fontAlgn="auto" latinLnBrk="0" hangingPunct="1">
              <a:lnSpc>
                <a:spcPct val="90000"/>
              </a:lnSpc>
              <a:spcBef>
                <a:spcPct val="50000"/>
              </a:spcBef>
              <a:spcAft>
                <a:spcPts val="0"/>
              </a:spcAft>
              <a:buClr>
                <a:schemeClr val="tx1"/>
              </a:buClr>
              <a:buSzTx/>
              <a:buFont typeface="+mj-lt"/>
              <a:buAutoNum type="alphaUcPeriod"/>
              <a:tabLst/>
              <a:defRPr/>
            </a:pPr>
            <a:r>
              <a:rPr lang="en-US" sz="2800" b="1" dirty="0" smtClean="0">
                <a:latin typeface="Arial" pitchFamily="34" charset="0"/>
                <a:cs typeface="Arial" pitchFamily="34" charset="0"/>
              </a:rPr>
              <a:t>Solid Blade Disconnects</a:t>
            </a:r>
            <a:endPar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933450" marR="0" lvl="1" indent="-533400" algn="l" defTabSz="914400" rtl="0" eaLnBrk="1" fontAlgn="auto" latinLnBrk="0" hangingPunct="1">
              <a:lnSpc>
                <a:spcPct val="90000"/>
              </a:lnSpc>
              <a:spcBef>
                <a:spcPct val="50000"/>
              </a:spcBef>
              <a:spcAft>
                <a:spcPts val="0"/>
              </a:spcAft>
              <a:buClr>
                <a:schemeClr val="tx1"/>
              </a:buClr>
              <a:buSzTx/>
              <a:buFont typeface="+mj-lt"/>
              <a:buAutoNum type="alphaUcPeriod"/>
              <a:tabLst/>
              <a:defRPr/>
            </a:pPr>
            <a:r>
              <a:rPr kumimoji="0" lang="en-US" sz="2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Grasshopper Air Switches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228600"/>
            <a:ext cx="4674678" cy="830997"/>
          </a:xfrm>
          <a:prstGeom prst="rect">
            <a:avLst/>
          </a:prstGeom>
        </p:spPr>
        <p:txBody>
          <a:bodyPr wrap="none">
            <a:spAutoFit/>
          </a:bodyPr>
          <a:lstStyle/>
          <a:p>
            <a:r>
              <a:rPr lang="en-US" sz="4800" b="1" dirty="0" smtClean="0"/>
              <a:t>Knowledge Check</a:t>
            </a:r>
            <a:endParaRPr lang="en-US" sz="4800" dirty="0"/>
          </a:p>
        </p:txBody>
      </p:sp>
      <p:sp>
        <p:nvSpPr>
          <p:cNvPr id="3" name="Content Placeholder 2"/>
          <p:cNvSpPr txBox="1">
            <a:spLocks/>
          </p:cNvSpPr>
          <p:nvPr/>
        </p:nvSpPr>
        <p:spPr>
          <a:xfrm>
            <a:off x="457200" y="1447800"/>
            <a:ext cx="8229600" cy="4525963"/>
          </a:xfrm>
          <a:prstGeom prst="rect">
            <a:avLst/>
          </a:prstGeom>
        </p:spPr>
        <p:txBody>
          <a:bodyPr rtlCol="0">
            <a:normAutofit/>
          </a:bodyPr>
          <a:lstStyle/>
          <a:p>
            <a:pPr marL="533400" marR="0" lvl="0" indent="-533400" algn="l" defTabSz="914400" rtl="0" eaLnBrk="1" fontAlgn="auto" latinLnBrk="0" hangingPunct="1">
              <a:lnSpc>
                <a:spcPct val="90000"/>
              </a:lnSpc>
              <a:spcBef>
                <a:spcPct val="50000"/>
              </a:spcBef>
              <a:spcAft>
                <a:spcPts val="0"/>
              </a:spcAft>
              <a:buClr>
                <a:schemeClr val="tx1"/>
              </a:buClr>
              <a:buSzTx/>
              <a:buFont typeface="Arial"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“Exempt” hardware can </a:t>
            </a:r>
            <a:r>
              <a:rPr kumimoji="0" lang="en-US" sz="3200" b="1" i="0" u="none" strike="noStrike" kern="1200" cap="none" spc="0" normalizeH="0" baseline="0" noProof="0" smtClean="0">
                <a:ln>
                  <a:noFill/>
                </a:ln>
                <a:solidFill>
                  <a:schemeClr val="tx1"/>
                </a:solidFill>
                <a:effectLst/>
                <a:uLnTx/>
                <a:uFillTx/>
                <a:latin typeface="+mn-lt"/>
                <a:ea typeface="+mn-ea"/>
                <a:cs typeface="+mn-cs"/>
              </a:rPr>
              <a:t>be an </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ignition source for Wildfires:</a:t>
            </a:r>
          </a:p>
          <a:p>
            <a:pPr marL="533400" marR="0" lvl="0" indent="-533400" algn="l" defTabSz="914400" rtl="0" eaLnBrk="1" fontAlgn="auto" latinLnBrk="0" hangingPunct="1">
              <a:lnSpc>
                <a:spcPct val="90000"/>
              </a:lnSpc>
              <a:spcBef>
                <a:spcPct val="50000"/>
              </a:spcBef>
              <a:spcAft>
                <a:spcPts val="0"/>
              </a:spcAft>
              <a:buClr>
                <a:schemeClr val="tx1"/>
              </a:buClr>
              <a:buSzTx/>
              <a:buFont typeface="Arial" charset="0"/>
              <a:buNone/>
              <a:tabLst/>
              <a:defRPr/>
            </a:pPr>
            <a:r>
              <a:rPr lang="en-US" sz="3200" b="1" dirty="0" smtClean="0"/>
              <a:t>	True</a:t>
            </a:r>
          </a:p>
          <a:p>
            <a:pPr marL="533400" marR="0" lvl="0" indent="-533400" algn="l" defTabSz="914400" rtl="0" eaLnBrk="1" fontAlgn="auto" latinLnBrk="0" hangingPunct="1">
              <a:lnSpc>
                <a:spcPct val="90000"/>
              </a:lnSpc>
              <a:spcBef>
                <a:spcPct val="50000"/>
              </a:spcBef>
              <a:spcAft>
                <a:spcPts val="0"/>
              </a:spcAft>
              <a:buClr>
                <a:schemeClr val="tx1"/>
              </a:buClr>
              <a:buSzTx/>
              <a:buFont typeface="Arial" charset="0"/>
              <a:buNone/>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	False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533400" y="2057400"/>
            <a:ext cx="5029200" cy="2971261"/>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a:off x="5791200" y="1905000"/>
            <a:ext cx="3046320" cy="4023360"/>
          </a:xfrm>
          <a:prstGeom prst="rect">
            <a:avLst/>
          </a:prstGeom>
          <a:noFill/>
          <a:ln w="9525">
            <a:noFill/>
            <a:miter lim="800000"/>
            <a:headEnd/>
            <a:tailEnd/>
          </a:ln>
          <a:effectLst/>
        </p:spPr>
      </p:pic>
      <p:sp>
        <p:nvSpPr>
          <p:cNvPr id="5" name="TextBox 4"/>
          <p:cNvSpPr txBox="1"/>
          <p:nvPr/>
        </p:nvSpPr>
        <p:spPr>
          <a:xfrm>
            <a:off x="2286000" y="381000"/>
            <a:ext cx="4114800" cy="1200329"/>
          </a:xfrm>
          <a:prstGeom prst="rect">
            <a:avLst/>
          </a:prstGeom>
          <a:noFill/>
        </p:spPr>
        <p:txBody>
          <a:bodyPr wrap="square" rtlCol="0">
            <a:spAutoFit/>
          </a:bodyPr>
          <a:lstStyle/>
          <a:p>
            <a:pPr algn="ctr"/>
            <a:r>
              <a:rPr lang="en-US" sz="4800" b="1" i="1" dirty="0" smtClean="0"/>
              <a:t>Open Link Fuse</a:t>
            </a:r>
          </a:p>
          <a:p>
            <a:pPr algn="ctr"/>
            <a:r>
              <a:rPr lang="en-US" sz="2400" b="1" i="1" dirty="0" smtClean="0"/>
              <a:t>Non-Exempt</a:t>
            </a:r>
            <a:endParaRPr lang="en-US" sz="2400" b="1" i="1" dirty="0"/>
          </a:p>
        </p:txBody>
      </p:sp>
      <p:sp>
        <p:nvSpPr>
          <p:cNvPr id="6" name="TextBox 5"/>
          <p:cNvSpPr txBox="1"/>
          <p:nvPr/>
        </p:nvSpPr>
        <p:spPr>
          <a:xfrm>
            <a:off x="381000" y="5029200"/>
            <a:ext cx="5638800" cy="461665"/>
          </a:xfrm>
          <a:prstGeom prst="rect">
            <a:avLst/>
          </a:prstGeom>
          <a:noFill/>
        </p:spPr>
        <p:txBody>
          <a:bodyPr wrap="square" rtlCol="0">
            <a:spAutoFit/>
          </a:bodyPr>
          <a:lstStyle/>
          <a:p>
            <a:r>
              <a:rPr lang="en-US" sz="2400" dirty="0" smtClean="0"/>
              <a:t>Arm Mounted Cutout with Open Link Fuse</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914400" y="1288338"/>
            <a:ext cx="3676650" cy="4788612"/>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a:srcRect/>
          <a:stretch>
            <a:fillRect/>
          </a:stretch>
        </p:blipFill>
        <p:spPr bwMode="auto">
          <a:xfrm>
            <a:off x="4800600" y="1295400"/>
            <a:ext cx="2895600" cy="4800600"/>
          </a:xfrm>
          <a:prstGeom prst="rect">
            <a:avLst/>
          </a:prstGeom>
          <a:noFill/>
          <a:ln w="9525">
            <a:noFill/>
            <a:miter lim="800000"/>
            <a:headEnd/>
            <a:tailEnd/>
          </a:ln>
          <a:effectLst/>
        </p:spPr>
      </p:pic>
      <p:sp>
        <p:nvSpPr>
          <p:cNvPr id="4" name="TextBox 3"/>
          <p:cNvSpPr txBox="1"/>
          <p:nvPr/>
        </p:nvSpPr>
        <p:spPr>
          <a:xfrm>
            <a:off x="1219200" y="6096000"/>
            <a:ext cx="6248400" cy="461665"/>
          </a:xfrm>
          <a:prstGeom prst="rect">
            <a:avLst/>
          </a:prstGeom>
          <a:noFill/>
        </p:spPr>
        <p:txBody>
          <a:bodyPr wrap="square" rtlCol="0">
            <a:spAutoFit/>
          </a:bodyPr>
          <a:lstStyle/>
          <a:p>
            <a:r>
              <a:rPr lang="en-US" sz="2400" dirty="0" smtClean="0"/>
              <a:t>Bushing Mounted Cutout with Open Link Fuses</a:t>
            </a:r>
            <a:endParaRPr lang="en-US" sz="2400" dirty="0"/>
          </a:p>
        </p:txBody>
      </p:sp>
      <p:sp>
        <p:nvSpPr>
          <p:cNvPr id="5" name="TextBox 4"/>
          <p:cNvSpPr txBox="1"/>
          <p:nvPr/>
        </p:nvSpPr>
        <p:spPr>
          <a:xfrm>
            <a:off x="2286000" y="152400"/>
            <a:ext cx="4114800" cy="1200329"/>
          </a:xfrm>
          <a:prstGeom prst="rect">
            <a:avLst/>
          </a:prstGeom>
          <a:noFill/>
        </p:spPr>
        <p:txBody>
          <a:bodyPr wrap="square" rtlCol="0">
            <a:spAutoFit/>
          </a:bodyPr>
          <a:lstStyle/>
          <a:p>
            <a:pPr algn="ctr"/>
            <a:r>
              <a:rPr lang="en-US" sz="4800" b="1" i="1" dirty="0" smtClean="0"/>
              <a:t>Open Link Fuse</a:t>
            </a:r>
          </a:p>
          <a:p>
            <a:pPr algn="ctr"/>
            <a:r>
              <a:rPr lang="en-US" sz="2400" b="1" i="1" dirty="0" smtClean="0"/>
              <a:t>Non-Exempt</a:t>
            </a:r>
            <a:endParaRPr lang="en-US" sz="2400" b="1"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srcRect/>
          <a:stretch>
            <a:fillRect/>
          </a:stretch>
        </p:blipFill>
        <p:spPr bwMode="auto">
          <a:xfrm>
            <a:off x="2209800" y="2971800"/>
            <a:ext cx="6601319" cy="3198031"/>
          </a:xfrm>
          <a:prstGeom prst="rect">
            <a:avLst/>
          </a:prstGeom>
          <a:noFill/>
          <a:ln w="9525">
            <a:noFill/>
            <a:miter lim="800000"/>
            <a:headEnd/>
            <a:tailEnd/>
          </a:ln>
          <a:effectLst/>
        </p:spPr>
      </p:pic>
      <p:pic>
        <p:nvPicPr>
          <p:cNvPr id="4" name="Picture 2"/>
          <p:cNvPicPr>
            <a:picLocks noChangeAspect="1" noChangeArrowheads="1"/>
          </p:cNvPicPr>
          <p:nvPr/>
        </p:nvPicPr>
        <p:blipFill>
          <a:blip r:embed="rId4"/>
          <a:srcRect/>
          <a:stretch>
            <a:fillRect/>
          </a:stretch>
        </p:blipFill>
        <p:spPr bwMode="auto">
          <a:xfrm>
            <a:off x="533400" y="1981200"/>
            <a:ext cx="2743200" cy="4195104"/>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a:srcRect/>
          <a:stretch>
            <a:fillRect/>
          </a:stretch>
        </p:blipFill>
        <p:spPr bwMode="auto">
          <a:xfrm>
            <a:off x="5181600" y="1981200"/>
            <a:ext cx="1063101" cy="3128554"/>
          </a:xfrm>
          <a:prstGeom prst="rect">
            <a:avLst/>
          </a:prstGeom>
          <a:noFill/>
          <a:ln w="9525">
            <a:noFill/>
            <a:miter lim="800000"/>
            <a:headEnd/>
            <a:tailEnd/>
          </a:ln>
          <a:effectLst/>
        </p:spPr>
      </p:pic>
      <p:sp>
        <p:nvSpPr>
          <p:cNvPr id="5" name="TextBox 4"/>
          <p:cNvSpPr txBox="1"/>
          <p:nvPr/>
        </p:nvSpPr>
        <p:spPr>
          <a:xfrm>
            <a:off x="1143000" y="152400"/>
            <a:ext cx="6781800" cy="1938992"/>
          </a:xfrm>
          <a:prstGeom prst="rect">
            <a:avLst/>
          </a:prstGeom>
          <a:noFill/>
        </p:spPr>
        <p:txBody>
          <a:bodyPr wrap="square" rtlCol="0">
            <a:spAutoFit/>
          </a:bodyPr>
          <a:lstStyle/>
          <a:p>
            <a:pPr algn="ctr"/>
            <a:r>
              <a:rPr lang="en-US" sz="4800" b="1" i="1" dirty="0" smtClean="0"/>
              <a:t>Enclosed Cutouts with Universal Fuse</a:t>
            </a:r>
          </a:p>
          <a:p>
            <a:pPr algn="ctr"/>
            <a:r>
              <a:rPr lang="en-US" sz="2400" b="1" i="1" dirty="0" smtClean="0"/>
              <a:t>Non-Exempt</a:t>
            </a:r>
            <a:endParaRPr lang="en-US" sz="2400" b="1"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srcRect/>
          <a:stretch>
            <a:fillRect/>
          </a:stretch>
        </p:blipFill>
        <p:spPr bwMode="auto">
          <a:xfrm>
            <a:off x="3276600" y="3352800"/>
            <a:ext cx="5410200" cy="3287126"/>
          </a:xfrm>
          <a:prstGeom prst="rect">
            <a:avLst/>
          </a:prstGeom>
          <a:noFill/>
          <a:ln w="9525">
            <a:noFill/>
            <a:miter lim="800000"/>
            <a:headEnd/>
            <a:tailEnd/>
          </a:ln>
          <a:effectLst/>
        </p:spPr>
      </p:pic>
      <p:pic>
        <p:nvPicPr>
          <p:cNvPr id="4" name="Picture 2"/>
          <p:cNvPicPr>
            <a:picLocks noChangeAspect="1" noChangeArrowheads="1"/>
          </p:cNvPicPr>
          <p:nvPr/>
        </p:nvPicPr>
        <p:blipFill>
          <a:blip r:embed="rId4"/>
          <a:srcRect/>
          <a:stretch>
            <a:fillRect/>
          </a:stretch>
        </p:blipFill>
        <p:spPr bwMode="auto">
          <a:xfrm>
            <a:off x="304800" y="1447801"/>
            <a:ext cx="3657600" cy="2885618"/>
          </a:xfrm>
          <a:prstGeom prst="rect">
            <a:avLst/>
          </a:prstGeom>
          <a:noFill/>
          <a:ln w="9525">
            <a:noFill/>
            <a:miter lim="800000"/>
            <a:headEnd/>
            <a:tailEnd/>
          </a:ln>
          <a:effectLst/>
        </p:spPr>
      </p:pic>
      <p:sp>
        <p:nvSpPr>
          <p:cNvPr id="5" name="TextBox 4"/>
          <p:cNvSpPr txBox="1"/>
          <p:nvPr/>
        </p:nvSpPr>
        <p:spPr>
          <a:xfrm>
            <a:off x="1600200" y="304800"/>
            <a:ext cx="6172200" cy="1200329"/>
          </a:xfrm>
          <a:prstGeom prst="rect">
            <a:avLst/>
          </a:prstGeom>
          <a:noFill/>
        </p:spPr>
        <p:txBody>
          <a:bodyPr wrap="square" rtlCol="0">
            <a:spAutoFit/>
          </a:bodyPr>
          <a:lstStyle/>
          <a:p>
            <a:pPr algn="ctr"/>
            <a:r>
              <a:rPr lang="en-US" sz="4800" b="1" i="1" dirty="0" smtClean="0"/>
              <a:t>Solid Blade Disconnect</a:t>
            </a:r>
          </a:p>
          <a:p>
            <a:pPr algn="ctr"/>
            <a:r>
              <a:rPr lang="en-US" sz="2400" b="1" i="1" dirty="0" smtClean="0"/>
              <a:t>Non-Exempt</a:t>
            </a:r>
            <a:endParaRPr lang="en-US" sz="2400" b="1" i="1" dirty="0"/>
          </a:p>
        </p:txBody>
      </p:sp>
      <p:sp>
        <p:nvSpPr>
          <p:cNvPr id="6" name="TextBox 5"/>
          <p:cNvSpPr txBox="1"/>
          <p:nvPr/>
        </p:nvSpPr>
        <p:spPr>
          <a:xfrm>
            <a:off x="3962400" y="1905000"/>
            <a:ext cx="4114800" cy="461665"/>
          </a:xfrm>
          <a:prstGeom prst="rect">
            <a:avLst/>
          </a:prstGeom>
          <a:noFill/>
        </p:spPr>
        <p:txBody>
          <a:bodyPr wrap="square" rtlCol="0">
            <a:spAutoFit/>
          </a:bodyPr>
          <a:lstStyle/>
          <a:p>
            <a:r>
              <a:rPr lang="en-US" sz="2400" dirty="0" smtClean="0"/>
              <a:t>Solid Blade Disconnect - Closed</a:t>
            </a:r>
            <a:endParaRPr lang="en-US" sz="2400" dirty="0"/>
          </a:p>
        </p:txBody>
      </p:sp>
      <p:sp>
        <p:nvSpPr>
          <p:cNvPr id="7" name="TextBox 6"/>
          <p:cNvSpPr txBox="1"/>
          <p:nvPr/>
        </p:nvSpPr>
        <p:spPr>
          <a:xfrm>
            <a:off x="609600" y="5715000"/>
            <a:ext cx="4114800" cy="461665"/>
          </a:xfrm>
          <a:prstGeom prst="rect">
            <a:avLst/>
          </a:prstGeom>
          <a:noFill/>
        </p:spPr>
        <p:txBody>
          <a:bodyPr wrap="square" rtlCol="0">
            <a:spAutoFit/>
          </a:bodyPr>
          <a:lstStyle/>
          <a:p>
            <a:r>
              <a:rPr lang="en-US" sz="2400" dirty="0" smtClean="0"/>
              <a:t>Solid Blade Disconnect - Open</a:t>
            </a:r>
            <a:endParaRPr lang="en-US"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1386</TotalTime>
  <Words>1788</Words>
  <Application>Microsoft Office PowerPoint</Application>
  <PresentationFormat>On-screen Show (4:3)</PresentationFormat>
  <Paragraphs>262</Paragraphs>
  <Slides>57</Slides>
  <Notes>57</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57</vt:i4>
      </vt:variant>
    </vt:vector>
  </HeadingPairs>
  <TitlesOfParts>
    <vt:vector size="58" baseType="lpstr">
      <vt:lpstr>Office Theme</vt:lpstr>
      <vt:lpstr>Equipment Description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DANNY NICHOLS</dc:creator>
  <cp:lastModifiedBy>bschultz01</cp:lastModifiedBy>
  <cp:revision>125</cp:revision>
  <dcterms:created xsi:type="dcterms:W3CDTF">2008-01-21T01:15:59Z</dcterms:created>
  <dcterms:modified xsi:type="dcterms:W3CDTF">2013-01-28T16:39:32Z</dcterms:modified>
</cp:coreProperties>
</file>