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76" r:id="rId5"/>
    <p:sldId id="272" r:id="rId6"/>
    <p:sldId id="273" r:id="rId7"/>
    <p:sldId id="274" r:id="rId8"/>
    <p:sldId id="275"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06" autoAdjust="0"/>
  </p:normalViewPr>
  <p:slideViewPr>
    <p:cSldViewPr>
      <p:cViewPr varScale="1">
        <p:scale>
          <a:sx n="68" d="100"/>
          <a:sy n="68" d="100"/>
        </p:scale>
        <p:origin x="-5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2A469-F933-436D-9652-0ADBEB25D8ED}" type="datetimeFigureOut">
              <a:rPr lang="en-US" smtClean="0"/>
              <a:pPr/>
              <a:t>1/31/2013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79E155-CD08-4125-B3C0-80A4CE756715}" type="slidenum">
              <a:rPr lang="en-US" smtClean="0"/>
              <a:pPr/>
              <a:t>‹#›</a:t>
            </a:fld>
            <a:endParaRPr lang="en-US"/>
          </a:p>
        </p:txBody>
      </p:sp>
    </p:spTree>
    <p:extLst>
      <p:ext uri="{BB962C8B-B14F-4D97-AF65-F5344CB8AC3E}">
        <p14:creationId xmlns:p14="http://schemas.microsoft.com/office/powerpoint/2010/main" val="310913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Each electric utility company is required to maintain numerous records and reports as part of their normal business practices.  Many, if not all of these manuals,</a:t>
            </a:r>
            <a:r>
              <a:rPr lang="en-US" baseline="0" dirty="0" smtClean="0"/>
              <a:t> records, reports, and logs will be available either through general written requests for your investigation, and if necessary, through administrative subpoenas, warrants, or through discovery requests during litigation.</a:t>
            </a:r>
            <a:endParaRPr lang="en-US" dirty="0" smtClean="0"/>
          </a:p>
          <a:p>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A.  Try</a:t>
            </a:r>
            <a:r>
              <a:rPr lang="en-US" baseline="0" dirty="0" smtClean="0"/>
              <a:t> the simple method first and if that doesn’t work within  a 30 day period, go on to the next step – Ask the clerk!!! No that’s not right.  Move on to the “Official Processes”.</a:t>
            </a:r>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There’s a lot of them that will be available and any one of them may help you show that the company can be held liable for the damages and suppression costs.</a:t>
            </a:r>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Each utility may use different terminology for all of these types of items, but they will have something similar.  Do not hesitate to find out what each of the electric utilities within your jurisdiction uses and if you can obtain copies prior to an incident – do so.  You may have access to these items through the areas Public Utility Commission or Authority.</a:t>
            </a:r>
          </a:p>
          <a:p>
            <a:endParaRPr lang="en-US" baseline="0" dirty="0" smtClean="0"/>
          </a:p>
        </p:txBody>
      </p:sp>
      <p:sp>
        <p:nvSpPr>
          <p:cNvPr id="4" name="Slide Number Placeholder 3"/>
          <p:cNvSpPr>
            <a:spLocks noGrp="1"/>
          </p:cNvSpPr>
          <p:nvPr>
            <p:ph type="sldNum" sz="quarter" idx="10"/>
          </p:nvPr>
        </p:nvSpPr>
        <p:spPr/>
        <p:txBody>
          <a:bodyPr/>
          <a:lstStyle/>
          <a:p>
            <a:fld id="{3E79E155-CD08-4125-B3C0-80A4CE7567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lot of these items are available and may help with the initial investigation.</a:t>
            </a:r>
            <a:endParaRPr lang="en-US" baseline="0" dirty="0" smtClean="0"/>
          </a:p>
        </p:txBody>
      </p:sp>
      <p:sp>
        <p:nvSpPr>
          <p:cNvPr id="4" name="Slide Number Placeholder 3"/>
          <p:cNvSpPr>
            <a:spLocks noGrp="1"/>
          </p:cNvSpPr>
          <p:nvPr>
            <p:ph type="sldNum" sz="quarter" idx="10"/>
          </p:nvPr>
        </p:nvSpPr>
        <p:spPr/>
        <p:txBody>
          <a:bodyPr/>
          <a:lstStyle/>
          <a:p>
            <a:fld id="{3E79E155-CD08-4125-B3C0-80A4CE7567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Line crews are an important source of general and specific information.  They may have direct knowledge of the circuit that was involved in the incident and may provide insight as to specific issues regarding the incident.</a:t>
            </a:r>
          </a:p>
        </p:txBody>
      </p:sp>
      <p:sp>
        <p:nvSpPr>
          <p:cNvPr id="4" name="Slide Number Placeholder 3"/>
          <p:cNvSpPr>
            <a:spLocks noGrp="1"/>
          </p:cNvSpPr>
          <p:nvPr>
            <p:ph type="sldNum" sz="quarter" idx="10"/>
          </p:nvPr>
        </p:nvSpPr>
        <p:spPr/>
        <p:txBody>
          <a:bodyPr/>
          <a:lstStyle/>
          <a:p>
            <a:fld id="{3E79E155-CD08-4125-B3C0-80A4CE7567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Very similar to all agencies, maintenance and replacement cycles may have been “extended” due to budget shortfalls or even budget shifts, in some cases to allow for payment of “incentive bonuses” for management and executive staff.  In a previous California case, it was shown that several million dollars was shifted from the Vegetation Management Program.  The jury found the utility guilty of over 700 misdemeanor violations of clearance statutes.</a:t>
            </a:r>
          </a:p>
        </p:txBody>
      </p:sp>
      <p:sp>
        <p:nvSpPr>
          <p:cNvPr id="4" name="Slide Number Placeholder 3"/>
          <p:cNvSpPr>
            <a:spLocks noGrp="1"/>
          </p:cNvSpPr>
          <p:nvPr>
            <p:ph type="sldNum" sz="quarter" idx="10"/>
          </p:nvPr>
        </p:nvSpPr>
        <p:spPr/>
        <p:txBody>
          <a:bodyPr/>
          <a:lstStyle/>
          <a:p>
            <a:fld id="{3E79E155-CD08-4125-B3C0-80A4CE7567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 lot of these records can assist you in setting up a “Time Line” leading up to the incident that shows a history of problems that were not addressed.  See the “Time Line” in the Appendices File, Example Folder.</a:t>
            </a:r>
          </a:p>
        </p:txBody>
      </p:sp>
      <p:sp>
        <p:nvSpPr>
          <p:cNvPr id="4" name="Slide Number Placeholder 3"/>
          <p:cNvSpPr>
            <a:spLocks noGrp="1"/>
          </p:cNvSpPr>
          <p:nvPr>
            <p:ph type="sldNum" sz="quarter" idx="10"/>
          </p:nvPr>
        </p:nvSpPr>
        <p:spPr/>
        <p:txBody>
          <a:bodyPr/>
          <a:lstStyle/>
          <a:p>
            <a:fld id="{3E79E155-CD08-4125-B3C0-80A4CE7567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some cases, the tree trimming contractors may be on the hook for the incident and may have information regarding the utility directing them NOT to trim on the established cycle or in the area where the incident occurred.  They may be willing to shift the issue of non-compliance back to the utility.</a:t>
            </a:r>
          </a:p>
        </p:txBody>
      </p:sp>
      <p:sp>
        <p:nvSpPr>
          <p:cNvPr id="4" name="Slide Number Placeholder 3"/>
          <p:cNvSpPr>
            <a:spLocks noGrp="1"/>
          </p:cNvSpPr>
          <p:nvPr>
            <p:ph type="sldNum" sz="quarter" idx="10"/>
          </p:nvPr>
        </p:nvSpPr>
        <p:spPr/>
        <p:txBody>
          <a:bodyPr/>
          <a:lstStyle/>
          <a:p>
            <a:fld id="{3E79E155-CD08-4125-B3C0-80A4CE7567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was another one of those Thought Questions.  All</a:t>
            </a:r>
            <a:r>
              <a:rPr lang="en-US" baseline="0" dirty="0" smtClean="0"/>
              <a:t> of the answers are equally correct and important for you activities.</a:t>
            </a:r>
            <a:endParaRPr lang="en-US" dirty="0"/>
          </a:p>
        </p:txBody>
      </p:sp>
      <p:sp>
        <p:nvSpPr>
          <p:cNvPr id="4" name="Slide Number Placeholder 3"/>
          <p:cNvSpPr>
            <a:spLocks noGrp="1"/>
          </p:cNvSpPr>
          <p:nvPr>
            <p:ph type="sldNum" sz="quarter" idx="10"/>
          </p:nvPr>
        </p:nvSpPr>
        <p:spPr/>
        <p:txBody>
          <a:bodyPr/>
          <a:lstStyle/>
          <a:p>
            <a:fld id="{3E79E155-CD08-4125-B3C0-80A4CE7567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78B0D-E757-4A19-8B55-E7C61FC9975C}"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678B0D-E757-4A19-8B55-E7C61FC9975C}"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678B0D-E757-4A19-8B55-E7C61FC9975C}" type="datetimeFigureOut">
              <a:rPr lang="en-US" smtClean="0"/>
              <a:pPr/>
              <a:t>1/31/2013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678B0D-E757-4A19-8B55-E7C61FC9975C}" type="datetimeFigureOut">
              <a:rPr lang="en-US" smtClean="0"/>
              <a:pPr/>
              <a:t>1/31/2013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78B0D-E757-4A19-8B55-E7C61FC9975C}" type="datetimeFigureOut">
              <a:rPr lang="en-US" smtClean="0"/>
              <a:pPr/>
              <a:t>1/31/2013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78B0D-E757-4A19-8B55-E7C61FC9975C}"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78B0D-E757-4A19-8B55-E7C61FC9975C}"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3069A-7309-4C72-9249-A1141D0E19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78B0D-E757-4A19-8B55-E7C61FC9975C}" type="datetimeFigureOut">
              <a:rPr lang="en-US" smtClean="0"/>
              <a:pPr/>
              <a:t>1/31/2013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069A-7309-4C72-9249-A1141D0E19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_Administrator\Desktop\NWCG Power Line Investigation Training\Appendices\Examples\Electric Company Report to PUC.JPG"/>
          <p:cNvPicPr>
            <a:picLocks noChangeAspect="1" noChangeArrowheads="1"/>
          </p:cNvPicPr>
          <p:nvPr/>
        </p:nvPicPr>
        <p:blipFill>
          <a:blip r:embed="rId4" cstate="print"/>
          <a:srcRect/>
          <a:stretch>
            <a:fillRect/>
          </a:stretch>
        </p:blipFill>
        <p:spPr bwMode="auto">
          <a:xfrm rot="20596864">
            <a:off x="875458" y="572093"/>
            <a:ext cx="3657600" cy="5034579"/>
          </a:xfrm>
          <a:prstGeom prst="rect">
            <a:avLst/>
          </a:prstGeom>
          <a:noFill/>
        </p:spPr>
      </p:pic>
      <p:graphicFrame>
        <p:nvGraphicFramePr>
          <p:cNvPr id="1027" name="Object 3"/>
          <p:cNvGraphicFramePr>
            <a:graphicFrameLocks noChangeAspect="1"/>
          </p:cNvGraphicFramePr>
          <p:nvPr/>
        </p:nvGraphicFramePr>
        <p:xfrm>
          <a:off x="152400" y="152400"/>
          <a:ext cx="8839200" cy="6591847"/>
        </p:xfrm>
        <a:graphic>
          <a:graphicData uri="http://schemas.openxmlformats.org/presentationml/2006/ole">
            <mc:AlternateContent xmlns:mc="http://schemas.openxmlformats.org/markup-compatibility/2006">
              <mc:Choice xmlns:v="urn:schemas-microsoft-com:vml" Requires="v">
                <p:oleObj spid="_x0000_s1028" name="Document" r:id="rId6" imgW="11812914" imgH="9043029" progId="Word.Document.8">
                  <p:embed/>
                </p:oleObj>
              </mc:Choice>
              <mc:Fallback>
                <p:oleObj name="Document" r:id="rId6" imgW="11812914" imgH="9043029" progId="Word.Document.8">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52400"/>
                        <a:ext cx="8839200" cy="6591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itle 3"/>
          <p:cNvSpPr txBox="1">
            <a:spLocks/>
          </p:cNvSpPr>
          <p:nvPr/>
        </p:nvSpPr>
        <p:spPr>
          <a:xfrm>
            <a:off x="1219200" y="3200400"/>
            <a:ext cx="6858000" cy="22098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2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Records and Information </a:t>
            </a:r>
            <a:endParaRPr kumimoji="0" lang="en-US" sz="7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28600"/>
            <a:ext cx="4674678" cy="830997"/>
          </a:xfrm>
          <a:prstGeom prst="rect">
            <a:avLst/>
          </a:prstGeom>
        </p:spPr>
        <p:txBody>
          <a:bodyPr wrap="none">
            <a:spAutoFit/>
          </a:bodyPr>
          <a:lstStyle/>
          <a:p>
            <a:r>
              <a:rPr lang="en-US" sz="4800" b="1" dirty="0" smtClean="0"/>
              <a:t>Knowledge Check</a:t>
            </a:r>
            <a:endParaRPr lang="en-US" sz="4800" dirty="0"/>
          </a:p>
        </p:txBody>
      </p:sp>
      <p:sp>
        <p:nvSpPr>
          <p:cNvPr id="3" name="Content Placeholder 2"/>
          <p:cNvSpPr txBox="1">
            <a:spLocks/>
          </p:cNvSpPr>
          <p:nvPr/>
        </p:nvSpPr>
        <p:spPr>
          <a:xfrm>
            <a:off x="457200" y="1447800"/>
            <a:ext cx="8229600" cy="4525963"/>
          </a:xfrm>
          <a:prstGeom prst="rect">
            <a:avLst/>
          </a:prstGeom>
        </p:spPr>
        <p:txBody>
          <a:bodyPr rtlCol="0">
            <a:normAutofit lnSpcReduction="10000"/>
          </a:bodyPr>
          <a:lstStyle/>
          <a:p>
            <a:pPr marL="533400" marR="0" lvl="0" indent="-533400" algn="l" defTabSz="914400" rtl="0" eaLnBrk="1" fontAlgn="auto" latinLnBrk="0" hangingPunct="1">
              <a:lnSpc>
                <a:spcPct val="90000"/>
              </a:lnSpc>
              <a:spcBef>
                <a:spcPct val="50000"/>
              </a:spcBef>
              <a:spcAft>
                <a:spcPts val="0"/>
              </a:spcAft>
              <a:buClr>
                <a:schemeClr val="tx1"/>
              </a:buClr>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1"/>
                </a:solidFill>
                <a:effectLst/>
                <a:uLnTx/>
                <a:uFillTx/>
                <a:latin typeface="Arial" pitchFamily="34" charset="0"/>
                <a:cs typeface="Arial" pitchFamily="34" charset="0"/>
              </a:rPr>
              <a:t>The first step in obtaining any needed documents or records regarding a specific incident should be:</a:t>
            </a: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Provide a written</a:t>
            </a:r>
            <a:r>
              <a:rPr kumimoji="0" lang="en-US" sz="28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request</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lang="en-US" sz="2800" b="1" dirty="0" smtClean="0">
                <a:latin typeface="Arial" pitchFamily="34" charset="0"/>
                <a:cs typeface="Arial" pitchFamily="34" charset="0"/>
              </a:rPr>
              <a:t>Go to the corporate headquarters and ask the clerk</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lang="en-US" sz="2800" b="1" dirty="0" smtClean="0">
                <a:latin typeface="Arial" pitchFamily="34" charset="0"/>
                <a:cs typeface="Arial" pitchFamily="34" charset="0"/>
              </a:rPr>
              <a:t>Issue an Administrative Subpoena for Records and Things</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Complete an Affidavit and submit to the court for a warrant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685800" y="609600"/>
            <a:ext cx="7772400" cy="1143000"/>
          </a:xfrm>
          <a:prstGeom prst="rect">
            <a:avLst/>
          </a:prstGeom>
        </p:spPr>
        <p:txBody>
          <a:bodyPr/>
          <a:lstStyle/>
          <a:p>
            <a:pPr indent="-4763">
              <a:buFontTx/>
              <a:buNone/>
            </a:pPr>
            <a:endParaRPr lang="en-US" sz="6000" dirty="0"/>
          </a:p>
        </p:txBody>
      </p:sp>
      <p:sp>
        <p:nvSpPr>
          <p:cNvPr id="3" name="Rectangle 4"/>
          <p:cNvSpPr txBox="1">
            <a:spLocks noChangeArrowheads="1"/>
          </p:cNvSpPr>
          <p:nvPr/>
        </p:nvSpPr>
        <p:spPr>
          <a:xfrm>
            <a:off x="838200" y="609600"/>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Objective </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Rectangle 5"/>
          <p:cNvSpPr txBox="1">
            <a:spLocks noChangeArrowheads="1"/>
          </p:cNvSpPr>
          <p:nvPr/>
        </p:nvSpPr>
        <p:spPr>
          <a:xfrm>
            <a:off x="381000" y="2209800"/>
            <a:ext cx="8229600" cy="3200400"/>
          </a:xfrm>
          <a:prstGeom prst="rect">
            <a:avLst/>
          </a:prstGeom>
        </p:spPr>
        <p:txBody>
          <a:bodyPr/>
          <a:lstStyle/>
          <a:p>
            <a:pPr marL="342900" marR="0" lvl="0" indent="-4763" algn="ctr" defTabSz="914400" rtl="0" eaLnBrk="1" fontAlgn="auto" latinLnBrk="0" hangingPunct="1">
              <a:lnSpc>
                <a:spcPct val="100000"/>
              </a:lnSpc>
              <a:spcBef>
                <a:spcPct val="20000"/>
              </a:spcBef>
              <a:spcAft>
                <a:spcPts val="0"/>
              </a:spcAft>
              <a:buClrTx/>
              <a:buSzTx/>
              <a:buFontTx/>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Describe the types of records that can be requested and obtained from the electric utility and regulators</a:t>
            </a:r>
            <a:r>
              <a:rPr kumimoji="0" lang="en-US" sz="4800" b="0" i="0" u="none" strike="noStrike" kern="1200" cap="none" spc="0" normalizeH="0" noProof="0" dirty="0" smtClean="0">
                <a:ln>
                  <a:noFill/>
                </a:ln>
                <a:solidFill>
                  <a:schemeClr val="tx1"/>
                </a:solidFill>
                <a:effectLst/>
                <a:uLnTx/>
                <a:uFillTx/>
                <a:latin typeface="+mn-lt"/>
                <a:ea typeface="+mn-ea"/>
                <a:cs typeface="+mn-cs"/>
              </a:rPr>
              <a:t>.</a:t>
            </a:r>
            <a:endParaRPr kumimoji="0" lang="en-US" sz="4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4763"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838200" y="609600"/>
            <a:ext cx="7772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Information </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381000" y="2057400"/>
            <a:ext cx="8001000" cy="4031873"/>
          </a:xfrm>
          <a:prstGeom prst="rect">
            <a:avLst/>
          </a:prstGeom>
          <a:noFill/>
        </p:spPr>
        <p:txBody>
          <a:bodyPr wrap="square" rtlCol="0">
            <a:spAutoFit/>
          </a:bodyPr>
          <a:lstStyle/>
          <a:p>
            <a:r>
              <a:rPr lang="en-US" sz="3600" dirty="0" smtClean="0"/>
              <a:t>General Information:</a:t>
            </a:r>
          </a:p>
          <a:p>
            <a:r>
              <a:rPr lang="en-US" sz="2800" dirty="0" smtClean="0"/>
              <a:t>	</a:t>
            </a:r>
            <a:r>
              <a:rPr lang="en-US" sz="2400" dirty="0" smtClean="0"/>
              <a:t>Circuit Maps</a:t>
            </a:r>
          </a:p>
          <a:p>
            <a:r>
              <a:rPr lang="en-US" sz="2400" dirty="0" smtClean="0"/>
              <a:t>     	High Wind Area Maps and Construction Standards</a:t>
            </a:r>
          </a:p>
          <a:p>
            <a:r>
              <a:rPr lang="en-US" sz="2400" dirty="0" smtClean="0"/>
              <a:t>     	Circuit Construction Records</a:t>
            </a:r>
          </a:p>
          <a:p>
            <a:r>
              <a:rPr lang="en-US" sz="2400" dirty="0" smtClean="0"/>
              <a:t>     	Operations and Maintenance Manuals</a:t>
            </a:r>
          </a:p>
          <a:p>
            <a:r>
              <a:rPr lang="en-US" sz="2400" dirty="0" smtClean="0"/>
              <a:t>     	Patrol Manuals</a:t>
            </a:r>
          </a:p>
          <a:p>
            <a:r>
              <a:rPr lang="en-US" sz="2400" dirty="0" smtClean="0"/>
              <a:t>     	Operation &amp; Maintenance Policy and Procedures</a:t>
            </a:r>
          </a:p>
          <a:p>
            <a:r>
              <a:rPr lang="en-US" sz="2400" dirty="0" smtClean="0"/>
              <a:t>	Use Permits</a:t>
            </a:r>
          </a:p>
          <a:p>
            <a:r>
              <a:rPr lang="en-US" sz="2400" dirty="0" smtClean="0"/>
              <a:t>	Easements</a:t>
            </a:r>
          </a:p>
          <a:p>
            <a:r>
              <a:rPr lang="en-US" sz="2400" dirty="0" smtClean="0"/>
              <a:t>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838200" y="609600"/>
            <a:ext cx="7772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Information </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381000" y="1524000"/>
            <a:ext cx="8001000" cy="4401205"/>
          </a:xfrm>
          <a:prstGeom prst="rect">
            <a:avLst/>
          </a:prstGeom>
          <a:noFill/>
        </p:spPr>
        <p:txBody>
          <a:bodyPr wrap="square" rtlCol="0">
            <a:spAutoFit/>
          </a:bodyPr>
          <a:lstStyle/>
          <a:p>
            <a:r>
              <a:rPr lang="en-US" sz="3600" dirty="0" smtClean="0"/>
              <a:t>General Information (</a:t>
            </a:r>
            <a:r>
              <a:rPr lang="en-US" sz="3600" dirty="0" err="1" smtClean="0"/>
              <a:t>con’t</a:t>
            </a:r>
            <a:r>
              <a:rPr lang="en-US" sz="3600" dirty="0" smtClean="0"/>
              <a:t>):</a:t>
            </a:r>
          </a:p>
          <a:p>
            <a:r>
              <a:rPr lang="en-US" sz="2800" dirty="0" smtClean="0"/>
              <a:t>	</a:t>
            </a:r>
            <a:r>
              <a:rPr lang="en-US" sz="2400" dirty="0" smtClean="0"/>
              <a:t>Line and Pole Clearance Operations Manuals</a:t>
            </a:r>
          </a:p>
          <a:p>
            <a:r>
              <a:rPr lang="en-US" sz="2400" dirty="0" smtClean="0"/>
              <a:t>     	Line Clearance Supervisor’s Manual</a:t>
            </a:r>
          </a:p>
          <a:p>
            <a:r>
              <a:rPr lang="en-US" sz="2400" dirty="0" smtClean="0"/>
              <a:t>	Accident Prevention Manual</a:t>
            </a:r>
          </a:p>
          <a:p>
            <a:r>
              <a:rPr lang="en-US" sz="2400" dirty="0" smtClean="0"/>
              <a:t>	Hazard Reduction Guides</a:t>
            </a:r>
          </a:p>
          <a:p>
            <a:r>
              <a:rPr lang="en-US" sz="2400" dirty="0" smtClean="0"/>
              <a:t>	Fire Reporting &amp; Response Manual</a:t>
            </a:r>
          </a:p>
          <a:p>
            <a:r>
              <a:rPr lang="en-US" sz="2400" dirty="0" smtClean="0"/>
              <a:t>	Training Programs and Records</a:t>
            </a:r>
          </a:p>
          <a:p>
            <a:r>
              <a:rPr lang="en-US" sz="2400" dirty="0" smtClean="0"/>
              <a:t>	Annual Reports</a:t>
            </a:r>
          </a:p>
          <a:p>
            <a:r>
              <a:rPr lang="en-US" sz="2400" dirty="0" smtClean="0"/>
              <a:t>	Annual Budget and Expenditure by Program</a:t>
            </a:r>
          </a:p>
          <a:p>
            <a:r>
              <a:rPr lang="en-US" sz="2400" dirty="0" smtClean="0"/>
              <a:t>	Reports to Stockholders</a:t>
            </a:r>
          </a:p>
          <a:p>
            <a:r>
              <a:rPr lang="en-US" sz="2400" dirty="0" smtClean="0"/>
              <a:t>	Reports </a:t>
            </a:r>
            <a:r>
              <a:rPr lang="en-US" sz="2400" dirty="0" err="1" smtClean="0"/>
              <a:t>ro</a:t>
            </a:r>
            <a:r>
              <a:rPr lang="en-US" sz="2400" dirty="0" smtClean="0"/>
              <a:t> Public Utility Commission or Authority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838200" y="609600"/>
            <a:ext cx="7772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Records</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762000" y="1676400"/>
            <a:ext cx="8001000" cy="3293209"/>
          </a:xfrm>
          <a:prstGeom prst="rect">
            <a:avLst/>
          </a:prstGeom>
          <a:noFill/>
        </p:spPr>
        <p:txBody>
          <a:bodyPr wrap="square" rtlCol="0">
            <a:spAutoFit/>
          </a:bodyPr>
          <a:lstStyle/>
          <a:p>
            <a:r>
              <a:rPr lang="en-US" sz="3600" dirty="0" smtClean="0"/>
              <a:t>Line Crews:</a:t>
            </a:r>
          </a:p>
          <a:p>
            <a:r>
              <a:rPr lang="en-US" sz="2800" dirty="0" smtClean="0"/>
              <a:t>	</a:t>
            </a:r>
            <a:r>
              <a:rPr lang="en-US" sz="2400" dirty="0" smtClean="0"/>
              <a:t>Grid and Circuit Records</a:t>
            </a:r>
          </a:p>
          <a:p>
            <a:r>
              <a:rPr lang="en-US" sz="2400" dirty="0" smtClean="0"/>
              <a:t>	Outage Reports</a:t>
            </a:r>
          </a:p>
          <a:p>
            <a:r>
              <a:rPr lang="en-US" sz="2400" dirty="0" smtClean="0"/>
              <a:t>	Automatic </a:t>
            </a:r>
            <a:r>
              <a:rPr lang="en-US" sz="2400" dirty="0" err="1" smtClean="0"/>
              <a:t>Recloser</a:t>
            </a:r>
            <a:r>
              <a:rPr lang="en-US" sz="2400" dirty="0" smtClean="0"/>
              <a:t> Reports</a:t>
            </a:r>
          </a:p>
          <a:p>
            <a:r>
              <a:rPr lang="en-US" sz="2400" dirty="0" smtClean="0"/>
              <a:t>     	Daily Crew Logs</a:t>
            </a:r>
          </a:p>
          <a:p>
            <a:r>
              <a:rPr lang="en-US" sz="2400" dirty="0" smtClean="0"/>
              <a:t>	Patrol Records and Reports</a:t>
            </a:r>
          </a:p>
          <a:p>
            <a:r>
              <a:rPr lang="en-US" sz="2400" dirty="0" smtClean="0"/>
              <a:t>	Individual Line or Patrol Member Daily Activity Reports</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838200" y="609600"/>
            <a:ext cx="7772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Records</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762000" y="1676400"/>
            <a:ext cx="8001000" cy="2923877"/>
          </a:xfrm>
          <a:prstGeom prst="rect">
            <a:avLst/>
          </a:prstGeom>
          <a:noFill/>
        </p:spPr>
        <p:txBody>
          <a:bodyPr wrap="square" rtlCol="0">
            <a:spAutoFit/>
          </a:bodyPr>
          <a:lstStyle/>
          <a:p>
            <a:r>
              <a:rPr lang="en-US" sz="3600" dirty="0" smtClean="0"/>
              <a:t>Maintenance Crews:</a:t>
            </a:r>
          </a:p>
          <a:p>
            <a:r>
              <a:rPr lang="en-US" sz="2800" dirty="0" smtClean="0"/>
              <a:t>	</a:t>
            </a:r>
            <a:r>
              <a:rPr lang="en-US" sz="2400" dirty="0" smtClean="0"/>
              <a:t>Maintenance Records</a:t>
            </a:r>
          </a:p>
          <a:p>
            <a:r>
              <a:rPr lang="en-US" sz="2400" dirty="0" smtClean="0"/>
              <a:t>	Maintenance  Schedules</a:t>
            </a:r>
          </a:p>
          <a:p>
            <a:r>
              <a:rPr lang="en-US" sz="2400" dirty="0" smtClean="0"/>
              <a:t>	Trouble Notification Records and Reports	</a:t>
            </a:r>
          </a:p>
          <a:p>
            <a:r>
              <a:rPr lang="en-US" sz="2400" dirty="0" smtClean="0"/>
              <a:t>     	Daily Crew Logs</a:t>
            </a:r>
          </a:p>
          <a:p>
            <a:r>
              <a:rPr lang="en-US" sz="2400" dirty="0" smtClean="0"/>
              <a:t>	Individual Crew Member Daily Activity Reports</a:t>
            </a:r>
          </a:p>
          <a:p>
            <a:r>
              <a:rPr lang="en-US" sz="2400" dirty="0" smtClean="0"/>
              <a:t>	Maintenance Budgets and Expenditures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838200" y="609600"/>
            <a:ext cx="7772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Records</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762000" y="1676400"/>
            <a:ext cx="8001000" cy="3662541"/>
          </a:xfrm>
          <a:prstGeom prst="rect">
            <a:avLst/>
          </a:prstGeom>
          <a:noFill/>
        </p:spPr>
        <p:txBody>
          <a:bodyPr wrap="square" rtlCol="0">
            <a:spAutoFit/>
          </a:bodyPr>
          <a:lstStyle/>
          <a:p>
            <a:r>
              <a:rPr lang="en-US" sz="3600" dirty="0" smtClean="0"/>
              <a:t>Inspection and Clearance Crews:</a:t>
            </a:r>
          </a:p>
          <a:p>
            <a:r>
              <a:rPr lang="en-US" sz="2800" dirty="0" smtClean="0"/>
              <a:t>	</a:t>
            </a:r>
            <a:r>
              <a:rPr lang="en-US" sz="2400" dirty="0" smtClean="0"/>
              <a:t>Weed Abatement Manuals</a:t>
            </a:r>
          </a:p>
          <a:p>
            <a:r>
              <a:rPr lang="en-US" sz="2400" dirty="0" smtClean="0"/>
              <a:t>	Planned Tree Trimming and Clearance Cycles</a:t>
            </a:r>
          </a:p>
          <a:p>
            <a:r>
              <a:rPr lang="en-US" sz="2400" dirty="0" smtClean="0"/>
              <a:t>	Inspection Records, Reports, and Referrals</a:t>
            </a:r>
          </a:p>
          <a:p>
            <a:r>
              <a:rPr lang="en-US" sz="2400" dirty="0" smtClean="0"/>
              <a:t>	Individual Tree Identification Records – Daily Tree Logs</a:t>
            </a:r>
          </a:p>
          <a:p>
            <a:r>
              <a:rPr lang="en-US" sz="2400" dirty="0" smtClean="0"/>
              <a:t>	Patrol Records and Reports</a:t>
            </a:r>
          </a:p>
          <a:p>
            <a:r>
              <a:rPr lang="en-US" sz="2400" dirty="0" smtClean="0"/>
              <a:t>	Specific Tree Trimming Records</a:t>
            </a:r>
          </a:p>
          <a:p>
            <a:r>
              <a:rPr lang="en-US" sz="2400" dirty="0" smtClean="0"/>
              <a:t>	Specific Clearance Records </a:t>
            </a:r>
          </a:p>
          <a:p>
            <a:r>
              <a:rPr lang="en-US" sz="2400" dirty="0" smtClean="0"/>
              <a:t>	Clearance Budget and Expenditures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838200" y="609600"/>
            <a:ext cx="7772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latin typeface="+mj-lt"/>
                <a:ea typeface="+mj-ea"/>
                <a:cs typeface="+mj-cs"/>
              </a:rPr>
              <a:t>Records</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762000" y="1676400"/>
            <a:ext cx="8001000" cy="2923877"/>
          </a:xfrm>
          <a:prstGeom prst="rect">
            <a:avLst/>
          </a:prstGeom>
          <a:noFill/>
        </p:spPr>
        <p:txBody>
          <a:bodyPr wrap="square" rtlCol="0">
            <a:spAutoFit/>
          </a:bodyPr>
          <a:lstStyle/>
          <a:p>
            <a:r>
              <a:rPr lang="en-US" sz="3600" dirty="0" smtClean="0"/>
              <a:t>Tree Trimming Contractors:</a:t>
            </a:r>
          </a:p>
          <a:p>
            <a:r>
              <a:rPr lang="en-US" sz="2800" dirty="0" smtClean="0"/>
              <a:t>	</a:t>
            </a:r>
            <a:r>
              <a:rPr lang="en-US" sz="2400" dirty="0" smtClean="0"/>
              <a:t>Vegetation Clearance Contracts</a:t>
            </a:r>
          </a:p>
          <a:p>
            <a:r>
              <a:rPr lang="en-US" sz="2400" dirty="0" smtClean="0"/>
              <a:t>	Inspection Reports</a:t>
            </a:r>
          </a:p>
          <a:p>
            <a:r>
              <a:rPr lang="en-US" sz="2400" dirty="0" smtClean="0"/>
              <a:t>	Clearing Inspector Referrals</a:t>
            </a:r>
          </a:p>
          <a:p>
            <a:r>
              <a:rPr lang="en-US" sz="2400" dirty="0" smtClean="0"/>
              <a:t>	Clearance Work Orders</a:t>
            </a:r>
          </a:p>
          <a:p>
            <a:r>
              <a:rPr lang="en-US" sz="2400" dirty="0" smtClean="0"/>
              <a:t>	Specific Tree Trimming Records</a:t>
            </a:r>
          </a:p>
          <a:p>
            <a:r>
              <a:rPr lang="en-US" sz="2400" dirty="0" smtClean="0"/>
              <a:t>	Specific Clearance Records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28600"/>
            <a:ext cx="4674678" cy="830997"/>
          </a:xfrm>
          <a:prstGeom prst="rect">
            <a:avLst/>
          </a:prstGeom>
        </p:spPr>
        <p:txBody>
          <a:bodyPr wrap="none">
            <a:spAutoFit/>
          </a:bodyPr>
          <a:lstStyle/>
          <a:p>
            <a:r>
              <a:rPr lang="en-US" sz="4800" b="1" dirty="0" smtClean="0"/>
              <a:t>Knowledge Check</a:t>
            </a:r>
            <a:endParaRPr lang="en-US" sz="4800" dirty="0"/>
          </a:p>
        </p:txBody>
      </p:sp>
      <p:sp>
        <p:nvSpPr>
          <p:cNvPr id="3" name="Content Placeholder 2"/>
          <p:cNvSpPr txBox="1">
            <a:spLocks/>
          </p:cNvSpPr>
          <p:nvPr/>
        </p:nvSpPr>
        <p:spPr>
          <a:xfrm>
            <a:off x="457200" y="1447800"/>
            <a:ext cx="8382000" cy="4525963"/>
          </a:xfrm>
          <a:prstGeom prst="rect">
            <a:avLst/>
          </a:prstGeom>
        </p:spPr>
        <p:txBody>
          <a:bodyPr rtlCol="0">
            <a:normAutofit fontScale="85000" lnSpcReduction="10000"/>
          </a:bodyPr>
          <a:lstStyle/>
          <a:p>
            <a:pPr marL="533400" marR="0" lvl="0" indent="-533400" algn="l" defTabSz="914400" rtl="0" eaLnBrk="1" fontAlgn="auto" latinLnBrk="0" hangingPunct="1">
              <a:lnSpc>
                <a:spcPct val="90000"/>
              </a:lnSpc>
              <a:spcBef>
                <a:spcPct val="50000"/>
              </a:spcBef>
              <a:spcAft>
                <a:spcPts val="0"/>
              </a:spcAft>
              <a:buClr>
                <a:schemeClr val="tx1"/>
              </a:buClr>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1"/>
                </a:solidFill>
                <a:effectLst/>
                <a:uLnTx/>
                <a:uFillTx/>
                <a:latin typeface="Arial" pitchFamily="34" charset="0"/>
                <a:cs typeface="Arial" pitchFamily="34" charset="0"/>
              </a:rPr>
              <a:t>Prior to having fire incidents regarding the electric utility in your area you should</a:t>
            </a:r>
            <a:r>
              <a:rPr kumimoji="0" lang="en-US" sz="3200" b="1" i="0" u="none" strike="noStrike" kern="1200" cap="none" spc="0" normalizeH="0" noProof="0" dirty="0" smtClean="0">
                <a:ln>
                  <a:noFill/>
                </a:ln>
                <a:solidFill>
                  <a:schemeClr val="tx1"/>
                </a:solidFill>
                <a:effectLst/>
                <a:uLnTx/>
                <a:uFillTx/>
                <a:latin typeface="Arial" pitchFamily="34" charset="0"/>
                <a:cs typeface="Arial" pitchFamily="34" charset="0"/>
              </a:rPr>
              <a:t>:</a:t>
            </a:r>
            <a:endParaRPr kumimoji="0" lang="en-US" sz="32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933450" lvl="1" indent="-533400">
              <a:lnSpc>
                <a:spcPct val="90000"/>
              </a:lnSpc>
              <a:spcBef>
                <a:spcPct val="50000"/>
              </a:spcBef>
              <a:buClr>
                <a:schemeClr val="tx1"/>
              </a:buClr>
              <a:buFont typeface="+mj-lt"/>
              <a:buAutoNum type="alphaUcPeriod"/>
              <a:defRPr/>
            </a:pPr>
            <a:r>
              <a:rPr lang="en-US" sz="2800" b="1" dirty="0" smtClean="0">
                <a:latin typeface="Arial" pitchFamily="34" charset="0"/>
                <a:cs typeface="Arial" pitchFamily="34" charset="0"/>
              </a:rPr>
              <a:t>Establish Fire Agency/Electric Utility protocols for response and investigations</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lang="en-US" sz="2800" b="1" dirty="0" smtClean="0">
                <a:latin typeface="Arial" pitchFamily="34" charset="0"/>
                <a:cs typeface="Arial" pitchFamily="34" charset="0"/>
              </a:rPr>
              <a:t>Obtain available Electric Utility Operation and Maintenance Manuals</a:t>
            </a:r>
          </a:p>
          <a:p>
            <a:pPr marL="933450" lvl="1" indent="-533400">
              <a:lnSpc>
                <a:spcPct val="90000"/>
              </a:lnSpc>
              <a:spcBef>
                <a:spcPct val="50000"/>
              </a:spcBef>
              <a:buClr>
                <a:schemeClr val="tx1"/>
              </a:buClr>
              <a:buFont typeface="+mj-lt"/>
              <a:buAutoNum type="alphaUcPeriod"/>
              <a:defRPr/>
            </a:pPr>
            <a:r>
              <a:rPr lang="en-US" sz="2800" b="1" noProof="0" dirty="0" smtClean="0">
                <a:latin typeface="Arial" pitchFamily="34" charset="0"/>
                <a:cs typeface="Arial" pitchFamily="34" charset="0"/>
              </a:rPr>
              <a:t>Obtain the names and contact information for those utility employees that you will be working with during a response</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933450" marR="0" lvl="1" indent="-533400" algn="l" defTabSz="914400" rtl="0" eaLnBrk="1" fontAlgn="auto" latinLnBrk="0" hangingPunct="1">
              <a:lnSpc>
                <a:spcPct val="90000"/>
              </a:lnSpc>
              <a:spcBef>
                <a:spcPct val="50000"/>
              </a:spcBef>
              <a:spcAft>
                <a:spcPts val="0"/>
              </a:spcAft>
              <a:buClr>
                <a:schemeClr val="tx1"/>
              </a:buClr>
              <a:buSzTx/>
              <a:buFont typeface="+mj-lt"/>
              <a:buAutoNum type="alphaUcPeriod"/>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Schedule and participate in annual</a:t>
            </a:r>
            <a:r>
              <a:rPr kumimoji="0" lang="en-US" sz="28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or bi-annual meetings with all of the electric utility companies in your area, especially prior to fire seasons</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TotalTime>
  <Words>531</Words>
  <Application>Microsoft Office PowerPoint</Application>
  <PresentationFormat>On-screen Show (4:3)</PresentationFormat>
  <Paragraphs>92</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DANNY NICHOLS</dc:creator>
  <cp:lastModifiedBy>bschultz01</cp:lastModifiedBy>
  <cp:revision>85</cp:revision>
  <dcterms:created xsi:type="dcterms:W3CDTF">2008-01-21T01:15:59Z</dcterms:created>
  <dcterms:modified xsi:type="dcterms:W3CDTF">2013-01-31T21:00:33Z</dcterms:modified>
</cp:coreProperties>
</file>